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3"/>
  </p:notesMasterIdLst>
  <p:sldIdLst>
    <p:sldId id="256" r:id="rId2"/>
    <p:sldId id="267" r:id="rId3"/>
    <p:sldId id="271" r:id="rId4"/>
    <p:sldId id="268" r:id="rId5"/>
    <p:sldId id="273" r:id="rId6"/>
    <p:sldId id="270" r:id="rId7"/>
    <p:sldId id="269" r:id="rId8"/>
    <p:sldId id="274" r:id="rId9"/>
    <p:sldId id="275" r:id="rId10"/>
    <p:sldId id="276" r:id="rId11"/>
    <p:sldId id="277" r:id="rId12"/>
    <p:sldId id="279" r:id="rId13"/>
    <p:sldId id="280" r:id="rId14"/>
    <p:sldId id="281" r:id="rId15"/>
    <p:sldId id="283" r:id="rId16"/>
    <p:sldId id="284" r:id="rId17"/>
    <p:sldId id="285" r:id="rId18"/>
    <p:sldId id="286" r:id="rId19"/>
    <p:sldId id="287" r:id="rId20"/>
    <p:sldId id="288" r:id="rId21"/>
    <p:sldId id="261" r:id="rId22"/>
    <p:sldId id="289" r:id="rId23"/>
    <p:sldId id="290" r:id="rId24"/>
    <p:sldId id="292" r:id="rId25"/>
    <p:sldId id="291" r:id="rId26"/>
    <p:sldId id="293" r:id="rId27"/>
    <p:sldId id="294" r:id="rId28"/>
    <p:sldId id="259" r:id="rId29"/>
    <p:sldId id="266" r:id="rId30"/>
    <p:sldId id="295" r:id="rId31"/>
    <p:sldId id="260" r:id="rId3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 autoAdjust="0"/>
    <p:restoredTop sz="96793" autoAdjust="0"/>
  </p:normalViewPr>
  <p:slideViewPr>
    <p:cSldViewPr>
      <p:cViewPr varScale="1">
        <p:scale>
          <a:sx n="57" d="100"/>
          <a:sy n="57" d="100"/>
        </p:scale>
        <p:origin x="-96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137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90" y="-21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66FB6-1E6C-41D4-B87D-87D8F8EAD581}" type="datetimeFigureOut">
              <a:rPr lang="hr-HR" smtClean="0"/>
              <a:pPr/>
              <a:t>20.1.2016.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07FAB4-EE24-426D-9810-72B0320BF75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981187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07FAB4-EE24-426D-9810-72B0320BF756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535524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8D8C-0FBC-4B1D-BFB1-B34074E02E06}" type="datetimeFigureOut">
              <a:rPr lang="hr-HR" smtClean="0"/>
              <a:pPr/>
              <a:t>20.1.2016.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489-AD73-4611-8CA8-7AF3C6B092F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8D8C-0FBC-4B1D-BFB1-B34074E02E06}" type="datetimeFigureOut">
              <a:rPr lang="hr-HR" smtClean="0"/>
              <a:pPr/>
              <a:t>20.1.2016.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489-AD73-4611-8CA8-7AF3C6B092F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8D8C-0FBC-4B1D-BFB1-B34074E02E06}" type="datetimeFigureOut">
              <a:rPr lang="hr-HR" smtClean="0"/>
              <a:pPr/>
              <a:t>20.1.2016.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489-AD73-4611-8CA8-7AF3C6B092F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8D8C-0FBC-4B1D-BFB1-B34074E02E06}" type="datetimeFigureOut">
              <a:rPr lang="hr-HR" smtClean="0"/>
              <a:pPr/>
              <a:t>20.1.2016.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489-AD73-4611-8CA8-7AF3C6B092F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8D8C-0FBC-4B1D-BFB1-B34074E02E06}" type="datetimeFigureOut">
              <a:rPr lang="hr-HR" smtClean="0"/>
              <a:pPr/>
              <a:t>20.1.2016.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489-AD73-4611-8CA8-7AF3C6B092F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8D8C-0FBC-4B1D-BFB1-B34074E02E06}" type="datetimeFigureOut">
              <a:rPr lang="hr-HR" smtClean="0"/>
              <a:pPr/>
              <a:t>20.1.2016.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489-AD73-4611-8CA8-7AF3C6B092F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8D8C-0FBC-4B1D-BFB1-B34074E02E06}" type="datetimeFigureOut">
              <a:rPr lang="hr-HR" smtClean="0"/>
              <a:pPr/>
              <a:t>20.1.2016.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489-AD73-4611-8CA8-7AF3C6B092F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8D8C-0FBC-4B1D-BFB1-B34074E02E06}" type="datetimeFigureOut">
              <a:rPr lang="hr-HR" smtClean="0"/>
              <a:pPr/>
              <a:t>20.1.2016.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489-AD73-4611-8CA8-7AF3C6B092F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8D8C-0FBC-4B1D-BFB1-B34074E02E06}" type="datetimeFigureOut">
              <a:rPr lang="hr-HR" smtClean="0"/>
              <a:pPr/>
              <a:t>20.1.2016.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489-AD73-4611-8CA8-7AF3C6B092F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8D8C-0FBC-4B1D-BFB1-B34074E02E06}" type="datetimeFigureOut">
              <a:rPr lang="hr-HR" smtClean="0"/>
              <a:pPr/>
              <a:t>20.1.2016.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FB489-AD73-4611-8CA8-7AF3C6B092F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58D8C-0FBC-4B1D-BFB1-B34074E02E06}" type="datetimeFigureOut">
              <a:rPr lang="hr-HR" smtClean="0"/>
              <a:pPr/>
              <a:t>20.1.2016.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8FB489-AD73-4611-8CA8-7AF3C6B092F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C58D8C-0FBC-4B1D-BFB1-B34074E02E06}" type="datetimeFigureOut">
              <a:rPr lang="hr-HR" smtClean="0"/>
              <a:pPr/>
              <a:t>20.1.2016.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8FB489-AD73-4611-8CA8-7AF3C6B092FC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6000" b="1" dirty="0" smtClean="0"/>
              <a:t>ZVUK</a:t>
            </a:r>
            <a:endParaRPr lang="hr-HR" sz="6000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hr-HR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OŠ Novigrad</a:t>
            </a:r>
            <a:endParaRPr lang="hr-HR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074" name="Picture 2" descr="https://i.ytimg.com/vi/cfS3Gi5dkEo/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645024"/>
            <a:ext cx="3712412" cy="2088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xmlns="" val="86240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OBJEKTIVNI PARAMETRI KARAKTERISTIKA ZVUČNOG VALA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Brzina širenja zvuka</a:t>
            </a:r>
          </a:p>
          <a:p>
            <a:pPr lvl="1"/>
            <a:r>
              <a:rPr lang="hr-HR" dirty="0" smtClean="0"/>
              <a:t>Brzina kojom se titranje čestica širi kroz neku tvar</a:t>
            </a:r>
          </a:p>
          <a:p>
            <a:pPr lvl="1"/>
            <a:r>
              <a:rPr lang="hr-HR" dirty="0" smtClean="0"/>
              <a:t>Ovisi o fizikalnim svojstvima medija kroz koji se širi</a:t>
            </a:r>
          </a:p>
          <a:p>
            <a:pPr lvl="1"/>
            <a:r>
              <a:rPr lang="hr-HR" dirty="0" smtClean="0"/>
              <a:t>Brzina kojom se određena točka vala pomiče kroz prostor</a:t>
            </a:r>
          </a:p>
          <a:p>
            <a:pPr lvl="1"/>
            <a:endParaRPr lang="hr-HR" dirty="0"/>
          </a:p>
        </p:txBody>
      </p:sp>
      <p:pic>
        <p:nvPicPr>
          <p:cNvPr id="4" name="Picture 4" descr="http://zt.zelena-istra.hr/pub/ZelTel/SlucajeviZelenogTelefona/buk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005064"/>
            <a:ext cx="2569753" cy="1963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4703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OBJEKTIVNI PARAMETRI KARAKTERISTIKA ZVUČNOG VALA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Brzina širenja zvuka u nekim sredstvima</a:t>
            </a:r>
          </a:p>
          <a:p>
            <a:pPr lvl="1"/>
            <a:endParaRPr lang="hr-HR" dirty="0"/>
          </a:p>
        </p:txBody>
      </p:sp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46158591"/>
              </p:ext>
            </p:extLst>
          </p:nvPr>
        </p:nvGraphicFramePr>
        <p:xfrm>
          <a:off x="1259632" y="2852936"/>
          <a:ext cx="6096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Medij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Brzina zvuka u određenim </a:t>
                      </a:r>
                      <a:r>
                        <a:rPr lang="hr-HR" smtClean="0"/>
                        <a:t>uvjetima okoline</a:t>
                      </a:r>
                      <a:endParaRPr lang="hr-H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Olovo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1300 m/s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Pluto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500 m/s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Voda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1440 m/s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Vodik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1270 m/s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Željezo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5000 m/s</a:t>
                      </a:r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 smtClean="0"/>
                        <a:t>Zrak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320 m/s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6346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OBJEKTIVNI PARAMETRI KARAKTERISTIKA ZVUČNOG VALA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Valna duljina</a:t>
            </a:r>
          </a:p>
          <a:p>
            <a:pPr lvl="1"/>
            <a:r>
              <a:rPr lang="hr-HR" dirty="0" smtClean="0"/>
              <a:t>Razmak između dvaju jednakih susjednih zgušnjenja (nadtlaka), odnosno razrjeđenja (podtlaka) sredine u kojoj se val širi</a:t>
            </a:r>
          </a:p>
          <a:p>
            <a:pPr lvl="1"/>
            <a:r>
              <a:rPr lang="hr-HR" dirty="0" smtClean="0"/>
              <a:t>Jedan puni val predstavlja ujedno i jedan titraj (1 Hz)  -broj valova nekog zvuka u sekundi jednak frekvenciji tog zvuka</a:t>
            </a:r>
          </a:p>
          <a:p>
            <a:pPr lvl="1"/>
            <a:r>
              <a:rPr lang="hr-HR" dirty="0" smtClean="0"/>
              <a:t>Ljudsko uho čuje zvukove u području frekvencija od 16 Hz do 20 kHz</a:t>
            </a:r>
            <a:endParaRPr lang="hr-HR" dirty="0" smtClean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26346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OBJEKTIVNI PARAMETRI KARAKTERISTIKA ZVUČNOG VALA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Frekvencija</a:t>
            </a:r>
          </a:p>
          <a:p>
            <a:pPr lvl="1"/>
            <a:r>
              <a:rPr lang="hr-HR" dirty="0" smtClean="0"/>
              <a:t>Zvuk nastaje vibriranjem materije, a frekvencija ili učestalost vibracije definira se kao broj titraja u sekundi</a:t>
            </a:r>
          </a:p>
          <a:p>
            <a:pPr lvl="1"/>
            <a:r>
              <a:rPr lang="hr-HR" dirty="0" smtClean="0"/>
              <a:t>Jedan puni val predstavlja ujedno i jedan titraj (1 Hz)  -broj valova nekog zvuka u sekundi jednak frekvenciji tog zvuka</a:t>
            </a:r>
          </a:p>
          <a:p>
            <a:pPr lvl="1"/>
            <a:r>
              <a:rPr lang="hr-HR" dirty="0" smtClean="0"/>
              <a:t>Ljudsko uho čuje zvukove u području frekvencija od 16 Hz do 20 kHz</a:t>
            </a:r>
          </a:p>
          <a:p>
            <a:pPr lvl="2"/>
            <a:r>
              <a:rPr lang="hr-HR" dirty="0" smtClean="0"/>
              <a:t>Infrazvuk-zvuk frekvencije manje od 16 Hz</a:t>
            </a:r>
          </a:p>
          <a:p>
            <a:pPr lvl="2"/>
            <a:r>
              <a:rPr lang="hr-HR" dirty="0" smtClean="0"/>
              <a:t>Ultrazvuk-zvuk frekvencije veće od 20 kHz</a:t>
            </a:r>
            <a:endParaRPr lang="hr-HR" dirty="0" smtClean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326346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OBJEKTIVNI PARAMETRI KARAKTERISTIKA ZVUČNOG VALA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Amplituda</a:t>
            </a:r>
          </a:p>
          <a:p>
            <a:pPr lvl="1"/>
            <a:r>
              <a:rPr lang="hr-HR" dirty="0" smtClean="0"/>
              <a:t>Udaljenost između najniže i najviše točke vala</a:t>
            </a:r>
          </a:p>
          <a:p>
            <a:pPr lvl="1"/>
            <a:endParaRPr lang="hr-HR" dirty="0" smtClean="0"/>
          </a:p>
          <a:p>
            <a:pPr lvl="1"/>
            <a:endParaRPr lang="hr-HR" dirty="0"/>
          </a:p>
        </p:txBody>
      </p:sp>
      <p:pic>
        <p:nvPicPr>
          <p:cNvPr id="4" name="Picture 3" descr="s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1840" y="2996952"/>
            <a:ext cx="3921114" cy="2925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346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OBJEKTIVNI PARAMETRI KARAKTERISTIKA ZVUČNOG VALA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Intenzitet zvuka</a:t>
            </a:r>
            <a:endParaRPr lang="hr-HR" b="1" dirty="0" smtClean="0"/>
          </a:p>
          <a:p>
            <a:pPr lvl="1"/>
            <a:r>
              <a:rPr lang="hr-HR" dirty="0" smtClean="0"/>
              <a:t>Jakost zvuka</a:t>
            </a:r>
          </a:p>
          <a:p>
            <a:pPr lvl="1"/>
            <a:r>
              <a:rPr lang="hr-HR" dirty="0" smtClean="0"/>
              <a:t>Mjerna jedinica: decibel</a:t>
            </a:r>
          </a:p>
          <a:p>
            <a:pPr marL="114300" indent="0">
              <a:buNone/>
            </a:pPr>
            <a:r>
              <a:rPr lang="hr-HR" sz="2800" dirty="0" smtClean="0"/>
              <a:t>Broj decibela izračunava se prema :</a:t>
            </a:r>
          </a:p>
          <a:p>
            <a:pPr marL="114300" indent="0">
              <a:buNone/>
            </a:pPr>
            <a:r>
              <a:rPr lang="hr-HR" sz="2800" b="1" dirty="0" smtClean="0"/>
              <a:t>n = 10 log (I</a:t>
            </a:r>
            <a:r>
              <a:rPr lang="hr-HR" sz="1200" b="1" dirty="0" smtClean="0"/>
              <a:t>1</a:t>
            </a:r>
            <a:r>
              <a:rPr lang="hr-HR" sz="2800" b="1" dirty="0" smtClean="0"/>
              <a:t>/I</a:t>
            </a:r>
            <a:r>
              <a:rPr lang="hr-HR" sz="1400" b="1" dirty="0" smtClean="0"/>
              <a:t>2</a:t>
            </a:r>
            <a:r>
              <a:rPr lang="hr-HR" sz="2800" b="1" dirty="0" smtClean="0"/>
              <a:t>) </a:t>
            </a:r>
            <a:r>
              <a:rPr lang="hr-HR" sz="2800" dirty="0" smtClean="0"/>
              <a:t>(dB)</a:t>
            </a:r>
          </a:p>
          <a:p>
            <a:pPr lvl="1"/>
            <a:endParaRPr lang="hr-HR" dirty="0" smtClean="0"/>
          </a:p>
          <a:p>
            <a:pPr lvl="1"/>
            <a:endParaRPr lang="hr-H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005064"/>
            <a:ext cx="3096344" cy="18028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26346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OBJEKTIVNI PARAMETRI KARAKTERISTIKA ZVUČNOG VALA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Intenzitet zvuka</a:t>
            </a:r>
            <a:endParaRPr lang="hr-HR" b="1" dirty="0" smtClean="0"/>
          </a:p>
          <a:p>
            <a:pPr lvl="1"/>
            <a:endParaRPr lang="hr-H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95736" y="2507704"/>
          <a:ext cx="4992216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6108"/>
                <a:gridCol w="2496108"/>
              </a:tblGrid>
              <a:tr h="149736">
                <a:tc>
                  <a:txBody>
                    <a:bodyPr/>
                    <a:lstStyle/>
                    <a:p>
                      <a:r>
                        <a:rPr lang="hr-HR" dirty="0" smtClean="0"/>
                        <a:t>Izvor zvuka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Intenzitet</a:t>
                      </a:r>
                      <a:r>
                        <a:rPr lang="hr-HR" baseline="0" dirty="0" smtClean="0"/>
                        <a:t> zvuka</a:t>
                      </a:r>
                      <a:endParaRPr lang="hr-HR" dirty="0"/>
                    </a:p>
                  </a:txBody>
                  <a:tcPr/>
                </a:tc>
              </a:tr>
              <a:tr h="356834">
                <a:tc>
                  <a:txBody>
                    <a:bodyPr/>
                    <a:lstStyle/>
                    <a:p>
                      <a:r>
                        <a:rPr lang="hr-HR" dirty="0" smtClean="0"/>
                        <a:t>Šuštanje lišća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 10 dB</a:t>
                      </a:r>
                      <a:endParaRPr lang="hr-HR" dirty="0"/>
                    </a:p>
                  </a:txBody>
                  <a:tcPr/>
                </a:tc>
              </a:tr>
              <a:tr h="356834">
                <a:tc>
                  <a:txBody>
                    <a:bodyPr/>
                    <a:lstStyle/>
                    <a:p>
                      <a:r>
                        <a:rPr lang="hr-HR" dirty="0" smtClean="0"/>
                        <a:t>Vrlo tihi</a:t>
                      </a:r>
                      <a:r>
                        <a:rPr lang="hr-HR" baseline="0" dirty="0" smtClean="0"/>
                        <a:t> šapat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 </a:t>
                      </a:r>
                      <a:r>
                        <a:rPr lang="hr-HR" dirty="0" smtClean="0"/>
                        <a:t>dB</a:t>
                      </a:r>
                      <a:endParaRPr lang="hr-HR" dirty="0"/>
                    </a:p>
                  </a:txBody>
                  <a:tcPr/>
                </a:tc>
              </a:tr>
              <a:tr h="356834">
                <a:tc>
                  <a:txBody>
                    <a:bodyPr/>
                    <a:lstStyle/>
                    <a:p>
                      <a:r>
                        <a:rPr lang="hr-HR" dirty="0" smtClean="0"/>
                        <a:t>Dnevna soba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40 </a:t>
                      </a:r>
                      <a:r>
                        <a:rPr lang="hr-HR" dirty="0" smtClean="0"/>
                        <a:t>dB</a:t>
                      </a:r>
                      <a:endParaRPr lang="hr-HR" dirty="0"/>
                    </a:p>
                  </a:txBody>
                  <a:tcPr/>
                </a:tc>
              </a:tr>
              <a:tr h="356834">
                <a:tc>
                  <a:txBody>
                    <a:bodyPr/>
                    <a:lstStyle/>
                    <a:p>
                      <a:r>
                        <a:rPr lang="hr-HR" dirty="0" smtClean="0"/>
                        <a:t>Razgovor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66 </a:t>
                      </a:r>
                      <a:r>
                        <a:rPr lang="hr-HR" dirty="0" smtClean="0"/>
                        <a:t>dB</a:t>
                      </a:r>
                      <a:endParaRPr lang="hr-HR" dirty="0"/>
                    </a:p>
                  </a:txBody>
                  <a:tcPr/>
                </a:tc>
              </a:tr>
              <a:tr h="356834">
                <a:tc>
                  <a:txBody>
                    <a:bodyPr/>
                    <a:lstStyle/>
                    <a:p>
                      <a:r>
                        <a:rPr lang="hr-HR" dirty="0" smtClean="0"/>
                        <a:t>Prometna ulica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75 </a:t>
                      </a:r>
                      <a:r>
                        <a:rPr lang="hr-HR" dirty="0" smtClean="0"/>
                        <a:t>dB</a:t>
                      </a:r>
                      <a:endParaRPr lang="hr-HR" dirty="0"/>
                    </a:p>
                  </a:txBody>
                  <a:tcPr/>
                </a:tc>
              </a:tr>
              <a:tr h="356834">
                <a:tc>
                  <a:txBody>
                    <a:bodyPr/>
                    <a:lstStyle/>
                    <a:p>
                      <a:r>
                        <a:rPr lang="hr-HR" dirty="0" smtClean="0"/>
                        <a:t>Unutrašnjost autobusa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80 </a:t>
                      </a:r>
                      <a:r>
                        <a:rPr lang="hr-HR" dirty="0" smtClean="0"/>
                        <a:t>dB</a:t>
                      </a:r>
                      <a:endParaRPr lang="hr-HR" dirty="0"/>
                    </a:p>
                  </a:txBody>
                  <a:tcPr/>
                </a:tc>
              </a:tr>
              <a:tr h="356834">
                <a:tc>
                  <a:txBody>
                    <a:bodyPr/>
                    <a:lstStyle/>
                    <a:p>
                      <a:r>
                        <a:rPr lang="hr-HR" dirty="0" smtClean="0"/>
                        <a:t>Podzemna željeznica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90 </a:t>
                      </a:r>
                      <a:r>
                        <a:rPr lang="hr-HR" dirty="0" smtClean="0"/>
                        <a:t>dB</a:t>
                      </a:r>
                      <a:endParaRPr lang="hr-HR" dirty="0"/>
                    </a:p>
                  </a:txBody>
                  <a:tcPr/>
                </a:tc>
              </a:tr>
              <a:tr h="356834">
                <a:tc>
                  <a:txBody>
                    <a:bodyPr/>
                    <a:lstStyle/>
                    <a:p>
                      <a:r>
                        <a:rPr lang="hr-HR" dirty="0" smtClean="0"/>
                        <a:t>Bučna tvornica 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100 </a:t>
                      </a:r>
                      <a:r>
                        <a:rPr lang="hr-HR" dirty="0" smtClean="0"/>
                        <a:t>dB</a:t>
                      </a:r>
                      <a:endParaRPr lang="hr-HR" dirty="0"/>
                    </a:p>
                  </a:txBody>
                  <a:tcPr/>
                </a:tc>
              </a:tr>
              <a:tr h="356834">
                <a:tc>
                  <a:txBody>
                    <a:bodyPr/>
                    <a:lstStyle/>
                    <a:p>
                      <a:r>
                        <a:rPr lang="hr-HR" dirty="0" smtClean="0"/>
                        <a:t>Mlazni avion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120 </a:t>
                      </a:r>
                      <a:r>
                        <a:rPr lang="hr-HR" dirty="0" smtClean="0"/>
                        <a:t>dB</a:t>
                      </a:r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6346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SUBJEKTIVNI </a:t>
            </a:r>
            <a:r>
              <a:rPr lang="hr-HR" dirty="0" smtClean="0"/>
              <a:t>PARAMETRI KARAKTERISTIKA ZVUČNOG VALA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Glasnoća zvuka </a:t>
            </a:r>
            <a:r>
              <a:rPr lang="hr-HR" dirty="0" smtClean="0"/>
              <a:t>je subjektivni osjećaj intenziteta zvuka</a:t>
            </a:r>
          </a:p>
          <a:p>
            <a:pPr lvl="1"/>
            <a:r>
              <a:rPr lang="hr-HR" dirty="0" smtClean="0"/>
              <a:t>Iskazuje se u fonima</a:t>
            </a:r>
          </a:p>
          <a:p>
            <a:pPr lvl="1"/>
            <a:r>
              <a:rPr lang="hr-HR" dirty="0" smtClean="0"/>
              <a:t>Intenzitet (jakost) zvuka i glasnoća potpuno različiti pojmovi jer se fonska ljestvica ne podudara s decibelskom</a:t>
            </a:r>
          </a:p>
          <a:p>
            <a:pPr lvl="1"/>
            <a:endParaRPr lang="hr-HR" dirty="0"/>
          </a:p>
        </p:txBody>
      </p:sp>
      <p:pic>
        <p:nvPicPr>
          <p:cNvPr id="5" name="Picture 4" descr="4_1_sound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4221088"/>
            <a:ext cx="2381250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346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SUBJEKTIVNI </a:t>
            </a:r>
            <a:r>
              <a:rPr lang="hr-HR" dirty="0" smtClean="0"/>
              <a:t>PARAMETRI KARAKTERISTIKA ZVUČNOG VALA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Visina tona</a:t>
            </a:r>
          </a:p>
          <a:p>
            <a:pPr lvl="1"/>
            <a:r>
              <a:rPr lang="hr-HR" dirty="0" smtClean="0"/>
              <a:t>Proakustična značajka zvuka</a:t>
            </a:r>
          </a:p>
          <a:p>
            <a:pPr lvl="1"/>
            <a:r>
              <a:rPr lang="hr-HR" dirty="0" smtClean="0"/>
              <a:t>Različiti zvukovi i šumovi mogu pouditi osjet tonske visine</a:t>
            </a:r>
          </a:p>
          <a:p>
            <a:pPr lvl="1"/>
            <a:r>
              <a:rPr lang="hr-HR" dirty="0" smtClean="0"/>
              <a:t>Određuje se izravnim opažanjem slušatelja</a:t>
            </a:r>
            <a:endParaRPr lang="hr-HR" dirty="0" smtClean="0"/>
          </a:p>
          <a:p>
            <a:pPr lvl="1"/>
            <a:endParaRPr lang="hr-HR" dirty="0"/>
          </a:p>
        </p:txBody>
      </p:sp>
      <p:pic>
        <p:nvPicPr>
          <p:cNvPr id="4" name="Picture 3" descr="s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920210">
            <a:off x="5657953" y="4500551"/>
            <a:ext cx="2683329" cy="203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346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SUBJEKTIVNI </a:t>
            </a:r>
            <a:r>
              <a:rPr lang="hr-HR" dirty="0" smtClean="0"/>
              <a:t>PARAMETRI KARAKTERISTIKA ZVUČNOG VALA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Boja tona</a:t>
            </a:r>
          </a:p>
          <a:p>
            <a:pPr lvl="1"/>
            <a:r>
              <a:rPr lang="hr-HR" dirty="0" smtClean="0"/>
              <a:t>Ovisi o frekvenciji i amplitudi pojedinih harmonija</a:t>
            </a:r>
            <a:endParaRPr lang="hr-HR" dirty="0" smtClean="0"/>
          </a:p>
          <a:p>
            <a:pPr lvl="1"/>
            <a:endParaRPr lang="hr-HR" dirty="0"/>
          </a:p>
        </p:txBody>
      </p:sp>
      <p:pic>
        <p:nvPicPr>
          <p:cNvPr id="4" name="Picture 3" descr="s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3429000"/>
            <a:ext cx="2721302" cy="1533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346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AKUSTIKA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znanost koja se bavi istraživanjem i proučavanjem izvora,nastanka,rasprostiranja,prijenosa,osjeta i efekta zvuka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Prema području istraživanja može se podijeliti na:</a:t>
            </a:r>
          </a:p>
          <a:p>
            <a:pPr lvl="2"/>
            <a:r>
              <a:rPr lang="hr-HR" dirty="0" smtClean="0"/>
              <a:t>  fizičku akustiku</a:t>
            </a:r>
          </a:p>
          <a:p>
            <a:pPr lvl="2"/>
            <a:r>
              <a:rPr lang="hr-HR" dirty="0" smtClean="0"/>
              <a:t>  fiziološku akustiku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64025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VRSTE ZVUKOVA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Zvuk može biti</a:t>
            </a:r>
          </a:p>
          <a:p>
            <a:pPr lvl="1"/>
            <a:r>
              <a:rPr lang="hr-HR" dirty="0" smtClean="0"/>
              <a:t>Čisti zvuk</a:t>
            </a:r>
          </a:p>
          <a:p>
            <a:pPr lvl="1"/>
            <a:r>
              <a:rPr lang="hr-HR" dirty="0" smtClean="0"/>
              <a:t>Složeni zvuk (glazbeni ton)</a:t>
            </a:r>
          </a:p>
          <a:p>
            <a:pPr lvl="1"/>
            <a:r>
              <a:rPr lang="hr-HR" dirty="0" smtClean="0"/>
              <a:t>Šum </a:t>
            </a:r>
          </a:p>
          <a:p>
            <a:pPr lvl="1"/>
            <a:r>
              <a:rPr lang="hr-HR" dirty="0" smtClean="0"/>
              <a:t>Prasak </a:t>
            </a:r>
          </a:p>
          <a:p>
            <a:pPr lvl="1"/>
            <a:endParaRPr lang="hr-HR" dirty="0"/>
          </a:p>
        </p:txBody>
      </p:sp>
      <p:pic>
        <p:nvPicPr>
          <p:cNvPr id="4" name="Picture 3" descr="s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3356992"/>
            <a:ext cx="4272136" cy="272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346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700808"/>
            <a:ext cx="7620000" cy="4896544"/>
          </a:xfrm>
        </p:spPr>
        <p:txBody>
          <a:bodyPr/>
          <a:lstStyle/>
          <a:p>
            <a:pPr marL="114300" indent="0">
              <a:buNone/>
            </a:pPr>
            <a:endParaRPr lang="hr-HR" sz="2400" b="1" dirty="0"/>
          </a:p>
          <a:p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467544" y="2060848"/>
            <a:ext cx="71104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de-DE" sz="2800" dirty="0" smtClean="0"/>
              <a:t>Osnov</a:t>
            </a:r>
            <a:r>
              <a:rPr lang="hr-HR" sz="2800" dirty="0" smtClean="0"/>
              <a:t>ne </a:t>
            </a:r>
            <a:r>
              <a:rPr lang="de-DE" sz="2800" dirty="0" smtClean="0"/>
              <a:t> </a:t>
            </a:r>
            <a:r>
              <a:rPr lang="de-DE" sz="2800" dirty="0" smtClean="0"/>
              <a:t>zvukove mo</a:t>
            </a:r>
            <a:r>
              <a:rPr lang="hr-HR" sz="2800" dirty="0" smtClean="0"/>
              <a:t>ž</a:t>
            </a:r>
            <a:r>
              <a:rPr lang="de-DE" sz="2800" dirty="0" err="1" smtClean="0"/>
              <a:t>emo</a:t>
            </a:r>
            <a:r>
              <a:rPr lang="de-DE" sz="2800" dirty="0" smtClean="0"/>
              <a:t> </a:t>
            </a:r>
            <a:r>
              <a:rPr lang="de-DE" sz="2800" dirty="0" err="1" smtClean="0"/>
              <a:t>podjeliti</a:t>
            </a:r>
            <a:r>
              <a:rPr lang="de-DE" sz="2800" dirty="0" smtClean="0"/>
              <a:t> na 2 </a:t>
            </a:r>
          </a:p>
        </p:txBody>
      </p:sp>
      <p:sp>
        <p:nvSpPr>
          <p:cNvPr id="6" name="Pravokutnik 5"/>
          <p:cNvSpPr/>
          <p:nvPr/>
        </p:nvSpPr>
        <p:spPr>
          <a:xfrm>
            <a:off x="755576" y="278092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r-HR" sz="2800" b="1" dirty="0"/>
              <a:t>Š</a:t>
            </a:r>
            <a:r>
              <a:rPr lang="de-DE" sz="2800" b="1" dirty="0" smtClean="0"/>
              <a:t>UMOVE</a:t>
            </a:r>
            <a:r>
              <a:rPr lang="hr-HR" sz="2800" dirty="0" smtClean="0"/>
              <a:t> i </a:t>
            </a:r>
            <a:r>
              <a:rPr lang="de-DE" sz="2800" b="1" dirty="0" smtClean="0"/>
              <a:t>TONOVE</a:t>
            </a:r>
            <a:endParaRPr lang="hr-HR" sz="2800" dirty="0"/>
          </a:p>
        </p:txBody>
      </p:sp>
      <p:pic>
        <p:nvPicPr>
          <p:cNvPr id="7" name="Picture 6" descr="s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3573016"/>
            <a:ext cx="3552395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520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UHO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Organ sluha</a:t>
            </a:r>
          </a:p>
          <a:p>
            <a:r>
              <a:rPr lang="hr-HR" dirty="0" smtClean="0"/>
              <a:t>Služi za detektiranje zvučnih valova</a:t>
            </a:r>
          </a:p>
          <a:p>
            <a:r>
              <a:rPr lang="hr-HR" dirty="0" smtClean="0"/>
              <a:t>U zdravom stanju čuje frekvencije od 16 Hz do 20 kHz i osjeća promjenu zvučnih tlakova od 20µPa do 20 Pa</a:t>
            </a:r>
            <a:endParaRPr lang="hr-HR" dirty="0"/>
          </a:p>
        </p:txBody>
      </p:sp>
      <p:pic>
        <p:nvPicPr>
          <p:cNvPr id="4" name="Picture 3" descr="s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4077072"/>
            <a:ext cx="2952328" cy="1964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UHO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Nije jednako osjetljivo na svim frekvencijama</a:t>
            </a:r>
          </a:p>
          <a:p>
            <a:r>
              <a:rPr lang="hr-HR" dirty="0" smtClean="0"/>
              <a:t>Najosjetljivije je u rasponu frekvencij od 350 Hz do 3500 Hz (područje ljudskog glasa)</a:t>
            </a:r>
            <a:endParaRPr lang="hr-HR" dirty="0"/>
          </a:p>
        </p:txBody>
      </p:sp>
      <p:pic>
        <p:nvPicPr>
          <p:cNvPr id="4" name="Picture 3" descr="s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3501008"/>
            <a:ext cx="3600400" cy="2700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UHO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Ljudski se sluh može ograničiti u rasponu jakosti zvuka od 0dB (prag čujnosti) do 130 dB (prag bola) i frekvencijama u rasponu od 16 Hz do 20 kHz</a:t>
            </a:r>
          </a:p>
          <a:p>
            <a:endParaRPr lang="hr-HR" dirty="0" smtClean="0"/>
          </a:p>
          <a:p>
            <a:r>
              <a:rPr lang="hr-HR" dirty="0" smtClean="0"/>
              <a:t>Ljudski govor njčešće se nalazi u području intenzitetaa od 20 dB (šapat)  do 80 dB (vikanje)i frekvencija od 30 Hz do 4000 Hz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BUKA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Neželjeni zvuk koji onemogućava komunikaciju, remeti koncentraciju te oštećuje sluh</a:t>
            </a:r>
          </a:p>
          <a:p>
            <a:r>
              <a:rPr lang="hr-HR" dirty="0" smtClean="0"/>
              <a:t>Može djelovati vrlo ometajuće i odvlačiti pozornost od rada za koji je potrebna povećana koncentracija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Picture 3" descr="s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3717032"/>
            <a:ext cx="3024336" cy="25202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BUKA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Dugotrajno izlaganje buci (primjerice u tvorničkom pogonu) može dovesti i do: </a:t>
            </a:r>
          </a:p>
          <a:p>
            <a:pPr lvl="1"/>
            <a:r>
              <a:rPr lang="hr-HR" dirty="0" smtClean="0"/>
              <a:t>Fizičkih poremećaja  (oštećenja sluha ili njegov gubitak)</a:t>
            </a:r>
          </a:p>
          <a:p>
            <a:pPr lvl="1"/>
            <a:r>
              <a:rPr lang="hr-HR" dirty="0" smtClean="0"/>
              <a:t>Psihičkih poremećaja (problemi u komunikaciji, nezadovoljstvo, smanjenje produktivnosti, nervoza...)</a:t>
            </a:r>
          </a:p>
          <a:p>
            <a:endParaRPr lang="hr-HR" dirty="0"/>
          </a:p>
        </p:txBody>
      </p:sp>
      <p:pic>
        <p:nvPicPr>
          <p:cNvPr id="4" name="Picture 3" descr="s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4221088"/>
            <a:ext cx="28575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BUKA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Ovisno o izvoru buka može biti </a:t>
            </a:r>
          </a:p>
          <a:p>
            <a:pPr lvl="1"/>
            <a:r>
              <a:rPr lang="hr-HR" dirty="0" smtClean="0"/>
              <a:t>Izravna i li direktna –određena jakošću izvora i njegovom udaljenošću</a:t>
            </a:r>
          </a:p>
          <a:p>
            <a:pPr lvl="1"/>
            <a:r>
              <a:rPr lang="hr-HR" dirty="0" smtClean="0"/>
              <a:t>Neizravna-ovisi o koeficijentima refleksije poda, zidova, stropa... </a:t>
            </a:r>
            <a:r>
              <a:rPr lang="hr-HR" dirty="0" smtClean="0"/>
              <a:t>i</a:t>
            </a:r>
            <a:r>
              <a:rPr lang="hr-HR" dirty="0" smtClean="0"/>
              <a:t> o poziciji takvih objekata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764704"/>
            <a:ext cx="7620000" cy="54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hr-HR" sz="3200" b="1" dirty="0" smtClean="0"/>
              <a:t>IZVORI ZVUČNOG ONEČIŠĆENJA</a:t>
            </a:r>
          </a:p>
          <a:p>
            <a:pPr marL="114300" indent="0">
              <a:buNone/>
            </a:pPr>
            <a:r>
              <a:rPr lang="hr-HR" sz="2800" dirty="0" smtClean="0"/>
              <a:t>Najveći izvor zvučnog onečišćenja je buka prometnih vozila.</a:t>
            </a:r>
          </a:p>
          <a:p>
            <a:pPr marL="114300" indent="0">
              <a:buNone/>
            </a:pPr>
            <a:endParaRPr lang="hr-HR" sz="2800" dirty="0"/>
          </a:p>
          <a:p>
            <a:pPr marL="114300" indent="0">
              <a:buNone/>
            </a:pPr>
            <a:r>
              <a:rPr lang="hr-HR" sz="3200" b="1" dirty="0" smtClean="0"/>
              <a:t>KAKO SPRIJEČITI ZVUČNO ONEČIŠĆENJE?</a:t>
            </a:r>
          </a:p>
          <a:p>
            <a:pPr marL="114300" indent="0">
              <a:buNone/>
            </a:pPr>
            <a:r>
              <a:rPr lang="hr-HR" sz="2800" dirty="0" smtClean="0"/>
              <a:t>Možemo ga spriječiti tako da vozimo aute na struju jer se oni ne stvaraju toliku galamu kao obična vozila.</a:t>
            </a:r>
          </a:p>
        </p:txBody>
      </p:sp>
    </p:spTree>
    <p:extLst>
      <p:ext uri="{BB962C8B-B14F-4D97-AF65-F5344CB8AC3E}">
        <p14:creationId xmlns:p14="http://schemas.microsoft.com/office/powerpoint/2010/main" xmlns="" val="395703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dirty="0" smtClean="0"/>
              <a:t>Ako </a:t>
            </a:r>
            <a:r>
              <a:rPr lang="de-DE" sz="2400" dirty="0"/>
              <a:t>se buka ne smanji ili se </a:t>
            </a:r>
            <a:r>
              <a:rPr lang="de-DE" sz="2400" dirty="0" smtClean="0"/>
              <a:t>zadr</a:t>
            </a:r>
            <a:r>
              <a:rPr lang="hr-HR" sz="2400" dirty="0" smtClean="0"/>
              <a:t>ž</a:t>
            </a:r>
            <a:r>
              <a:rPr lang="de-DE" sz="2400" dirty="0" smtClean="0"/>
              <a:t>ava </a:t>
            </a:r>
            <a:r>
              <a:rPr lang="de-DE" sz="2400" dirty="0"/>
              <a:t>dugo mo</a:t>
            </a:r>
            <a:r>
              <a:rPr lang="hr-HR" sz="2400" dirty="0"/>
              <a:t>ž</a:t>
            </a:r>
            <a:r>
              <a:rPr lang="de-DE" sz="2400" dirty="0"/>
              <a:t>e </a:t>
            </a:r>
            <a:r>
              <a:rPr lang="de-DE" sz="2400" dirty="0" err="1"/>
              <a:t>uzrokovati</a:t>
            </a:r>
            <a:r>
              <a:rPr lang="de-DE" sz="2400" dirty="0"/>
              <a:t> </a:t>
            </a:r>
            <a:r>
              <a:rPr lang="de-DE" sz="2400" dirty="0" err="1"/>
              <a:t>veliku</a:t>
            </a:r>
            <a:r>
              <a:rPr lang="de-DE" sz="2400" dirty="0"/>
              <a:t> </a:t>
            </a:r>
            <a:r>
              <a:rPr lang="hr-HR" sz="2400" dirty="0"/>
              <a:t>š</a:t>
            </a:r>
            <a:r>
              <a:rPr lang="de-DE" sz="2400" dirty="0" err="1"/>
              <a:t>tetu</a:t>
            </a:r>
            <a:r>
              <a:rPr lang="de-DE" sz="2400" dirty="0"/>
              <a:t> na </a:t>
            </a:r>
            <a:r>
              <a:rPr lang="de-DE" sz="2400" dirty="0" err="1"/>
              <a:t>kvalitetu</a:t>
            </a:r>
            <a:r>
              <a:rPr lang="de-DE" sz="2400" dirty="0"/>
              <a:t> </a:t>
            </a:r>
            <a:r>
              <a:rPr lang="hr-HR" sz="2400" dirty="0"/>
              <a:t>ž</a:t>
            </a:r>
            <a:r>
              <a:rPr lang="de-DE" sz="2400" dirty="0" err="1"/>
              <a:t>ivota</a:t>
            </a:r>
            <a:r>
              <a:rPr lang="de-DE" sz="2400" dirty="0"/>
              <a:t> </a:t>
            </a:r>
            <a:r>
              <a:rPr lang="hr-HR" sz="2400" dirty="0"/>
              <a:t>ž</a:t>
            </a:r>
            <a:r>
              <a:rPr lang="de-DE" sz="2400" dirty="0" err="1"/>
              <a:t>ivih</a:t>
            </a:r>
            <a:r>
              <a:rPr lang="de-DE" sz="2400" dirty="0"/>
              <a:t> bi</a:t>
            </a:r>
            <a:r>
              <a:rPr lang="hr-HR" sz="2400" dirty="0"/>
              <a:t>ć</a:t>
            </a:r>
            <a:r>
              <a:rPr lang="de-DE" sz="2400" dirty="0" smtClean="0"/>
              <a:t>a.B</a:t>
            </a:r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B</a:t>
            </a:r>
            <a:r>
              <a:rPr lang="de-DE" sz="2400" dirty="0" smtClean="0"/>
              <a:t>uka </a:t>
            </a:r>
            <a:r>
              <a:rPr lang="de-DE" sz="2400" dirty="0"/>
              <a:t>nastaje ljudskom aktivno</a:t>
            </a:r>
            <a:r>
              <a:rPr lang="hr-HR" sz="2400" dirty="0" err="1"/>
              <a:t>šć</a:t>
            </a:r>
            <a:r>
              <a:rPr lang="de-DE" sz="2400" dirty="0"/>
              <a:t>u (prometom,industrijom</a:t>
            </a:r>
            <a:r>
              <a:rPr lang="de-DE" sz="2400" dirty="0" smtClean="0"/>
              <a:t>…)</a:t>
            </a:r>
            <a:r>
              <a:rPr lang="hr-HR" sz="2400" dirty="0" smtClean="0"/>
              <a:t> </a:t>
            </a:r>
            <a:r>
              <a:rPr lang="hr-HR" sz="2400" dirty="0" smtClean="0"/>
              <a:t>i </a:t>
            </a:r>
            <a:r>
              <a:rPr lang="de-DE" sz="2400" dirty="0" smtClean="0"/>
              <a:t>ima </a:t>
            </a:r>
            <a:r>
              <a:rPr lang="de-DE" sz="2400" dirty="0"/>
              <a:t>negativan utjecaj na zdravlje sluha ,tijela i du</a:t>
            </a:r>
            <a:r>
              <a:rPr lang="hr-HR" sz="2400" dirty="0"/>
              <a:t>š</a:t>
            </a:r>
            <a:r>
              <a:rPr lang="de-DE" sz="2400" dirty="0"/>
              <a:t>evnog stanja osobe</a:t>
            </a:r>
            <a:r>
              <a:rPr lang="de-DE" sz="2400" dirty="0" smtClean="0"/>
              <a:t>.</a:t>
            </a:r>
            <a:endParaRPr lang="hr-HR" sz="2400" dirty="0" smtClean="0"/>
          </a:p>
          <a:p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77252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Fizička akustika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ispituju se mehaničke </a:t>
            </a:r>
            <a:r>
              <a:rPr lang="hr-HR" dirty="0"/>
              <a:t>pojave u procesima nastajanja zvuka,njegovo </a:t>
            </a:r>
            <a:r>
              <a:rPr lang="hr-HR" dirty="0" smtClean="0"/>
              <a:t>rasprostiranje,efekti loma,ogiba,odbijanja…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59659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RJEŠENJE?!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 smtClean="0"/>
              <a:t>N</a:t>
            </a:r>
            <a:r>
              <a:rPr lang="de-DE" sz="2800" dirty="0" smtClean="0"/>
              <a:t>ajjednostavnije i najlak</a:t>
            </a:r>
            <a:r>
              <a:rPr lang="hr-HR" sz="2800" dirty="0" smtClean="0"/>
              <a:t>š</a:t>
            </a:r>
            <a:r>
              <a:rPr lang="de-DE" sz="2800" dirty="0" smtClean="0"/>
              <a:t>e rje</a:t>
            </a:r>
            <a:r>
              <a:rPr lang="hr-HR" sz="2800" dirty="0" smtClean="0"/>
              <a:t>š</a:t>
            </a:r>
            <a:r>
              <a:rPr lang="de-DE" sz="2800" dirty="0" smtClean="0"/>
              <a:t>enje </a:t>
            </a:r>
            <a:r>
              <a:rPr lang="hr-HR" sz="2800" dirty="0" smtClean="0"/>
              <a:t>protiv buke </a:t>
            </a:r>
            <a:r>
              <a:rPr lang="de-DE" sz="2800" dirty="0" smtClean="0"/>
              <a:t>je </a:t>
            </a:r>
            <a:r>
              <a:rPr lang="de-DE" sz="2800" dirty="0" smtClean="0"/>
              <a:t>da ljudi prestanu i</a:t>
            </a:r>
            <a:r>
              <a:rPr lang="hr-HR" sz="2800" dirty="0" smtClean="0"/>
              <a:t>ć</a:t>
            </a:r>
            <a:r>
              <a:rPr lang="de-DE" sz="2800" dirty="0" smtClean="0"/>
              <a:t>i na posao </a:t>
            </a:r>
            <a:r>
              <a:rPr lang="hr-HR" sz="2800" dirty="0" smtClean="0"/>
              <a:t>automobilima </a:t>
            </a:r>
            <a:r>
              <a:rPr lang="de-DE" sz="2800" dirty="0" smtClean="0"/>
              <a:t>ako </a:t>
            </a:r>
            <a:r>
              <a:rPr lang="de-DE" sz="2800" dirty="0" smtClean="0"/>
              <a:t>im nije daleko</a:t>
            </a:r>
            <a:r>
              <a:rPr lang="de-DE" sz="2800" dirty="0" smtClean="0"/>
              <a:t>.</a:t>
            </a:r>
            <a:endParaRPr lang="hr-HR" sz="2800" dirty="0" smtClean="0"/>
          </a:p>
          <a:p>
            <a:endParaRPr lang="hr-HR" sz="2800" dirty="0" smtClean="0"/>
          </a:p>
          <a:p>
            <a:r>
              <a:rPr lang="de-DE" sz="2800" dirty="0" smtClean="0"/>
              <a:t>Za </a:t>
            </a:r>
            <a:r>
              <a:rPr lang="de-DE" sz="2800" dirty="0" smtClean="0"/>
              <a:t>vrijeme tuluma ljudi se mogu zabaviti i bez glasno poja</a:t>
            </a:r>
            <a:r>
              <a:rPr lang="hr-HR" sz="2800" dirty="0" smtClean="0"/>
              <a:t>č</a:t>
            </a:r>
            <a:r>
              <a:rPr lang="de-DE" sz="2800" dirty="0" smtClean="0"/>
              <a:t>anja glazbe</a:t>
            </a:r>
            <a:r>
              <a:rPr lang="de-DE" sz="2800" dirty="0" smtClean="0"/>
              <a:t>.</a:t>
            </a:r>
            <a:endParaRPr lang="hr-HR" sz="2800" dirty="0" smtClean="0"/>
          </a:p>
          <a:p>
            <a:endParaRPr lang="hr-HR" sz="2800" dirty="0" smtClean="0"/>
          </a:p>
          <a:p>
            <a:r>
              <a:rPr lang="hr-HR" sz="2800" dirty="0" smtClean="0"/>
              <a:t>T</a:t>
            </a:r>
            <a:r>
              <a:rPr lang="de-DE" sz="2800" dirty="0" smtClean="0"/>
              <a:t>vornice mogu prona</a:t>
            </a:r>
            <a:r>
              <a:rPr lang="hr-HR" sz="2800" dirty="0" smtClean="0"/>
              <a:t>ć</a:t>
            </a:r>
            <a:r>
              <a:rPr lang="de-DE" sz="2800" dirty="0" smtClean="0"/>
              <a:t>i na</a:t>
            </a:r>
            <a:r>
              <a:rPr lang="hr-HR" sz="2800" dirty="0" smtClean="0"/>
              <a:t>č</a:t>
            </a:r>
            <a:r>
              <a:rPr lang="de-DE" sz="2800" dirty="0" smtClean="0"/>
              <a:t>in da rade a da ne </a:t>
            </a:r>
            <a:r>
              <a:rPr lang="hr-HR" sz="2800" dirty="0" smtClean="0"/>
              <a:t>š</a:t>
            </a:r>
            <a:r>
              <a:rPr lang="de-DE" sz="2800" dirty="0" smtClean="0"/>
              <a:t>tetu okoli</a:t>
            </a:r>
            <a:r>
              <a:rPr lang="hr-HR" sz="2800" dirty="0" smtClean="0"/>
              <a:t>š</a:t>
            </a:r>
            <a:r>
              <a:rPr lang="de-DE" sz="2800" dirty="0" smtClean="0"/>
              <a:t>u i  okolini.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28800"/>
            <a:ext cx="7620000" cy="432048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hr-HR" sz="1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KRAJ !!!</a:t>
            </a:r>
            <a:endParaRPr lang="hr-HR" sz="1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9494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ZVUK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-1116632" y="1844824"/>
            <a:ext cx="10260632" cy="5013176"/>
          </a:xfrm>
        </p:spPr>
        <p:txBody>
          <a:bodyPr>
            <a:noAutofit/>
          </a:bodyPr>
          <a:lstStyle/>
          <a:p>
            <a:pPr marL="1527048" lvl="5" indent="0">
              <a:buNone/>
            </a:pPr>
            <a:endParaRPr lang="hr-HR" sz="2400" b="1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1527048" lvl="5" indent="0">
              <a:buNone/>
            </a:pPr>
            <a:r>
              <a:rPr lang="hr-HR" sz="2400" b="1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Fizikalna definicija </a:t>
            </a:r>
          </a:p>
          <a:p>
            <a:pPr lvl="5"/>
            <a:r>
              <a:rPr lang="hr-HR" sz="2400" dirty="0" smtClean="0"/>
              <a:t>gibanje valova u elastičnom mediju.</a:t>
            </a:r>
          </a:p>
          <a:p>
            <a:pPr lvl="5"/>
            <a:r>
              <a:rPr lang="hr-HR" sz="2400" dirty="0" smtClean="0"/>
              <a:t> </a:t>
            </a:r>
            <a:r>
              <a:rPr lang="hr-HR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periodična promjena tlaka </a:t>
            </a:r>
            <a:r>
              <a:rPr lang="hr-HR" sz="2400" dirty="0" smtClean="0"/>
              <a:t>koja se širi </a:t>
            </a:r>
            <a:r>
              <a:rPr lang="hr-HR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elastičnim medijem</a:t>
            </a:r>
            <a:r>
              <a:rPr lang="hr-HR" sz="2400" dirty="0"/>
              <a:t> </a:t>
            </a:r>
            <a:r>
              <a:rPr lang="hr-HR" sz="2400" dirty="0" smtClean="0"/>
              <a:t>(plinovitim ,tekućim i krutim) određenom brzinom. </a:t>
            </a:r>
          </a:p>
          <a:p>
            <a:pPr lvl="5"/>
            <a:r>
              <a:rPr lang="hr-HR" sz="2400" dirty="0" smtClean="0"/>
              <a:t>U vakuumu nije moguće rasprostiranje zvučnih valova.</a:t>
            </a:r>
          </a:p>
        </p:txBody>
      </p:sp>
    </p:spTree>
    <p:extLst>
      <p:ext uri="{BB962C8B-B14F-4D97-AF65-F5344CB8AC3E}">
        <p14:creationId xmlns:p14="http://schemas.microsoft.com/office/powerpoint/2010/main" xmlns="" val="137817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ZVUK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 smtClean="0">
                <a:solidFill>
                  <a:schemeClr val="bg2">
                    <a:lumMod val="75000"/>
                  </a:schemeClr>
                </a:solidFill>
              </a:rPr>
              <a:t>Opća definicija</a:t>
            </a:r>
          </a:p>
          <a:p>
            <a:r>
              <a:rPr lang="hr-HR" dirty="0" smtClean="0"/>
              <a:t>Mehanički titraji koje čovjek može čuti</a:t>
            </a:r>
          </a:p>
          <a:p>
            <a:r>
              <a:rPr lang="hr-HR" dirty="0"/>
              <a:t>D</a:t>
            </a:r>
            <a:r>
              <a:rPr lang="hr-HR" dirty="0" smtClean="0"/>
              <a:t>a bismo nešto čuli, neki izvor mora </a:t>
            </a:r>
            <a:r>
              <a:rPr lang="hr-HR" dirty="0" err="1" smtClean="0"/>
              <a:t>istitrati</a:t>
            </a:r>
            <a:r>
              <a:rPr lang="hr-HR" dirty="0" smtClean="0"/>
              <a:t> određenu količinu energije koju zatim medij prenosi do uha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72065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ZVUK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nije </a:t>
            </a:r>
            <a:r>
              <a:rPr lang="hr-HR" dirty="0"/>
              <a:t>dio elektromagnetskog spektra,kao što su to svjetlosni ili radiovalovi</a:t>
            </a:r>
            <a:r>
              <a:rPr lang="hr-HR" dirty="0" smtClean="0"/>
              <a:t>.</a:t>
            </a:r>
          </a:p>
          <a:p>
            <a:r>
              <a:rPr lang="hr-HR" dirty="0" smtClean="0"/>
              <a:t>Prijenos </a:t>
            </a:r>
            <a:r>
              <a:rPr lang="hr-HR" dirty="0"/>
              <a:t>zvuka moguć je samo uz posredovanje materijalnog medija</a:t>
            </a:r>
            <a:r>
              <a:rPr lang="hr-HR" dirty="0" smtClean="0"/>
              <a:t>, dok </a:t>
            </a:r>
            <a:r>
              <a:rPr lang="hr-HR" dirty="0"/>
              <a:t>za prijenos elektromagnetskog vala nije </a:t>
            </a:r>
            <a:r>
              <a:rPr lang="hr-HR" dirty="0" smtClean="0"/>
              <a:t>potreban </a:t>
            </a:r>
            <a:r>
              <a:rPr lang="hr-HR" dirty="0"/>
              <a:t>materijalni medij.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2825917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ZVUK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Nastanak zvuka</a:t>
            </a:r>
          </a:p>
          <a:p>
            <a:pPr lvl="2"/>
            <a:r>
              <a:rPr lang="vi-VN" dirty="0" smtClean="0"/>
              <a:t>titranjem </a:t>
            </a:r>
            <a:r>
              <a:rPr lang="vi-VN" dirty="0"/>
              <a:t>čestica oko ravnotežnog </a:t>
            </a:r>
            <a:r>
              <a:rPr lang="vi-VN" dirty="0" smtClean="0"/>
              <a:t>položaja</a:t>
            </a:r>
            <a:endParaRPr lang="hr-HR" dirty="0" smtClean="0"/>
          </a:p>
          <a:p>
            <a:pPr lvl="2"/>
            <a:r>
              <a:rPr lang="hr-HR" dirty="0"/>
              <a:t>n</a:t>
            </a:r>
            <a:r>
              <a:rPr lang="vi-VN" dirty="0" smtClean="0"/>
              <a:t>iz </a:t>
            </a:r>
            <a:r>
              <a:rPr lang="vi-VN" dirty="0"/>
              <a:t>pobuđenih čestica prenošenjem energije stvara</a:t>
            </a:r>
            <a:r>
              <a:rPr lang="vi-VN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zvučni val</a:t>
            </a:r>
            <a:r>
              <a:rPr lang="vi-VN" dirty="0" smtClean="0"/>
              <a:t>.</a:t>
            </a:r>
            <a:endParaRPr lang="hr-HR" dirty="0" smtClean="0"/>
          </a:p>
          <a:p>
            <a:endParaRPr lang="hr-HR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r>
              <a:rPr lang="hr-HR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Z</a:t>
            </a:r>
            <a:r>
              <a:rPr lang="vi-VN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vuk </a:t>
            </a:r>
            <a:r>
              <a:rPr lang="vi-VN" b="1" dirty="0"/>
              <a:t>su mehamički titraji koje čovjek može čuti</a:t>
            </a:r>
            <a:r>
              <a:rPr lang="vi-VN" b="1" dirty="0" smtClean="0"/>
              <a:t>.</a:t>
            </a:r>
            <a:endParaRPr lang="hr-HR" b="1" dirty="0" smtClean="0"/>
          </a:p>
          <a:p>
            <a:pPr lvl="2"/>
            <a:r>
              <a:rPr lang="hr-HR" dirty="0" smtClean="0"/>
              <a:t>D</a:t>
            </a:r>
            <a:r>
              <a:rPr lang="vi-VN" dirty="0" smtClean="0"/>
              <a:t>a </a:t>
            </a:r>
            <a:r>
              <a:rPr lang="vi-VN" dirty="0"/>
              <a:t>bismo nešto čuli,neki izvor mora istitrati određenu količinu energije koju zatim medij prenosi do uha. </a:t>
            </a:r>
            <a:endParaRPr lang="hr-HR" dirty="0" smtClean="0"/>
          </a:p>
          <a:p>
            <a:pPr lvl="6"/>
            <a:r>
              <a:rPr lang="vi-VN" dirty="0" smtClean="0"/>
              <a:t>medij </a:t>
            </a:r>
            <a:r>
              <a:rPr lang="vi-VN" dirty="0"/>
              <a:t>može biti zrak,voda, ili nešto drugo</a:t>
            </a:r>
            <a:r>
              <a:rPr lang="hr-HR" dirty="0" smtClean="0"/>
              <a:t>.</a:t>
            </a:r>
          </a:p>
          <a:p>
            <a:pPr lvl="2"/>
            <a:r>
              <a:rPr lang="vi-VN" dirty="0" smtClean="0"/>
              <a:t>Zvuk </a:t>
            </a:r>
            <a:r>
              <a:rPr lang="vi-VN" dirty="0"/>
              <a:t>se ne širi sam po sebi već se titranje prenosi s čestice na česticu</a:t>
            </a:r>
            <a:r>
              <a:rPr lang="vi-VN" dirty="0" smtClean="0"/>
              <a:t>.</a:t>
            </a:r>
            <a:endParaRPr lang="hr-HR" dirty="0" smtClean="0"/>
          </a:p>
          <a:p>
            <a:pPr marL="667512" lvl="2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xmlns="" val="4246929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KARAKTERISTIKE ZVUČNOG VALA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Objektivni parametri</a:t>
            </a:r>
          </a:p>
          <a:p>
            <a:pPr lvl="3"/>
            <a:r>
              <a:rPr lang="hr-HR" dirty="0" smtClean="0"/>
              <a:t>Brzina širenja</a:t>
            </a:r>
          </a:p>
          <a:p>
            <a:pPr lvl="3"/>
            <a:r>
              <a:rPr lang="hr-HR" dirty="0" smtClean="0"/>
              <a:t>Valna duljina</a:t>
            </a:r>
          </a:p>
          <a:p>
            <a:pPr lvl="3"/>
            <a:r>
              <a:rPr lang="hr-HR" dirty="0" smtClean="0"/>
              <a:t>Frekvencija</a:t>
            </a:r>
          </a:p>
          <a:p>
            <a:pPr lvl="3"/>
            <a:r>
              <a:rPr lang="hr-HR" dirty="0" smtClean="0"/>
              <a:t>Amplituda</a:t>
            </a:r>
          </a:p>
          <a:p>
            <a:pPr lvl="3"/>
            <a:r>
              <a:rPr lang="hr-HR" dirty="0" smtClean="0"/>
              <a:t>Tlak</a:t>
            </a:r>
          </a:p>
          <a:p>
            <a:pPr lvl="3"/>
            <a:r>
              <a:rPr lang="hr-HR" dirty="0" smtClean="0"/>
              <a:t>Intenzitet</a:t>
            </a:r>
          </a:p>
          <a:p>
            <a:pPr lvl="3"/>
            <a:r>
              <a:rPr lang="hr-HR" dirty="0" smtClean="0"/>
              <a:t>Faza</a:t>
            </a:r>
          </a:p>
          <a:p>
            <a:pPr lvl="3"/>
            <a:r>
              <a:rPr lang="hr-HR" dirty="0" smtClean="0"/>
              <a:t>Harmonijski sadržaj</a:t>
            </a:r>
          </a:p>
          <a:p>
            <a:endParaRPr lang="hr-HR" dirty="0"/>
          </a:p>
        </p:txBody>
      </p:sp>
      <p:pic>
        <p:nvPicPr>
          <p:cNvPr id="4" name="Picture 3" descr="sou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81995">
            <a:off x="4076171" y="2704005"/>
            <a:ext cx="3744416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2557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KARAKTERISTIKE ZVUČNOG VALA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Subjektivni parametri</a:t>
            </a:r>
          </a:p>
          <a:p>
            <a:pPr lvl="3"/>
            <a:r>
              <a:rPr lang="hr-HR" dirty="0" smtClean="0"/>
              <a:t>Boja tona</a:t>
            </a:r>
          </a:p>
          <a:p>
            <a:pPr lvl="3"/>
            <a:r>
              <a:rPr lang="hr-HR" dirty="0" smtClean="0"/>
              <a:t>Glasnoća</a:t>
            </a:r>
          </a:p>
          <a:p>
            <a:pPr lvl="3"/>
            <a:r>
              <a:rPr lang="hr-HR" dirty="0" smtClean="0"/>
              <a:t>Visina tona</a:t>
            </a:r>
          </a:p>
          <a:p>
            <a:endParaRPr lang="hr-HR" dirty="0"/>
          </a:p>
        </p:txBody>
      </p:sp>
      <p:sp>
        <p:nvSpPr>
          <p:cNvPr id="23554" name="AutoShape 2" descr="Slikovni rezultat za s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3556" name="AutoShape 4" descr="Slikovni rezultat za s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23558" name="AutoShape 6" descr="data:image/jpeg;base64,/9j/4AAQSkZJRgABAQAAAQABAAD/2wCEAAkGBxASEhIQExIVFRAPFRAQFRYQEBAVFhAQFhYWFhUVExUYHSggGBolGxMVITEhJikrLi4uFx8zODMtNygtLisBCgoKDg0OGxAQGi0lICUxLi8wLS8tLS0tLS0tLS0tNSsvLS0tLS8tLSsvLTUvMC8tLS0tKy0vLSstLS0tLS0tLf/AABEIAMIBAwMBEQACEQEDEQH/xAAcAAABBQEBAQAAAAAAAAAAAAAAAgMEBQYBBwj/xABHEAABAwIDBAYGBggFAwUAAAABAAIDBBEFEiEGMUFREyJhcYGRBxQyQlKhI2JygpKxM0NTc6KywcIVJJPS8GOD0QgWNKO0/8QAGgEBAAIDAQAAAAAAAAAAAAAAAAECAwQFBv/EADsRAAIBAQQHBgUCBgIDAQAAAAABAgMEESExBRJBUYGxwRNhcZGh0SIyQuHwI3IkMzRSYvEUgpKiwkP/2gAMAwEAAhEDEQA/APGUAIAQAgBACAEAIAQAgBACAEAIAQAgBACAEAIAQAgBACAEAIAQAgBACAEAIAQAgBACAEAIAQAgBACAEAIAQAgBACAEAIAQAgBACAEAIAQAgBACAEAIAQAgBACAEAIAQAgBACAEAIAQAgBACAEAIAQAgBACAEAIAQAgBACAEAIAQAgBACAEAIAQAgBACAEAIAQAgBACAEAIAQAgBACAEAIAQAgBACAEAIAQAgBACAEAIAQAgBACAEAIAQAgBACAEAIAQAgBACAEAIAQAgBACAEAIAQAgBACAEAIAQAgBACAEAIAQAgBACAEAIAQAgBACAEAIAQAgBAXOCbJ4hWa09LLI0+/lyM/1H2afNAbCk9CWLPALnU0fY+aRxH4GEfNAS5PQTiNtKmlJ5EzgeeQ/kgKvEPQ5jMQu2OKb9xO2/lIGIDG4tg1VSuy1EEsJvYdLG5ocfqu3O8CgIKAEAIAQAgAoCfglEyaQh5ORjHykMtmeG2GVp4XLhryBWvaasqcL45tpY5LvM9npqpL4skryXLh0crC+naWyMvmiLi4ub8TCdSRxbx4cjhjXnSlq1XenlLLz9/MyyowqRvpq5rZ7FKt40wQAgBACAEAIAQAgBACAEAIAQAgBACAEBYYFgtRWTMpqdhfK/huDWje97vdaL7/AOpAQHvmyvouw7DoxUVhZPMwBznzC0MRuLCOM6HWwBNyTuteyAb2g9KjWXjo4Q4AaPlBDbDi2MWNu0kdoUA86xX0lYlITesLByhyMt3OaNfNSCn/APeNcTf/ABGo/wBeoP5XCAn0fpExSO2WvzjlK5jr9n0guouBewelKRw6Orp2uY7QmMaEdsb7h3mFFxN5T4/hOHVETqijBbI2xMcLTuJAN4TutcatIbzKkGKrcPlhymRhaH6tJGju48+zepIIyAEBLw7D3zOcGlrQxpe98jsrI2XAu495AsATqsNatGkk3e78Eli2y9Om5u5FnhlO6nmkifZlQ9gEEhs5tyfaY7d1hoHd40JWrXmq1OM44xT+JbePhtXE2qMHSqOMsJXYP837GOzxPlPSMGSuh1IaLdOBxA+O3D3hpv30jKNNassab9PtyMkk5vWjhNev35jcUvSj1iLqzR2MjG/zs+qfkfAm8o9m+yqYxeT6Pv5lFLtF2kMJLNdfzIbxSmbMw1MYs9uszBw5ytHLmPHmrUKjpS7KeX0vp7eRFaCqR7WGe1dfco1vGkCAEAIAQAgBAaHDtmg+Jksk3R9LfowGZiW3sHO1G/kudWt7jUcIRvuzxuN+lYlKCnOV1+WBVYthz6eV0T7EizgRuew6tcP+c1t2evGtBTj/AKZrV6MqM9SREWYwnAQgOoAQAgBACA7GwuIa0FznENaGi5c4mwAHEkoD6J2S2UqMJhYGMZnexk1TUdIyzJAXZ43tIzOiawi2U3JDjpcEQDL7ebWOqXvLnFlPD1g3flBuGktvZ0r7OAG4WdrYEmQeWV+JPmNvZjvo0G9+15949vkANEAUbGg7hf5oDRUW5ALrYWkdZoPeAfzQGdq6Vrb5Lt7jp4goCJFVPjcHXLXA3D2Eix/ogNdh20LJ29BUhpz6B5Ayv5Z/hP1vPiVFxJRbQYGYCXtuYu3fH2O5jt/4ZRAunwcwzQmqa0QvL2k9KCwShptHK6M3YQ7LmGhAv4aM7UqtOXYP4ldsxuvzSeeF92y82I0dWa7TBP8AP9lhV0hgL54ogGtAjq6YklrWEjrxk3PRk2IOpabbwbDWp1e1Sp1JZ4wn0fevVd5sSg6Lc4rDKUfzY9j2C3QRzRthc68MlzTTO3wSHfFJ9W+hHcQoU50puaXxL5o71vXfu8jI4RqQUb8H8r3Pc/zvIcBkc4xSXZW017EnWRrdS0ni4DW/Ea9pzTUIrXjjTl6X9H6MxwcpPVlhOPr9+ZyuDtK6EBsjDadltLnTPl4tdezhzIPHRSu/p6mKfyvp4rYRUv8A58M18y6+D2i2zZS2rh9hxs9u/I73mO5jXxBUOOtfRqZ7Hv7/AM2ltbVuq08tq6FdjdA1hbNH+gmuR/0n73Rn8x2dxWzZqzknCfzL1W/37/E17RSUbpx+V+nd7FWto1gQAgBACA61pcQ0b3ENHedAjaSvZKV7uR6nLSsvFDbqxNYwdgAAXk41JXSqb72ellTV8YbjCbYVfSVctvZjywt7AwWP8WZd/R1PUs8e/Hz+xxbfU168u7DyG9lqMTVUMbhdly9wO4tYC6x7CQB4q1uqulZ5SWeS4lbHTVSvGLy9jWbWQ3o5ZJMpcySMQkAAtJcMwB5Zc2nYOS5NgldaYxhfinf5e507bG+hKU9jV354Hn7QSQALkkADmToAvQtpYs4aV7uRqce2Q9XgdKJi90JY2Vro8o65DQYzfWxI0Pf2LlWXSfbVVBxuUr7sb8t5v2iwOlDWUr7s+O4zVPA+RzY2NLnvOVrWi5ceQC6c5xhFyk7kjQSbdyF11FLC8xysdHILEteLGx3HtHaq0qsKsdaDvQlFxdzQwshBvvQjgoqcTY9wuyjY6pNxoZAQyPxDnZh9hAex+lLFhDTCO9hJme/93GA4jzLfIoD562nqXFzIToWASyjnUStDiDzyMyRj7B5lAU4QEmmdqgNNhuoQC8QNggM3VyaoCE5AIb1fs8Ry7QgNVgOI5wKaSzswtGXa52nTo3c+zy5WgFoQ1+eKQFwkb1wN80bd0jT+3j3395u+9nLj2ijKhJTp4K/D/Fv6X/jL0fA6NGarRcJ58+/xXqiJhzpIpRSuIdNE29O8jqVdK4X6J197S29hws5vAKtZQqU+2jhF/MtsZf3eKefBl6Lal2Us1lua3cdnkRJ4o6aQN1/w+t1bc3NPILA3+swkA82kHUrLGUrRC/8A/SHqvaXozHhRnqv5Jen3W3uHMboXvYZBpV0IBc4HWWnbq2Qcyzff4e4KtmqxjLV+ifpLdx5+Je0U5Nay+aPqtj4chFLVghtU1oId9FUR26tyOsLfC4G/mOCmdJpui33xf5tRMKia7VeEl+bGQ3tbSTlhJNJUgOB3/Rm+V32mG4PMX5hZ03aaV6wnHn7P8yMNyoVLn8kuXuiVDCGufSS/opbWI1yu3skb3Gx7R3rDKTklWhmvxoyxiot0p5P8TM3V0z4nujeLPYS08u8cwRYg8iunTnGpFTjkznTg4ScZZoaVyoIAQHEBY7Ow56qnbw6Rrvw9b+1a1slq0Jvu54GxZY61aK7z0imN5ieS81NXUkj0EXfUvPKZ5c7nP4vc5/4iT/VesjHVio7sDzMpa0m95pNgI/p5X/BC7zc5o/IFc3Sz/SjHe/c39GL9ST3ItNu5LUlO345nP/Cwj+9aui432ib3K7zf2NnSLuoRXf0Mrs5Fnq6ZvOaEnuDg4/ILrWyWrZ5vufI5lmjfWgu9HoXpJqD6jb9pUMae4Ne/82hed0ND+Kv3RfRHZ0rL9JLvMv6MoA6vaSLiOKd/iW5P7yurpqbjZGltaXrf0OZo+N9ddw96VMorWsaLCOnhbx4l7v7lTQd7szk9sn0XQnSDbrY7izxPA6ePA45+jZ0zhTvz9G3pM8kgJvJvLcpIy7lrUbXVnpOVO96vxK6/C5LdlntLVKcI2ZPVx3mg/wDTmBnrncSaRngRUuP8o8l6E55Z+nCU52R+66KBvhJOWu+QQHjGMvLqiocd7ppj/G5AQ0A5E6xQGhw3EI2jrHya4oDmJV7HDquv4EfmgKCV9ygEtCAeZFdAdZCQcnYZIz2jVzR4a+CA1UNUZomTtOWUHVw92oZY5u4hzSRu6zhuWOcIzi4yyZaMnFqSzQ7i9P6xStqIxklps1QwNOsQY7/Mwg/UcOkb2A81xaEnQtDpVMVL4X33/LLivhff4HTrrtaSqwzWPuuDxXcPQxtr6UgAB1RcgDQRYhGNQOTXg+T+xY5Sdjr3vKPrB9Y9DI0rTRvWf/0vcr9mq9zowbfT0NmkOGslKerZw45T1T2Fq2LbRUZ/4z9JffPzMdlq60Mc4+sfsQpYmUdW6M//ABKprSL8IXk5Hd7HAi/JruazxlK1WdS+uPNZ/wDkuhhuVnruL+V8nk+BLrcPc+KWmI+mpi6WLm4AfSMHO7RcDm1qw0qyhUjVXyywfR8H6NmarScoOm844rqiuw6Tp4Mv62lALeboDu/CdO4tWxWj2VXW2S5/f3MNKXaU7tseX2FY3F00DKke3Dlhl7WHSN57j1fFvJLLLs6rpPJ4rx2rr5kWiPaU1UWawfR9PIzy6JoggBAcQF1sa29ZD2dKfKN60tIv+Glw5o3LB/UR48mbild1pTybIfIFcGawiu9HZi8ZPuZ5WzcO4L1jzPNGt2A31X7uP+YrkaVyp+L5HU0Z9fgSdvv0FGeF6jztHb+qxaK/m1eHUtpL5KfHoUOyRtW0v71o87hdC3/01TwNKx/z4eJtPSLrRRn4aoA+Mcq4uiMLS/29UdTSn8pePuUXoxfatP1oJh82H+i3tNK+zf8AZdTS0Y/1+Ar0pN/zwd8cEDvLM3+1NCP+Fu3SfuU0grq7NFi78+AR29yOkP4ZGxn5rnWdamlnftcvVXmzWV9ji0d9AmItjqaiMnWX1V47QHPiP/6AvTnKNT6fKQ9HHMPgeL8jE9sjfzd5FSQeKYrYzSOG6Q9KO6Trj+ZARCgORHVAej7DYZhskb3VLutbTXigMptBHEyVwiN2XNu5AUsgQEqmgugLmjw8nggJGI4cWR9MB1oC2YdoaesPw3QDWEM6OeqpuFi9naYzdp/0pJD4KGC82WnyVEkW8PaKpgO7OyzJm/ejIJ+yuLpijfGNRftfHFPg+Z09HT+J03k/zkQtn4fVq6qw+/VcS+HX3ox0kR7zE437gqWuXb2WnaeD8Hg/KRNjbpV5Un+NZDONEUmJtntaCrDZXjh0ct2TjweHO8lksydpsTp/VHBeMcV6YFKj/wCPatbY+TJG2WGk0xPv0Mlr84JSG+PXyeZWPR1f9fumv/Zfa8zW6l+nf/a/RjGF1ZfDBUg/SQOEEnblsWOPewjxBV69JRqTpPKWK45+oo1HKEam1YPp6FVXNFHXZgPoHESADjTSjrNH2buA7WBbdJu1WW5/Nl/2W3j1NWf8PaL1l0ZbQ07Yp3wP1hnBjJHFjxo4eYI8Fpym50lUj80ceKNuMVGo4PJ9TH1dM6N74ne3G5zD3tNrjs4rswmpxU45PE5M4OEnF5oaVioIBKkF1sY61ZD29KP/AKnrS0ir7NLhzRuWD+ojx5M29ALySN+Jrx5ghcKphGL8DsU8ZSR5YzcO4L1bzPNmp2Bf9LOz44CfFr2/7iuVpVfpxlulzTOlo1/HJd3Usts25qKF37OfKewOY7/atbRzutMlvjyaM9vxs8XuZkMLnEc0Mh3RyxPPc14J+QXYrQ16co7016HKoy1akZbmj0rbCDPR1bN5hfFOO4OAcfwucvM6Onq2mm96a9Du6QjrUZdzvMNsXUiOup3Hc55iP/caWD5uC72kqevZZpbr/LE5FinqV4v8xNF6T6a4pai24S0rzyLDnYD3h0nkuboSpc6lPwkuOD6G1pSF01L8wJ+xThU4bJR3F/8AMUwvwdIOlicezOT5LBpFdhbVW/bLywfoZLN+rZJU93+zG7I4iaarjeSWh2aF/Nofpc8srg0+C9L4HIPo3aakGJ4YXMbeUN6ZrRr9My7ZIxzJ+kZ4hSQfNE8dhk96Dq/ahJux3he3iEBGIQEdpsSEBJhqHDQEoCYaKQtz8EBXyFAa3ZzDs4abbwCgNrQYMOSAkY3hrRTzk7hDMT3ZHIDz7KRiNuIiLXfaFAM3zugJVPOI6uikOg6boieTZR0ZJ7LOWlb6bnZpxW6/yx6GezT1KsX3jm2dU2HE6aobcZWUz33FiMkj2OzA842jwK0NHU3UsVSk9rklxSfNm1bGoWnWXcyd6VKNvRQvBBMM0sBAI0Ejc4B5fonea19B1H2kk9qT8sOpm0pFPVkvzaWWDx+t0sV9TVUz6Z5/6rQ6PMe3MwFa1of/AB68rvpkpLwePU2KX61n8Vd5GL2IkzPmpz+viLmg/tYusLfdMnku1pON0Y1V9L9HhzuOfYJfE6b2r1RJ2ups1PTzcYnPpnfZcOkj8rSfiWPR89WtOnvukuT6F7bC+nGe7A5A/paSCX36cmnd3MsYz+BzR90pOPZ2iUNksfPP1Jg9ejGW1YexD2whu+GoG6ojAd+9is138Jj+azaPl8Mqb+l+jx53mK2x+JT/ALl6oz9l0DSCyASpILLZqXJV07uHSNb+Pqf3LWtkdahNd3LE2LJLVrRfeb2mdkqfFeemtaidyLuqnnGIwdHLLHu6OSRngHED5L01KevTjLelyPP1Y6k5R3NllsbPkrIuUmeI/faQP4sq1tIw1rPLux8vsZ7DPVrx78PM1mJwdJSVkPvRgTj/ALbg4/why5FCepaKc9+HngdOtHWoTjux8jzghekvOCes4RUtqI4S89StgMEh+vlMb/mCvJWiDozlq5wlevDNHo4SVakr/qV3FHlk0UkUjmHqywvc0292RjraeIXqoyjUipLJr0Z55pxd21Hp2JMFfSPawdaojZVwjfaoj/SRjtPXZ4rzFFuyWhOWUXqv9ryfJnbtH8RQ1l4+WaMhsHiPRzmK9m1Qaxp5TtOaE+d2/fXY0pQ16Wvd8uPB5+/A0LBW1Kl2/DjsObdYcGzesNFoqzM/93UA/TMPbm63c8ck0ZW1qXZSzhh4x2Pyw4GO10tSpesnj9j0v0L7aA/5WZ36QtZcn2aiwa090gAH2mj4l0TVKv0zbGOppvX4G/QyuOcAaRyO9pp5NcSSO0kaXapB5cQDqPZPyPIoBiaK+o3oBqN9j3IC9GN/RZLICnjBe4DmfJAek7OStYB2ABAa+jrWoCHtViEZhdGTYTfRuPww2vM7wjD/ABIHFAed4VKZaiaqdp1ZpTc6NfUEsay/7tziPsFQCNtIRlYOZcfAAD+qgkosqm8FhX4vUTtayWTM1pDgMsbbuAsHOLQC42JFzfeeZWvSs1Kk3KEbnx65cDLOtUqJKTvuLXAdqPV4mxOY93QvdLGWSZAS6xLX6HS4vccytW1aP7ao5ppXq53q/ijYs9r7KGq1fjfnzKzBq/oqqKoduEud+UH2HkiSw+y52i2bRR7ShKkt1y4ZGvRqalVT7zRY/Wx+rTx9JE7pXxOiET2vPVeCXOsTlGXMNbb7LnWSjPtoS1Wrk771ds9zftVWDpyjene1dcQNkHZhVQH342zN+1E6xt2lsh/CtjSCucKi2O7z/wBGGxO/XhvV/kO4kBJQu5000bhcbw+7HAeJafuqlG+FqX+SfpiXrXTs/wC18zLWXVOcFlAGlYg7HIWkOG9hDh3g3H5KGlJXPaSnc70ek4lIOlZKPZkDXjucAR+a81Sj8Dg9mB6Cq/jU1tMntvT5apzxunayYd5GV3zafNdfRs9agluvX55nM0hDVrN78SjilcxzXt9pha9v2mm4+YW7KKknF5M04ycWmth6hDVME0cw/RVLWu72vF7HzsvLypy7OUNsXyPRKa11LZJczznF6A088sB/VOLQebN7D4tLT4r0lnqqtSjUW1eu31OBWpunUcHsNLsVWF0UtNfrxH1mLu0EgHjlPiVzNJUtWpGrsfwvodCwVL4Sp7Viuo1t7RgvjrmDqVQDZLe7UMFjflmaAe8OV9F1bouhLOOX7X7PoYLdTumqiylzHth8TdldTA2ljJqaftI1ljHeBmA7HKmk6CvVV5P4ZdH08jLYKzudPiuq4kDbLDQyRtVELQVZMjcunQzjWSPsN+sOw6eys+jq7nB0anzRw8VsfR9/ia1qpak745PFe3AvIKyKtpnCUhokLGzG1/VqsAiKpA+B4uHDtcOS0ZUp2WstRX3Zf5R2x8Vs4M21JWil8WfJ7/B5MxrHyU07hYdJEXxSNvpIA4hwv4aHsBXdhNTipLJ4+ZzJRcW080fQOwG2cGIQepVVnvkaYwZLWqWW1Y/lKBvHG2YcbWKnm/pI9G0+HufU04MlEdSd7oR8MvZyfu52OrpBg2OB3b+IO8IDjoQd4QCfVQgH6dgagLikrSEBcQYzlG9AUWM4w6d2QXN7NOW5JFwRGy28lwF7byByFwLilouii6N3tydaUty3DiMoY07rMaSAddXPI0IVWSZnFpGl+VvsR9QbvG5G89vGyAhgIBQCA6GoBQYoB3oil4HaWSSNwkY4te29iO0WIsdCCDuKrOEZx1ZK9FoSlB60Xcx6tr5pQGvddoObK1rGNzbrkNAudTv5rHToU6bviseL5l6ladRXSfTkQ+jWa8xHOjQERXIOoDcYbL0tDE73qcugd3N1Z/C4eS4VePZ2qS2Sx9/U7NGXaWZPasPzgMbUw9LSRzj2qd2R37uSw+Tg38SyWGXZ15U39WPFfYpbI9pQU93JmOXZOSbHZyo6WldF+spHZm8zC83Hk7MPFq41sh2ddT2S5r7dTrWSevRcNseRzbGm6aGKtb7TLU83d+refG7fFqaOqdlUlQe3FdV18ytuhrwVZeDMzhde6CVkzdXRm9uD27nNPYQSPFdOvRjWpuEtv5fwNClUdKamth6C+OGVrqcu/wArXtEkMhH6KXex1uYdoR3heeUqlOSqJfHDBretvns8zsVIxqR1VlLFPczz+WOalnLTeOenf+F7ToRzB0I4EHkV6GMqdelesYyXp+eTOL8UJbmjcRVMNTBI45BSztLp2GRrXUdSwEtkjBNzc+zb2g7LzC4bp1KFVJX66+V3fNF7H13ZnTc6dam22ktvc968TDYdWTQuzxPcx5GUlttQbXBB0IuAfALu1aNOqtWavRzITlB3xdzIcjzckklxJJJJJJJ1JJ3m6yJJK5FW7yxw6vdGQR2Ei9rkagi24jeCNyA9i2Z9K7ugfHOzpntYcjtA4m2jZwfaH1xv3EXu5AZzCNkI8bFRLDCKGphLHWDXinmbJmy2Ybuhd1fdLmkEEN3peQZfHtkcRoSfWKZ/Ri/0sQzx2HEvboB9rKexTeCmY9h3PH3rj52t80Aq4+Jn+rF/uQHDUAcQe43/ACugHaOkqKnSNhLNxduYPtPOnhcnsQGmwvCGU3WJD5rWze7Hff0YOt/rHXsGt4JImL1+UFrfbP8ACOagGa6MoAyoDoCAUFBI6wKAOgKAOCNCRYp1F4uOGnPJLwI6FTeCmWQqCkGl2Gqh0klM7dUt6v71gJHm3MPALmaTp/Aqq+l+jOho+p8Tpv6uaLvDQ3NJTSfo5g6M9gOlx3b/AAWjWbujVhmsTcpXXulLJ4GFraR8Uj4n+3G4sPaRxHYd/iu7TqKpBTjkzi1IOnJxlmiVgOI+rzsl3s1ZIB70TtHDvGhHa0LHaqHbUnDbs8TJZ63ZVFLZt8DbsyRSuhk61LVtsSDo6N40c0+IIPcuG9apBTjhOHNHXujGTg/lkYfGcLfTTPgfrlsWutYSRnVr29hHkQRwXcs1eNemqkduzc9xxqtJ0puDLfZivYWOo5nBsbiZIpHGwhm4gngx1t/A95WrbaEtZVqavawa3r3XLwNmzV0k6c3hse5+w9tfI2T1cF8clTGx7JXwuDmlgI6IOcNC4dfwIvwUaOpuGvcmotppPDHbhuyK2uUZNO9N7bsu7iULaXsXTNQkspFAK2vpSx/1Xaj+o/5zUkEfNx5bkBIjqC0g3II4jeFANRs/trVUrs0crm3tmykFr7fHG7qnv0I4FLiT0TCvSsJABLGC7TrQOsTzvE83A+8VW4m85X1+D1JLpIoC7iZYAx34y0X81IKibBsHOrY4fu1L7fJ6EYEc0+HRm7Iqe4+zIR+K5QEevxpgF76DcXdUActdfkgKaWtfJq0WbzItf7LTqe8oCE+mvrxQDLqVANOp0AgwIBsssoApigkdCgC2lCSTGXKpIp0h5IBoyKSDPLMUBAOQTOY5sjTZ8bmvaeTmm4+YVZRUouMsmWjJxaks0brFHiRsVbHo2UBxA9x+57T3OBC4NFOEpUJ5r8vOzVanGNaO0g7WUYnhZXMHWYGxTgctzJD/ACn7vJbFgq9lUdnltxj1XXzMNtpqpBVo+D9zIhq65yzYbMTCpi9SefpowXU5O97dS6LvGpHZccFybbTdGp28cn83v7/c6NlqqpDsZZ7PYlbRwOdRRGoblqIpejhJ9p8JBMgI+EENN+B71SxNK0yVJ3xave5PZx/NgtafZxc1dLLgZeOBdk5xKjpkBKjp0A+2EICuxprXMLfeGoPby8UBn8tvDkpIEX+aA6XWQCjMRvQEmHFJW2Ae7XhmzAeB0UEllDV1Dv1zR3sZ/sQExlLK72qnTkxoHz0QEmnw6Fpze074pHZj/wCAgJnRqAJMKAbfEEBFksgIkrDwQEcnmEAl0fJQBIuhJNo4SSqNko02H4bcblglIyJDeJYeANymMg0Z98epWUoZ1Zih1ACkg1WxNc1xfQyHqVHWiJ92otbL98ad4HNcrSVFpKvDOOfh9uR0LDWSvpSyfP7llhk/q0zoJheKTNG9rtzmnQgrWrQ7emqlPNYo2acuym6c8mZ7aDBfVZ3Q3zMs2SN3F0L9Wk9uhB7QV1LHaP8AkUlO655PxRzK9LsqjiRYo9x4ixFuBG4hbJhJpzPOZ7nOduu9znG3eVEYxiroq7wJbbzZIjiUkElkaAea1AMVklggM1WzElARDZAItqpAkBActfigHmBQSONJHFAOtqH8ygHG1jxxUAfixR4QE6DGOBQEn1rNuQDZIKAaLSEBx4BQDGWyAWyO6hkoucKp9QsMmXRtKCEALWkZUQsYYLFWgQzHzM1K2EYjJrYMYIDoCAcYDoRoRYgg2II3EHgVANk7aWnmEb6iF7qhgAc6MsDZSPeNyC0njYH+i5K0fVptxpTSi99967u86KtlOUV2sW2t20qcWxB9TKZngC4axrW7o42izWg8e/iSVv2azxoU1CPnve80q1V1Zub2jcUa2DGS42ICQxqAeaEA4AgIVdI2yAzdY4XQEIuQBxQAG2JHNQDgCEixogHQgOqACAFIOoB6GchQCwjnugJLtyA4GGyAQ2ElASoKY3VWSjQ4ZS7lgkZEaSAWCwNGRFXi24q8UVZlZRqVnMZjlsGM6AgFtCAeY1ASI2ICTGxAS42oCQxqAfaEA4EBDrKm2iAz9ZVEmyAgyIBuygCihJyyA7ZAOstmaTq24B7lAHZIsrnt+B1vum9vkB5qE7wxCsAQAgBAdagLWjjQFzBCLKAO9CEB1kIRgmU8IWNlkXVE2yxSLosC/RYri5T4k/erxRVmck3lZShjAFsGMW0IB1rUA+xqAfYEBJisgJLSEA4yQIB7pQgOOn0QFVXOUAp3jVCRuRAJY2+iAGoDhCACgHGtuCFAJdVqWP8A20ev22aH+UeaqtxLIyuQCAEB0BAS6amJQFzSU6AtGNsEAKALYFDJJtOFRkotKcrEy6HZJNFW4kqK96siGUjzqVkKmPAWcxiwgFtKAkRoBTnIByByAlFAJY43UAkBCRBQDFQ26Aq5oiEBHkCAQN90A49uvYdUAh4QHEA5TnVQwTsn0TucDxIP3bt/zB8lTb4lthDcLEjlosiKgGlAPR0xKAsKagQFpT0dkBOYwBAdKAFAHGKGSTIVRkomxvWNlglkUXElXWPVkQyqedVcqZMBZigqyAUwICVGgFOaoB2PRCSU1yALIBYKA6JAgB0N9yAYfSFAR5KDsQEJ9C4IBfqzi29vZ/JANvpnckAhlO7kgFx0jroC+w2hJIuNHgsP5j+vmsUi6I8mEOa4tO8aeWl/ldZIu9FGSIcMUgmxUICAlMhAQC0BwlAJuoABAOsKqySVG5VZI+16qSIlkUEldUvVkQVznaqxBmmhZSgvKoB0BAPMKAeBQk5ZALaUAvMgHGOKAfjjBQEmKmQEpkQ4oDpp2lAMy0I3oBVPh4vbgdEAOwseWiAa/wANAKAX6i1AWuFwNBssciyJWM0guHgb96im9gkVuULKVOFAJJQCSUAglAABO4KG0swk2OtgPEgLG6i2F1Te0eY0DhdVcmyyikPh3cBy0/JULDZkVzGNSSKQQZ3qUQQXOUkFCFkKjgQk6gOhAONQC0AoIB1iAksCAkxBASo0A4EAsIBRQCoEBLmUAiOUg4gJNHvCrIlFrif6LyWKHzF5ZFCVnMYgoBJQCCgFQDVUm8C0MyTNuCwRzM8sgYNFDzCyGqgnNbhoslNYGOo8RLVcoKKgkZkQEOZSQRHKSD//2Q=="/>
          <p:cNvSpPr>
            <a:spLocks noChangeAspect="1" noChangeArrowheads="1"/>
          </p:cNvSpPr>
          <p:nvPr/>
        </p:nvSpPr>
        <p:spPr bwMode="auto">
          <a:xfrm>
            <a:off x="155575" y="-1036638"/>
            <a:ext cx="2895600" cy="2171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8" name="Picture 7" descr="images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815008">
            <a:off x="4716016" y="2852936"/>
            <a:ext cx="3034237" cy="2268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9486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996</Words>
  <Application>Microsoft Office PowerPoint</Application>
  <PresentationFormat>On-screen Show (4:3)</PresentationFormat>
  <Paragraphs>172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Tijek</vt:lpstr>
      <vt:lpstr>ZVUK</vt:lpstr>
      <vt:lpstr>AKUSTIKA</vt:lpstr>
      <vt:lpstr>Fizička akustika </vt:lpstr>
      <vt:lpstr>ZVUK</vt:lpstr>
      <vt:lpstr>ZVUK</vt:lpstr>
      <vt:lpstr>ZVUK</vt:lpstr>
      <vt:lpstr>ZVUK</vt:lpstr>
      <vt:lpstr>KARAKTERISTIKE ZVUČNOG VALA</vt:lpstr>
      <vt:lpstr>KARAKTERISTIKE ZVUČNOG VALA</vt:lpstr>
      <vt:lpstr>OBJEKTIVNI PARAMETRI KARAKTERISTIKA ZVUČNOG VALA</vt:lpstr>
      <vt:lpstr>OBJEKTIVNI PARAMETRI KARAKTERISTIKA ZVUČNOG VALA</vt:lpstr>
      <vt:lpstr>OBJEKTIVNI PARAMETRI KARAKTERISTIKA ZVUČNOG VALA</vt:lpstr>
      <vt:lpstr>OBJEKTIVNI PARAMETRI KARAKTERISTIKA ZVUČNOG VALA</vt:lpstr>
      <vt:lpstr>OBJEKTIVNI PARAMETRI KARAKTERISTIKA ZVUČNOG VALA</vt:lpstr>
      <vt:lpstr>OBJEKTIVNI PARAMETRI KARAKTERISTIKA ZVUČNOG VALA</vt:lpstr>
      <vt:lpstr>OBJEKTIVNI PARAMETRI KARAKTERISTIKA ZVUČNOG VALA</vt:lpstr>
      <vt:lpstr>SUBJEKTIVNI PARAMETRI KARAKTERISTIKA ZVUČNOG VALA</vt:lpstr>
      <vt:lpstr>SUBJEKTIVNI PARAMETRI KARAKTERISTIKA ZVUČNOG VALA</vt:lpstr>
      <vt:lpstr>SUBJEKTIVNI PARAMETRI KARAKTERISTIKA ZVUČNOG VALA</vt:lpstr>
      <vt:lpstr>VRSTE ZVUKOVA</vt:lpstr>
      <vt:lpstr>Slide 21</vt:lpstr>
      <vt:lpstr>UHO</vt:lpstr>
      <vt:lpstr>UHO</vt:lpstr>
      <vt:lpstr>UHO</vt:lpstr>
      <vt:lpstr>BUKA</vt:lpstr>
      <vt:lpstr>BUKA</vt:lpstr>
      <vt:lpstr>BUKA</vt:lpstr>
      <vt:lpstr>Slide 28</vt:lpstr>
      <vt:lpstr>Slide 29</vt:lpstr>
      <vt:lpstr>RJEŠENJE?!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ZVUČNO  ONEČIŠĆENJE</dc:title>
  <dc:creator>Jagoda</dc:creator>
  <cp:lastModifiedBy>Balat-PC</cp:lastModifiedBy>
  <cp:revision>35</cp:revision>
  <dcterms:created xsi:type="dcterms:W3CDTF">2016-01-10T16:22:42Z</dcterms:created>
  <dcterms:modified xsi:type="dcterms:W3CDTF">2016-01-20T20:16:28Z</dcterms:modified>
</cp:coreProperties>
</file>