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7" r:id="rId5"/>
    <p:sldId id="258" r:id="rId6"/>
    <p:sldId id="280" r:id="rId7"/>
    <p:sldId id="268" r:id="rId8"/>
    <p:sldId id="277" r:id="rId9"/>
    <p:sldId id="278" r:id="rId10"/>
    <p:sldId id="261" r:id="rId11"/>
    <p:sldId id="263" r:id="rId12"/>
    <p:sldId id="262" r:id="rId13"/>
    <p:sldId id="264" r:id="rId14"/>
    <p:sldId id="266" r:id="rId15"/>
    <p:sldId id="265" r:id="rId16"/>
    <p:sldId id="271" r:id="rId17"/>
    <p:sldId id="276" r:id="rId18"/>
    <p:sldId id="281" r:id="rId19"/>
    <p:sldId id="272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2A87-9472-402B-B013-AC65F9B2281F}" type="datetimeFigureOut">
              <a:rPr lang="it-IT" smtClean="0"/>
              <a:t>20/01/2016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16B4-8059-46AD-94E2-106BD6992AB8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776864" cy="1345704"/>
          </a:xfrm>
        </p:spPr>
        <p:txBody>
          <a:bodyPr>
            <a:normAutofit fontScale="92500"/>
          </a:bodyPr>
          <a:lstStyle/>
          <a:p>
            <a:r>
              <a:rPr lang="hr-HR" sz="8000" b="1" dirty="0" smtClean="0">
                <a:solidFill>
                  <a:srgbClr val="008000"/>
                </a:solidFill>
              </a:rPr>
              <a:t>ZVUK </a:t>
            </a:r>
            <a:r>
              <a:rPr lang="hr-HR" sz="8000" b="1" dirty="0" smtClean="0">
                <a:solidFill>
                  <a:srgbClr val="008000"/>
                </a:solidFill>
                <a:sym typeface="Wingdings" pitchFamily="2" charset="2"/>
              </a:rPr>
              <a:t></a:t>
            </a:r>
            <a:r>
              <a:rPr lang="hr-HR" sz="80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hr-HR" sz="8000" b="1" dirty="0" smtClean="0">
                <a:solidFill>
                  <a:schemeClr val="bg1"/>
                </a:solidFill>
                <a:sym typeface="Wingdings" pitchFamily="2" charset="2"/>
              </a:rPr>
              <a:t>&amp;</a:t>
            </a:r>
            <a:r>
              <a:rPr lang="hr-HR" sz="80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hr-HR" sz="8000" b="1" dirty="0" smtClean="0">
                <a:solidFill>
                  <a:srgbClr val="FF0000"/>
                </a:solidFill>
              </a:rPr>
              <a:t>BUKA </a:t>
            </a:r>
            <a:r>
              <a:rPr lang="hr-HR" sz="8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hr-HR" sz="8000" b="1" dirty="0" smtClean="0">
                <a:solidFill>
                  <a:schemeClr val="tx1"/>
                </a:solidFill>
              </a:rPr>
              <a:t> </a:t>
            </a:r>
            <a:endParaRPr lang="it-IT" sz="8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AppData\Local\Microsoft\Windows\Temporary Internet Files\Content.IE5\ZZVBRT59\120px-Icon_sound_loudspeaker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2608877" cy="24349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BRZINA ZVUKA (v)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45223"/>
          </a:xfrm>
        </p:spPr>
        <p:txBody>
          <a:bodyPr/>
          <a:lstStyle/>
          <a:p>
            <a:r>
              <a:rPr lang="hr-HR" sz="2800" dirty="0" smtClean="0">
                <a:solidFill>
                  <a:schemeClr val="tx1"/>
                </a:solidFill>
              </a:rPr>
              <a:t>brzina kojom se zvučni val širi kroz određeni medij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mjerna jedinica: metar u sekundi (m/s)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ovisi isključivo o fizikalnim svojstvima medija (npr. temperatura, tlak, vlažnost, gustoća i dr.)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porastom temperature medija, raste i brzina zvuka</a:t>
            </a:r>
          </a:p>
          <a:p>
            <a:pPr>
              <a:buNone/>
            </a:pPr>
            <a:endParaRPr lang="hr-HR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hr-HR" sz="2800" dirty="0" smtClean="0">
              <a:solidFill>
                <a:schemeClr val="tx1"/>
              </a:solidFill>
            </a:endParaRP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endParaRPr lang="hr-HR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4293096"/>
          <a:ext cx="7776862" cy="1858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80119"/>
                <a:gridCol w="1008112"/>
                <a:gridCol w="1008112"/>
                <a:gridCol w="1008112"/>
                <a:gridCol w="1080119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VRSTA MEDIJA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zrak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zrak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voda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olovo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staklo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čelik</a:t>
                      </a:r>
                      <a:endParaRPr lang="it-IT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hr-HR" dirty="0" smtClean="0"/>
                        <a:t>TEMPERATURA   (</a:t>
                      </a:r>
                      <a:r>
                        <a:rPr lang="hr-HR" baseline="30000" dirty="0" smtClean="0"/>
                        <a:t>O</a:t>
                      </a:r>
                      <a:r>
                        <a:rPr lang="hr-HR" baseline="0" dirty="0" smtClean="0"/>
                        <a:t>C)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r>
                        <a:rPr lang="hr-HR" baseline="0" dirty="0" smtClean="0"/>
                        <a:t> 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</a:t>
                      </a:r>
                      <a:endParaRPr lang="it-I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hr-HR" dirty="0" smtClean="0"/>
                        <a:t>BRZINA ZVUKA (m/s)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319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343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1482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1960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5640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5960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FREKVENCIJA ZVUKA (f)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15" y="1193800"/>
            <a:ext cx="8568690" cy="5332095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broj titraja (n) izvora zvuka u jedinici vremena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mjerna jedinica: </a:t>
            </a:r>
            <a:r>
              <a:rPr lang="hr-HR" sz="2800" dirty="0"/>
              <a:t>h</a:t>
            </a:r>
            <a:r>
              <a:rPr lang="hr-HR" sz="2800" dirty="0" smtClean="0">
                <a:solidFill>
                  <a:schemeClr val="tx1"/>
                </a:solidFill>
              </a:rPr>
              <a:t>erc </a:t>
            </a:r>
            <a:r>
              <a:rPr lang="hr-HR" sz="2800" dirty="0" smtClean="0">
                <a:solidFill>
                  <a:schemeClr val="tx1"/>
                </a:solidFill>
              </a:rPr>
              <a:t>(Hz) 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f = n / t 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zvuk se prema frekvenciji dijeli na tonove i šumove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tonovi nastaju titranjem izvora zvuka stalne frekvencije, dok šumovi nastaju titranjem promjenjive frekvencije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frekvencija određuje i visinu tona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visoki tonovi nastaju </a:t>
            </a:r>
            <a:r>
              <a:rPr lang="hr-HR" sz="2800" dirty="0" smtClean="0">
                <a:solidFill>
                  <a:schemeClr val="tx1"/>
                </a:solidFill>
              </a:rPr>
              <a:t>titranjem			   izvora </a:t>
            </a:r>
            <a:r>
              <a:rPr lang="hr-HR" sz="2800" dirty="0" smtClean="0">
                <a:solidFill>
                  <a:schemeClr val="tx1"/>
                </a:solidFill>
              </a:rPr>
              <a:t>zvuka velike frekvencije, </a:t>
            </a:r>
            <a:r>
              <a:rPr lang="hr-HR" sz="2800" dirty="0" smtClean="0">
                <a:solidFill>
                  <a:schemeClr val="tx1"/>
                </a:solidFill>
              </a:rPr>
              <a:t>a			    duboki </a:t>
            </a:r>
            <a:r>
              <a:rPr lang="hr-HR" sz="2800" dirty="0" smtClean="0">
                <a:solidFill>
                  <a:schemeClr val="tx1"/>
                </a:solidFill>
              </a:rPr>
              <a:t>tonovi titranjem male frekvencije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čovjek čuje zvuk frekvencije 20 – 20000 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535" y="1719580"/>
            <a:ext cx="3923665" cy="8858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60917" y="2252511"/>
            <a:ext cx="545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dirty="0"/>
              <a:t>ton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485799" y="2237105"/>
            <a:ext cx="5753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altLang="en-US" dirty="0"/>
              <a:t>šum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35" y="3985467"/>
            <a:ext cx="3321050" cy="12909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VALNA DULJINA ZVUKA (</a:t>
            </a:r>
            <a:r>
              <a:rPr lang="el-G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λ</a:t>
            </a:r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endParaRPr lang="hr-HR" sz="2800" dirty="0" smtClean="0">
              <a:solidFill>
                <a:schemeClr val="tx1"/>
              </a:solidFill>
            </a:endParaRP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r>
              <a:rPr lang="hr-HR" sz="2800" dirty="0" smtClean="0">
                <a:solidFill>
                  <a:schemeClr val="tx1"/>
                </a:solidFill>
              </a:rPr>
              <a:t>udaljenost između dva susjedna ista zgušnjenja, odnosno razrjeđenja medija kojim se širi zvučni val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mjerna jedinica: metar (m) 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 λ</a:t>
            </a:r>
            <a:r>
              <a:rPr lang="hr-HR" sz="2800" b="1" dirty="0" smtClean="0">
                <a:solidFill>
                  <a:schemeClr val="tx1"/>
                </a:solidFill>
              </a:rPr>
              <a:t> = </a:t>
            </a:r>
            <a:r>
              <a:rPr lang="hr-HR" sz="2800" dirty="0" smtClean="0">
                <a:solidFill>
                  <a:schemeClr val="tx1"/>
                </a:solidFill>
              </a:rPr>
              <a:t>v / f </a:t>
            </a:r>
          </a:p>
          <a:p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valna dulj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4248472" cy="216024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JAKOST ILI INTENZITET ZVUKA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80920" cy="5085184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snaga odnosno količina energije koja se u jednoj sekundi prenese kroz plohu površine jednog metra kvadratnog postavljenu okomito na smjer širenja zvuka:  I = P / A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mjerna jedinica: </a:t>
            </a:r>
            <a:r>
              <a:rPr lang="hr-HR" sz="2800" dirty="0"/>
              <a:t>v</a:t>
            </a:r>
            <a:r>
              <a:rPr lang="hr-HR" sz="2800" dirty="0" smtClean="0">
                <a:solidFill>
                  <a:schemeClr val="tx1"/>
                </a:solidFill>
              </a:rPr>
              <a:t>at </a:t>
            </a:r>
            <a:r>
              <a:rPr lang="hr-HR" sz="2800" dirty="0" smtClean="0">
                <a:solidFill>
                  <a:schemeClr val="tx1"/>
                </a:solidFill>
              </a:rPr>
              <a:t>po kvadratnom metru (W/m</a:t>
            </a:r>
            <a:r>
              <a:rPr lang="hr-HR" sz="2800" baseline="30000" dirty="0" smtClean="0">
                <a:solidFill>
                  <a:schemeClr val="tx1"/>
                </a:solidFill>
              </a:rPr>
              <a:t>2</a:t>
            </a:r>
            <a:r>
              <a:rPr lang="hr-HR" sz="2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čovjek može čuti već zvuk intenziteta 10 </a:t>
            </a:r>
            <a:r>
              <a:rPr lang="hr-HR" sz="2800" baseline="30000" dirty="0" smtClean="0">
                <a:solidFill>
                  <a:schemeClr val="tx1"/>
                </a:solidFill>
              </a:rPr>
              <a:t>-12</a:t>
            </a:r>
            <a:r>
              <a:rPr lang="hr-HR" sz="2800" dirty="0" smtClean="0">
                <a:solidFill>
                  <a:schemeClr val="tx1"/>
                </a:solidFill>
              </a:rPr>
              <a:t> W/m</a:t>
            </a:r>
            <a:r>
              <a:rPr lang="hr-HR" sz="2800" baseline="30000" dirty="0" smtClean="0">
                <a:solidFill>
                  <a:schemeClr val="tx1"/>
                </a:solidFill>
              </a:rPr>
              <a:t>2  </a:t>
            </a:r>
            <a:r>
              <a:rPr lang="hr-HR" sz="2800" dirty="0" smtClean="0">
                <a:solidFill>
                  <a:schemeClr val="tx1"/>
                </a:solidFill>
              </a:rPr>
              <a:t>pa je ta vrijednost određena kao referentni intenzitet zvuka (I</a:t>
            </a:r>
            <a:r>
              <a:rPr lang="hr-HR" sz="2800" baseline="-25000" dirty="0" smtClean="0">
                <a:solidFill>
                  <a:schemeClr val="tx1"/>
                </a:solidFill>
              </a:rPr>
              <a:t>0</a:t>
            </a:r>
            <a:r>
              <a:rPr lang="hr-HR" sz="2800" dirty="0" smtClean="0">
                <a:solidFill>
                  <a:schemeClr val="tx1"/>
                </a:solidFill>
              </a:rPr>
              <a:t>) ili prag čujnosti</a:t>
            </a:r>
            <a:r>
              <a:rPr lang="hr-HR" sz="2800" baseline="-25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svaki intenzitet zvuka (I) izražava se u odnosu na prag čujnosti (I</a:t>
            </a:r>
            <a:r>
              <a:rPr lang="hr-HR" sz="2800" baseline="-25000" dirty="0" smtClean="0">
                <a:solidFill>
                  <a:schemeClr val="tx1"/>
                </a:solidFill>
              </a:rPr>
              <a:t>0</a:t>
            </a:r>
            <a:r>
              <a:rPr lang="hr-HR" sz="2800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132856"/>
            <a:ext cx="2952328" cy="720080"/>
          </a:xfrm>
        </p:spPr>
        <p:txBody>
          <a:bodyPr>
            <a:normAutofit/>
          </a:bodyPr>
          <a:lstStyle/>
          <a:p>
            <a:endParaRPr lang="it-IT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75740" y="116840"/>
          <a:ext cx="6670040" cy="413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35"/>
                <a:gridCol w="2223770"/>
                <a:gridCol w="2223135"/>
              </a:tblGrid>
              <a:tr h="64262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IZVOR</a:t>
                      </a:r>
                      <a:r>
                        <a:rPr lang="hr-HR" b="1" baseline="0" dirty="0" smtClean="0"/>
                        <a:t> ZVUKA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INTENZITET ZVUKA</a:t>
                      </a:r>
                      <a:r>
                        <a:rPr lang="hr-HR" baseline="0" dirty="0" smtClean="0"/>
                        <a:t> (W/m</a:t>
                      </a:r>
                      <a:r>
                        <a:rPr lang="hr-HR" baseline="30000" dirty="0" smtClean="0"/>
                        <a:t>2</a:t>
                      </a:r>
                      <a:r>
                        <a:rPr lang="hr-HR" baseline="0" dirty="0" smtClean="0"/>
                        <a:t>)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RAZINA </a:t>
                      </a:r>
                      <a:r>
                        <a:rPr lang="hr-HR" baseline="0" dirty="0" smtClean="0"/>
                        <a:t>ZVUKA              (dB)</a:t>
                      </a:r>
                      <a:endParaRPr lang="it-IT" dirty="0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PRAG</a:t>
                      </a:r>
                      <a:r>
                        <a:rPr lang="hr-HR" baseline="0" dirty="0" smtClean="0"/>
                        <a:t> ČUJNOSTI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aseline="0" dirty="0" smtClean="0"/>
                        <a:t>10</a:t>
                      </a:r>
                      <a:r>
                        <a:rPr lang="hr-HR" baseline="30000" dirty="0" smtClean="0"/>
                        <a:t>-12</a:t>
                      </a:r>
                      <a:endParaRPr lang="it-I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it-IT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TIHI RAZGOVOR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r-HR" dirty="0" smtClean="0"/>
                        <a:t>10</a:t>
                      </a:r>
                      <a:r>
                        <a:rPr lang="hr-HR" baseline="30000" dirty="0" smtClean="0"/>
                        <a:t>-8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40</a:t>
                      </a:r>
                      <a:endParaRPr lang="it-IT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GLASNI RAZGOVOR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r-HR" dirty="0" smtClean="0"/>
                        <a:t>10</a:t>
                      </a:r>
                      <a:r>
                        <a:rPr lang="hr-HR" baseline="30000" dirty="0" smtClean="0"/>
                        <a:t>-6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60</a:t>
                      </a:r>
                      <a:endParaRPr lang="it-IT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GRADSKI PROMET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r-HR" dirty="0" smtClean="0"/>
                        <a:t>10</a:t>
                      </a:r>
                      <a:r>
                        <a:rPr lang="hr-HR" baseline="30000" dirty="0" smtClean="0"/>
                        <a:t>-4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80</a:t>
                      </a:r>
                      <a:endParaRPr lang="it-IT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KOVANJE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r-HR" dirty="0" smtClean="0"/>
                        <a:t>10</a:t>
                      </a:r>
                      <a:r>
                        <a:rPr lang="hr-HR" baseline="30000" dirty="0" smtClean="0"/>
                        <a:t>-2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100</a:t>
                      </a:r>
                      <a:endParaRPr lang="it-IT" dirty="0"/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PRAG BOLA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30" y="4364990"/>
            <a:ext cx="6499860" cy="2533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68152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RAZINA ZVUKA (L)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" y="1499235"/>
            <a:ext cx="8352790" cy="422275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hr-HR" sz="2800" dirty="0" smtClean="0">
                <a:ln/>
                <a:solidFill>
                  <a:schemeClr val="tx1"/>
                </a:solidFill>
                <a:effectLst/>
              </a:rPr>
              <a:t>kako su omjeri intenziteta zvuka (I) i referentnog intenziteta zvuka (I</a:t>
            </a:r>
            <a:r>
              <a:rPr lang="hr-HR" sz="2800" baseline="-25000" dirty="0" smtClean="0">
                <a:ln/>
                <a:solidFill>
                  <a:schemeClr val="tx1"/>
                </a:solidFill>
                <a:effectLst/>
              </a:rPr>
              <a:t>0</a:t>
            </a:r>
            <a:r>
              <a:rPr lang="hr-HR" sz="2800" dirty="0" smtClean="0">
                <a:ln/>
                <a:solidFill>
                  <a:schemeClr val="tx1"/>
                </a:solidFill>
                <a:effectLst/>
              </a:rPr>
              <a:t>) u praksi jako veliki, dogovoreno je izražavanje logaritama tih omjera tj. razine zvuka (L)</a:t>
            </a:r>
          </a:p>
          <a:p>
            <a:r>
              <a:rPr lang="hr-HR" sz="2800" dirty="0" smtClean="0">
                <a:ln/>
                <a:solidFill>
                  <a:schemeClr val="tx1"/>
                </a:solidFill>
                <a:effectLst/>
              </a:rPr>
              <a:t>L = 10 log (I/I</a:t>
            </a:r>
            <a:r>
              <a:rPr lang="hr-HR" sz="2800" baseline="-25000" dirty="0" smtClean="0">
                <a:ln/>
                <a:solidFill>
                  <a:schemeClr val="tx1"/>
                </a:solidFill>
                <a:effectLst/>
              </a:rPr>
              <a:t>0</a:t>
            </a:r>
            <a:r>
              <a:rPr lang="hr-HR" sz="2800" dirty="0" smtClean="0">
                <a:ln/>
                <a:solidFill>
                  <a:schemeClr val="tx1"/>
                </a:solidFill>
                <a:effectLst/>
              </a:rPr>
              <a:t>) </a:t>
            </a:r>
          </a:p>
          <a:p>
            <a:r>
              <a:rPr lang="hr-HR" sz="2800" dirty="0" smtClean="0">
                <a:ln/>
                <a:solidFill>
                  <a:schemeClr val="tx1"/>
                </a:solidFill>
                <a:effectLst/>
              </a:rPr>
              <a:t>mjerna jedinica: </a:t>
            </a:r>
            <a:r>
              <a:rPr lang="hr-HR" sz="2800" dirty="0" smtClean="0">
                <a:ln/>
                <a:solidFill>
                  <a:schemeClr val="tx1"/>
                </a:solidFill>
                <a:effectLst/>
              </a:rPr>
              <a:t>bel </a:t>
            </a:r>
            <a:r>
              <a:rPr lang="hr-HR" sz="2800" dirty="0" smtClean="0">
                <a:ln/>
                <a:solidFill>
                  <a:schemeClr val="tx1"/>
                </a:solidFill>
                <a:effectLst/>
              </a:rPr>
              <a:t>(B, dB)</a:t>
            </a:r>
          </a:p>
          <a:p>
            <a:r>
              <a:rPr lang="hr-HR" sz="2800" dirty="0" smtClean="0">
                <a:ln/>
                <a:solidFill>
                  <a:schemeClr val="tx1"/>
                </a:solidFill>
                <a:effectLst/>
              </a:rPr>
              <a:t>raspon razine zvuka koju čovjek čuje 0 – 130 dB</a:t>
            </a:r>
          </a:p>
          <a:p>
            <a:r>
              <a:rPr lang="hr-HR" sz="2800" dirty="0" smtClean="0">
                <a:ln/>
                <a:solidFill>
                  <a:schemeClr val="tx1"/>
                </a:solidFill>
                <a:effectLst/>
              </a:rPr>
              <a:t>razinu zvuka od 0 dB zovemo pragom čujnosti</a:t>
            </a:r>
          </a:p>
          <a:p>
            <a:r>
              <a:rPr lang="hr-HR" sz="2800" dirty="0" smtClean="0">
                <a:ln/>
                <a:solidFill>
                  <a:schemeClr val="tx1"/>
                </a:solidFill>
                <a:effectLst/>
              </a:rPr>
              <a:t>razinu zvuka od 130 dB zovemo pragom bola</a:t>
            </a:r>
          </a:p>
          <a:p>
            <a:pPr>
              <a:buNone/>
            </a:pPr>
            <a:endParaRPr lang="hr-HR" sz="2800" dirty="0" smtClean="0">
              <a:ln/>
              <a:solidFill>
                <a:schemeClr val="tx1"/>
              </a:solidFill>
              <a:effectLst/>
            </a:endParaRPr>
          </a:p>
          <a:p>
            <a:pPr>
              <a:buNone/>
            </a:pPr>
            <a:endParaRPr lang="hr-HR" sz="2800" dirty="0" smtClean="0">
              <a:ln/>
              <a:solidFill>
                <a:schemeClr val="tx1"/>
              </a:solidFill>
              <a:effectLst/>
            </a:endParaRPr>
          </a:p>
          <a:p>
            <a:endParaRPr lang="hr-HR" sz="2800" dirty="0" smtClean="0">
              <a:ln/>
              <a:solidFill>
                <a:schemeClr val="tx1"/>
              </a:solidFill>
              <a:effectLst/>
            </a:endParaRPr>
          </a:p>
          <a:p>
            <a:endParaRPr lang="hr-HR" sz="2800" dirty="0" smtClean="0">
              <a:ln/>
              <a:solidFill>
                <a:schemeClr val="tx1"/>
              </a:solidFill>
              <a:effectLst/>
            </a:endParaRPr>
          </a:p>
          <a:p>
            <a:endParaRPr lang="hr-HR" sz="2800" dirty="0" smtClean="0">
              <a:ln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5" y="1268879"/>
            <a:ext cx="8291264" cy="4281339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neželjeni, neugodni zvuk koji ometa pri normalnim aktivnostima (komunikacija, učenje, rad, odmor)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prema Svjetskoj zdravstvenoj organizaciji (WHO) svaki zvuk jakosti veće od 70 dB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kratkotrajna buka može djelovati ometajuće, odvlačiti pažnju i imati negativan utjecaj na psihičko stanje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dugotrajna buka može dovesti do trajnih fizičkih i psihičkih poremećaja</a:t>
            </a: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90" y="4725035"/>
            <a:ext cx="3016250" cy="20656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00800" cy="1570186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NEGATIVNE POSLJEDICE BUKE NA ZDRAVLJE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5" y="1845325"/>
            <a:ext cx="8229600" cy="3777283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trajni poremećaji zdravlja izazvani bukom mogu biti fizički ili psihički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najčešći fizički poremećaj zdravlja je oštećenje sluha tj. oštećenje pužnice ili čak potpuni gubitak sluha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buka negativno utječe i na kardiovaskularni sistem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psihički poremećaji zdravlja uključuju nervozu, </a:t>
            </a:r>
            <a:r>
              <a:rPr lang="hr-HR" sz="2800" dirty="0" smtClean="0">
                <a:solidFill>
                  <a:schemeClr val="tx1"/>
                </a:solidFill>
              </a:rPr>
              <a:t>umor, probleme </a:t>
            </a:r>
            <a:r>
              <a:rPr lang="hr-HR" sz="2800" dirty="0" smtClean="0">
                <a:solidFill>
                  <a:schemeClr val="tx1"/>
                </a:solidFill>
              </a:rPr>
              <a:t>u komunikaciji, probleme </a:t>
            </a:r>
            <a:r>
              <a:rPr lang="hr-HR" sz="2800" dirty="0" smtClean="0">
                <a:solidFill>
                  <a:schemeClr val="tx1"/>
                </a:solidFill>
              </a:rPr>
              <a:t>s	             pamćenjem</a:t>
            </a:r>
            <a:r>
              <a:rPr lang="hr-HR" sz="2800" dirty="0" smtClean="0">
                <a:solidFill>
                  <a:schemeClr val="tx1"/>
                </a:solidFill>
              </a:rPr>
              <a:t>, smanjenje </a:t>
            </a:r>
            <a:r>
              <a:rPr lang="hr-HR" sz="2800" dirty="0" smtClean="0">
                <a:solidFill>
                  <a:schemeClr val="tx1"/>
                </a:solidFill>
              </a:rPr>
              <a:t>produktivnosti,	    poremećaj </a:t>
            </a:r>
            <a:r>
              <a:rPr lang="hr-HR" sz="2800" dirty="0" smtClean="0">
                <a:solidFill>
                  <a:schemeClr val="tx1"/>
                </a:solidFill>
              </a:rPr>
              <a:t>spavanja i dr.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370" y="4437380"/>
            <a:ext cx="2171700" cy="2171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3284984"/>
            <a:ext cx="2808312" cy="64807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Content Placeholder 3" descr="Effectsofnoi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518" y="980728"/>
            <a:ext cx="6767580" cy="499409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ZVUČNO ZAGAĐENJE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63" y="1197129"/>
            <a:ext cx="8424936" cy="5184576"/>
          </a:xfrm>
        </p:spPr>
        <p:txBody>
          <a:bodyPr>
            <a:normAutofit fontScale="90000" lnSpcReduction="20000"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buka izazvana prvenstveno ljudskim aktivnostima npr. prometom, industrijom itd.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globalno se povećava s razvojem suvremenog načina života npr. veliki gradovi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posljednjih godina doseže svoj </a:t>
            </a:r>
            <a:r>
              <a:rPr lang="hr-HR" sz="2800" dirty="0" smtClean="0">
                <a:solidFill>
                  <a:schemeClr val="tx1"/>
                </a:solidFill>
              </a:rPr>
              <a:t>vrhunac			            i </a:t>
            </a:r>
            <a:r>
              <a:rPr lang="hr-HR" sz="2800" dirty="0" smtClean="0">
                <a:solidFill>
                  <a:schemeClr val="tx1"/>
                </a:solidFill>
              </a:rPr>
              <a:t>šteti sve većem broju ljudi, ali </a:t>
            </a:r>
            <a:r>
              <a:rPr lang="hr-HR" sz="2800" dirty="0" smtClean="0">
                <a:solidFill>
                  <a:schemeClr val="tx1"/>
                </a:solidFill>
              </a:rPr>
              <a:t>i			           životinja</a:t>
            </a:r>
            <a:endParaRPr lang="hr-HR" sz="2800" dirty="0" smtClean="0">
              <a:solidFill>
                <a:schemeClr val="tx1"/>
              </a:solidFill>
            </a:endParaRPr>
          </a:p>
          <a:p>
            <a:r>
              <a:rPr lang="hr-HR" sz="2800" dirty="0" smtClean="0">
                <a:solidFill>
                  <a:schemeClr val="tx1"/>
                </a:solidFill>
              </a:rPr>
              <a:t>zanemaren ekološki problem jer </a:t>
            </a:r>
            <a:r>
              <a:rPr lang="hr-HR" sz="2800" dirty="0" smtClean="0">
                <a:solidFill>
                  <a:schemeClr val="tx1"/>
                </a:solidFill>
              </a:rPr>
              <a:t>se		            njegove </a:t>
            </a:r>
            <a:r>
              <a:rPr lang="hr-HR" sz="2800" dirty="0" smtClean="0">
                <a:solidFill>
                  <a:schemeClr val="tx1"/>
                </a:solidFill>
              </a:rPr>
              <a:t>posljedice ne osjećaju </a:t>
            </a:r>
            <a:r>
              <a:rPr lang="hr-HR" sz="2800" dirty="0" smtClean="0">
                <a:solidFill>
                  <a:schemeClr val="tx1"/>
                </a:solidFill>
              </a:rPr>
              <a:t>odmah,			       već </a:t>
            </a:r>
            <a:r>
              <a:rPr lang="hr-HR" sz="2800" dirty="0" smtClean="0">
                <a:solidFill>
                  <a:schemeClr val="tx1"/>
                </a:solidFill>
              </a:rPr>
              <a:t>s odgodom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potrebno je podizati svijest ljudi </a:t>
            </a:r>
            <a:r>
              <a:rPr lang="hr-HR" sz="2800" dirty="0" smtClean="0">
                <a:solidFill>
                  <a:schemeClr val="tx1"/>
                </a:solidFill>
              </a:rPr>
              <a:t>o		          zvučnom </a:t>
            </a:r>
            <a:r>
              <a:rPr lang="hr-HR" sz="2800" dirty="0" smtClean="0">
                <a:solidFill>
                  <a:schemeClr val="tx1"/>
                </a:solidFill>
              </a:rPr>
              <a:t>zagađenju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zvučno zagađenje je vrsta buke na </a:t>
            </a:r>
            <a:r>
              <a:rPr lang="hr-HR" sz="2800" dirty="0" smtClean="0">
                <a:solidFill>
                  <a:schemeClr val="tx1"/>
                </a:solidFill>
              </a:rPr>
              <a:t>koju		             društvo </a:t>
            </a:r>
            <a:r>
              <a:rPr lang="hr-HR" sz="2800" dirty="0" smtClean="0">
                <a:solidFill>
                  <a:schemeClr val="tx1"/>
                </a:solidFill>
              </a:rPr>
              <a:t>može i mora utjecati</a:t>
            </a:r>
          </a:p>
          <a:p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70" y="2421255"/>
            <a:ext cx="3246120" cy="39427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AKUSTIKA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105" y="1600200"/>
            <a:ext cx="8189595" cy="4526280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znanost koja se bavi proučavanjem zvučnih pojava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dijeli se na fizikalnu i fiziološku akustiku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fizikalna akustika se bavi mehaničkim pojavama prilikom nastajanja i širenja zvuka (npr. lom zvuka, odbijanje zvuka i dr.)</a:t>
            </a: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r>
              <a:rPr lang="hr-HR" sz="2800" dirty="0" smtClean="0">
                <a:solidFill>
                  <a:schemeClr val="tx1"/>
                </a:solidFill>
              </a:rPr>
              <a:t>fiziološka akustika se bavi </a:t>
            </a:r>
            <a:r>
              <a:rPr lang="hr-HR" sz="2800" dirty="0" smtClean="0">
                <a:solidFill>
                  <a:schemeClr val="tx1"/>
                </a:solidFill>
              </a:rPr>
              <a:t>problemima		       vezanim </a:t>
            </a:r>
            <a:r>
              <a:rPr lang="hr-HR" sz="2800" dirty="0" smtClean="0">
                <a:solidFill>
                  <a:schemeClr val="tx1"/>
                </a:solidFill>
              </a:rPr>
              <a:t>uz organe sluha i govora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705" y="4293235"/>
            <a:ext cx="1857375" cy="245745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5976" y="3356992"/>
            <a:ext cx="2487930" cy="16059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924944"/>
            <a:ext cx="3240360" cy="57606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Content Placeholder 3" descr="sumski-koridor-na-autoputu-u-hong-kongu-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808279" cy="496980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667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Zaštita od buke koju stvara autocesta su zvukozidi</a:t>
            </a:r>
            <a:endParaRPr lang="hr-H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03" y="5517233"/>
            <a:ext cx="8047629" cy="115212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Noah Somun, Lara Pavlica, Franka Novaković, Tara Klepac, Tamara Ćorić – učenice 2. razreda V. Gimnazije, Zagreb</a:t>
            </a:r>
            <a:endParaRPr lang="hr-HR" sz="2400" dirty="0"/>
          </a:p>
        </p:txBody>
      </p:sp>
      <p:pic>
        <p:nvPicPr>
          <p:cNvPr id="3074" name="Picture 2" descr="C:\Users\ucenik\Desktop\20160120_183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96183" cy="49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ZVUK</a:t>
            </a:r>
          </a:p>
        </p:txBody>
      </p:sp>
      <p:pic>
        <p:nvPicPr>
          <p:cNvPr id="4" name="Content Placeholder 3" descr="how-we-hear-1038x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272808" cy="438194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04856" cy="1224136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VRSTE </a:t>
            </a:r>
            <a:r>
              <a:rPr lang="hr-HR" sz="40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MEHANIČKIH </a:t>
            </a:r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VALOVA</a:t>
            </a:r>
            <a:endParaRPr lang="hr-HR" sz="4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437112"/>
            <a:ext cx="8640960" cy="2232248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transverzalni val </a:t>
            </a:r>
            <a:r>
              <a:rPr lang="hr-HR" sz="2800" dirty="0"/>
              <a:t>-</a:t>
            </a:r>
            <a:r>
              <a:rPr lang="hr-HR" sz="2800" dirty="0" smtClean="0">
                <a:solidFill>
                  <a:schemeClr val="tx1"/>
                </a:solidFill>
              </a:rPr>
              <a:t> titranje čestica medija okomito </a:t>
            </a:r>
            <a:r>
              <a:rPr lang="hr-HR" sz="2800" dirty="0" smtClean="0">
                <a:solidFill>
                  <a:schemeClr val="tx1"/>
                </a:solidFill>
              </a:rPr>
              <a:t>na smjer širenja vala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longitudinalni val </a:t>
            </a:r>
            <a:r>
              <a:rPr lang="hr-HR" sz="2800" dirty="0" smtClean="0">
                <a:solidFill>
                  <a:schemeClr val="tx1"/>
                </a:solidFill>
              </a:rPr>
              <a:t>- čestice </a:t>
            </a:r>
            <a:r>
              <a:rPr lang="hr-HR" sz="2800" dirty="0" smtClean="0">
                <a:solidFill>
                  <a:schemeClr val="tx1"/>
                </a:solidFill>
              </a:rPr>
              <a:t>medija </a:t>
            </a:r>
            <a:r>
              <a:rPr lang="hr-HR" sz="2800" dirty="0" smtClean="0">
                <a:solidFill>
                  <a:schemeClr val="tx1"/>
                </a:solidFill>
              </a:rPr>
              <a:t>titraju u  </a:t>
            </a:r>
            <a:r>
              <a:rPr lang="hr-HR" sz="2800" dirty="0" smtClean="0">
                <a:solidFill>
                  <a:schemeClr val="tx1"/>
                </a:solidFill>
              </a:rPr>
              <a:t>smjeru širenja vala</a:t>
            </a:r>
          </a:p>
          <a:p>
            <a:pPr>
              <a:buNone/>
            </a:pPr>
            <a:r>
              <a:rPr lang="hr-HR" sz="2800" dirty="0" smtClean="0">
                <a:solidFill>
                  <a:schemeClr val="tx1"/>
                </a:solidFill>
              </a:rPr>
              <a:t>     </a:t>
            </a:r>
          </a:p>
          <a:p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0167"/>
            <a:ext cx="5306050" cy="25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ZVUČNI VALOVI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" y="1435100"/>
            <a:ext cx="8352790" cy="5017770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mehanički valovi koje ljudsko uho registrira osjetom sluha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djelovanjem neke vanjske sile stvara se izvor zvučnog vala koji se širi preko titranja okolnih čestica medija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titranjem čestica medija dolazi </a:t>
            </a:r>
            <a:r>
              <a:rPr lang="hr-HR" sz="2800" dirty="0" smtClean="0">
                <a:solidFill>
                  <a:schemeClr val="tx1"/>
                </a:solidFill>
              </a:rPr>
              <a:t>do		     promjene </a:t>
            </a:r>
            <a:r>
              <a:rPr lang="hr-HR" sz="2800" dirty="0" smtClean="0">
                <a:solidFill>
                  <a:schemeClr val="tx1"/>
                </a:solidFill>
              </a:rPr>
              <a:t>tlaka medija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nastaju zgušnjenja i </a:t>
            </a:r>
            <a:r>
              <a:rPr lang="hr-HR" sz="2800" dirty="0" smtClean="0">
                <a:solidFill>
                  <a:schemeClr val="tx1"/>
                </a:solidFill>
              </a:rPr>
              <a:t>razrjeđenja		          čestica </a:t>
            </a:r>
            <a:r>
              <a:rPr lang="hr-HR" sz="2800" dirty="0" smtClean="0">
                <a:solidFill>
                  <a:schemeClr val="tx1"/>
                </a:solidFill>
              </a:rPr>
              <a:t>tzv. elastičnog medija </a:t>
            </a:r>
            <a:r>
              <a:rPr lang="hr-HR" sz="2800" dirty="0" smtClean="0">
                <a:solidFill>
                  <a:schemeClr val="tx1"/>
                </a:solidFill>
              </a:rPr>
              <a:t>koja			   dalje </a:t>
            </a:r>
            <a:r>
              <a:rPr lang="hr-HR" sz="2800" dirty="0" smtClean="0">
                <a:solidFill>
                  <a:schemeClr val="tx1"/>
                </a:solidFill>
              </a:rPr>
              <a:t>šire zvučni val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promjene tlaka u mediju izazivaju titranje opne ušnog bubnjića, a mozak ga pretvara u zvuk </a:t>
            </a:r>
          </a:p>
          <a:p>
            <a:pPr>
              <a:buNone/>
            </a:pP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80" y="3284984"/>
            <a:ext cx="2903220" cy="18453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LJUDSKI SLUŠNI APARAT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013176"/>
            <a:ext cx="8064896" cy="1224136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vanjski ušni kanal – opna bubnjića – slušne koščice –</a:t>
            </a:r>
          </a:p>
          <a:p>
            <a:pPr>
              <a:buNone/>
            </a:pPr>
            <a:r>
              <a:rPr lang="hr-HR" sz="2800" dirty="0" smtClean="0">
                <a:solidFill>
                  <a:schemeClr val="tx1"/>
                </a:solidFill>
              </a:rPr>
              <a:t>    pužnica – živci – centar za sluh u velikom mozgu</a:t>
            </a:r>
          </a:p>
        </p:txBody>
      </p:sp>
      <p:pic>
        <p:nvPicPr>
          <p:cNvPr id="4" name="Picture 3" descr="ljudski slušni apar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344816" cy="324036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ZVUČNI VALOVI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15" y="4869160"/>
            <a:ext cx="8640960" cy="1584176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zvučni </a:t>
            </a:r>
            <a:r>
              <a:rPr lang="hr-HR" sz="2800" dirty="0" smtClean="0">
                <a:solidFill>
                  <a:schemeClr val="tx1"/>
                </a:solidFill>
              </a:rPr>
              <a:t>valovi </a:t>
            </a:r>
            <a:r>
              <a:rPr lang="hr-HR" sz="2800" dirty="0" smtClean="0">
                <a:solidFill>
                  <a:schemeClr val="tx1"/>
                </a:solidFill>
              </a:rPr>
              <a:t>su mehanički longitudinalni </a:t>
            </a:r>
            <a:r>
              <a:rPr lang="hr-HR" sz="2800" dirty="0" smtClean="0">
                <a:solidFill>
                  <a:schemeClr val="tx1"/>
                </a:solidFill>
              </a:rPr>
              <a:t>valovi jer čestice medija titraju u smjeru širenja vala</a:t>
            </a:r>
          </a:p>
          <a:p>
            <a:pPr>
              <a:buNone/>
            </a:pPr>
            <a:r>
              <a:rPr lang="hr-HR" sz="2800" dirty="0" smtClean="0">
                <a:solidFill>
                  <a:schemeClr val="tx1"/>
                </a:solidFill>
              </a:rPr>
              <a:t>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62" y="1196751"/>
            <a:ext cx="5429250" cy="1315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917" y="2708920"/>
            <a:ext cx="4422775" cy="18776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REFLEKSIJA ILI ODBIJANJE VALA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sz="2800" dirty="0" smtClean="0">
              <a:solidFill>
                <a:srgbClr val="002060"/>
              </a:solidFill>
            </a:endParaRPr>
          </a:p>
          <a:p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40" y="1431762"/>
            <a:ext cx="596342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/>
          <p:nvPr/>
        </p:nvSpPr>
        <p:spPr>
          <a:xfrm>
            <a:off x="1907704" y="4365104"/>
            <a:ext cx="818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α</a:t>
            </a:r>
            <a:r>
              <a:rPr lang="hr-HR" altLang="en-US" sz="2800" dirty="0"/>
              <a:t>=β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LOM (REFRAKCIJA) VALA</a:t>
            </a:r>
            <a:endParaRPr lang="hr-HR" sz="4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460255" cy="424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706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AKUSTIKA</vt:lpstr>
      <vt:lpstr>ZVUK</vt:lpstr>
      <vt:lpstr>VRSTE MEHANIČKIH VALOVA</vt:lpstr>
      <vt:lpstr>ZVUČNI VALOVI</vt:lpstr>
      <vt:lpstr>LJUDSKI SLUŠNI APARAT</vt:lpstr>
      <vt:lpstr>ZVUČNI VALOVI</vt:lpstr>
      <vt:lpstr>REFLEKSIJA ILI ODBIJANJE VALA</vt:lpstr>
      <vt:lpstr>LOM (REFRAKCIJA) VALA</vt:lpstr>
      <vt:lpstr>BRZINA ZVUKA (v)</vt:lpstr>
      <vt:lpstr>FREKVENCIJA ZVUKA (f)</vt:lpstr>
      <vt:lpstr>VALNA DULJINA ZVUKA (λ)</vt:lpstr>
      <vt:lpstr>JAKOST ILI INTENZITET ZVUKA (I)</vt:lpstr>
      <vt:lpstr>PowerPoint Presentation</vt:lpstr>
      <vt:lpstr>RAZINA ZVUKA (L)</vt:lpstr>
      <vt:lpstr>BUKA</vt:lpstr>
      <vt:lpstr>NEGATIVNE POSLJEDICE BUKE NA ZDRAVLJE</vt:lpstr>
      <vt:lpstr>PowerPoint Presentation</vt:lpstr>
      <vt:lpstr>ZVUČNO ZAGAĐENJE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Administrator</cp:lastModifiedBy>
  <cp:revision>138</cp:revision>
  <dcterms:created xsi:type="dcterms:W3CDTF">2016-01-12T14:42:00Z</dcterms:created>
  <dcterms:modified xsi:type="dcterms:W3CDTF">2016-01-20T18:26:37Z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1033-10.1.0.5452</vt:lpwstr>
  </property>
</Properties>
</file>