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67" r:id="rId4"/>
    <p:sldId id="258" r:id="rId5"/>
    <p:sldId id="265" r:id="rId6"/>
    <p:sldId id="259" r:id="rId7"/>
    <p:sldId id="268" r:id="rId8"/>
    <p:sldId id="261" r:id="rId9"/>
    <p:sldId id="263" r:id="rId10"/>
    <p:sldId id="262" r:id="rId11"/>
    <p:sldId id="266" r:id="rId12"/>
    <p:sldId id="269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D09AA-2226-4A76-B34F-833F5E978D6D}" type="datetimeFigureOut">
              <a:rPr lang="hr-HR" smtClean="0"/>
              <a:pPr/>
              <a:t>20.1.2016.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6D64-401D-4859-B2F6-6A0C52216E2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D09AA-2226-4A76-B34F-833F5E978D6D}" type="datetimeFigureOut">
              <a:rPr lang="hr-HR" smtClean="0"/>
              <a:pPr/>
              <a:t>20.1.2016.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6D64-401D-4859-B2F6-6A0C52216E2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D09AA-2226-4A76-B34F-833F5E978D6D}" type="datetimeFigureOut">
              <a:rPr lang="hr-HR" smtClean="0"/>
              <a:pPr/>
              <a:t>20.1.2016.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6D64-401D-4859-B2F6-6A0C52216E2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D09AA-2226-4A76-B34F-833F5E978D6D}" type="datetimeFigureOut">
              <a:rPr lang="hr-HR" smtClean="0"/>
              <a:pPr/>
              <a:t>20.1.2016.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6D64-401D-4859-B2F6-6A0C52216E2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D09AA-2226-4A76-B34F-833F5E978D6D}" type="datetimeFigureOut">
              <a:rPr lang="hr-HR" smtClean="0"/>
              <a:pPr/>
              <a:t>20.1.2016.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64E6D64-401D-4859-B2F6-6A0C52216E2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D09AA-2226-4A76-B34F-833F5E978D6D}" type="datetimeFigureOut">
              <a:rPr lang="hr-HR" smtClean="0"/>
              <a:pPr/>
              <a:t>20.1.2016.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6D64-401D-4859-B2F6-6A0C52216E2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D09AA-2226-4A76-B34F-833F5E978D6D}" type="datetimeFigureOut">
              <a:rPr lang="hr-HR" smtClean="0"/>
              <a:pPr/>
              <a:t>20.1.2016.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6D64-401D-4859-B2F6-6A0C52216E2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D09AA-2226-4A76-B34F-833F5E978D6D}" type="datetimeFigureOut">
              <a:rPr lang="hr-HR" smtClean="0"/>
              <a:pPr/>
              <a:t>20.1.2016.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6D64-401D-4859-B2F6-6A0C52216E2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D09AA-2226-4A76-B34F-833F5E978D6D}" type="datetimeFigureOut">
              <a:rPr lang="hr-HR" smtClean="0"/>
              <a:pPr/>
              <a:t>20.1.2016.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6D64-401D-4859-B2F6-6A0C52216E2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D09AA-2226-4A76-B34F-833F5E978D6D}" type="datetimeFigureOut">
              <a:rPr lang="hr-HR" smtClean="0"/>
              <a:pPr/>
              <a:t>20.1.2016.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6D64-401D-4859-B2F6-6A0C52216E2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hr-H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Pritisnite ikonu za dodavanje slike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D09AA-2226-4A76-B34F-833F5E978D6D}" type="datetimeFigureOut">
              <a:rPr lang="hr-HR" smtClean="0"/>
              <a:pPr/>
              <a:t>20.1.2016.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6D64-401D-4859-B2F6-6A0C52216E2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12D09AA-2226-4A76-B34F-833F5E978D6D}" type="datetimeFigureOut">
              <a:rPr lang="hr-HR" smtClean="0"/>
              <a:pPr/>
              <a:t>20.1.2016.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64E6D64-401D-4859-B2F6-6A0C52216E2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220px-Graphophone19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2852935"/>
            <a:ext cx="3419872" cy="4005065"/>
          </a:xfrm>
          <a:prstGeom prst="rect">
            <a:avLst/>
          </a:prstGeom>
        </p:spPr>
      </p:pic>
      <p:pic>
        <p:nvPicPr>
          <p:cNvPr id="9" name="Slika 8" descr="669267824_ori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2636912"/>
            <a:ext cx="2160240" cy="1368152"/>
          </a:xfrm>
          <a:prstGeom prst="rect">
            <a:avLst/>
          </a:prstGeom>
        </p:spPr>
      </p:pic>
      <p:pic>
        <p:nvPicPr>
          <p:cNvPr id="11" name="Slika 10" descr="mp-6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916748"/>
            <a:ext cx="5724128" cy="1941252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67544" y="3140968"/>
            <a:ext cx="8229600" cy="1828800"/>
          </a:xfrm>
        </p:spPr>
        <p:txBody>
          <a:bodyPr>
            <a:normAutofit/>
          </a:bodyPr>
          <a:lstStyle/>
          <a:p>
            <a:r>
              <a:rPr lang="hr-HR" sz="6600" dirty="0" smtClean="0">
                <a:solidFill>
                  <a:srgbClr val="FF0000"/>
                </a:solidFill>
              </a:rPr>
              <a:t>ZVUK</a:t>
            </a:r>
            <a:endParaRPr lang="hr-HR" sz="6600" dirty="0">
              <a:solidFill>
                <a:srgbClr val="FF0000"/>
              </a:solidFill>
            </a:endParaRPr>
          </a:p>
        </p:txBody>
      </p:sp>
      <p:pic>
        <p:nvPicPr>
          <p:cNvPr id="5" name="Slika 4" descr="imag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3419872" cy="2780928"/>
          </a:xfrm>
          <a:prstGeom prst="rect">
            <a:avLst/>
          </a:prstGeom>
        </p:spPr>
      </p:pic>
      <p:pic>
        <p:nvPicPr>
          <p:cNvPr id="6" name="Slika 5" descr="images (1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2780928"/>
            <a:ext cx="3419872" cy="2551545"/>
          </a:xfrm>
          <a:prstGeom prst="rect">
            <a:avLst/>
          </a:prstGeom>
        </p:spPr>
      </p:pic>
      <p:pic>
        <p:nvPicPr>
          <p:cNvPr id="13" name="Slika 6" descr="3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419872" y="0"/>
            <a:ext cx="5724128" cy="285293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419872" y="2276872"/>
            <a:ext cx="2664296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         ¸¸</a:t>
            </a:r>
            <a:endParaRPr lang="hr-HR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6156176" y="3212976"/>
            <a:ext cx="64807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hr-HR" dirty="0" smtClean="0"/>
              <a:t>         </a:t>
            </a:r>
            <a:endParaRPr lang="hr-HR" dirty="0"/>
          </a:p>
        </p:txBody>
      </p:sp>
      <p:sp>
        <p:nvSpPr>
          <p:cNvPr id="16" name="TextBox 15"/>
          <p:cNvSpPr txBox="1"/>
          <p:nvPr/>
        </p:nvSpPr>
        <p:spPr>
          <a:xfrm>
            <a:off x="3419872" y="3789040"/>
            <a:ext cx="2952328" cy="24622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hr-HR" sz="1000" dirty="0" smtClean="0"/>
              <a:t>         ¸¸</a:t>
            </a:r>
            <a:endParaRPr lang="hr-HR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3419872" y="2708920"/>
            <a:ext cx="648072" cy="132343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hr-HR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RAZINE JAKOSTI ZVUKA NEKIH ZVUČNIH IZVORA</a:t>
            </a:r>
            <a:endParaRPr lang="hr-HR" dirty="0"/>
          </a:p>
        </p:txBody>
      </p:sp>
      <p:pic>
        <p:nvPicPr>
          <p:cNvPr id="5" name="Picture 4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772816"/>
            <a:ext cx="8352928" cy="439248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SE ZAŠTITITI OD BUKE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FF00"/>
              </a:buClr>
            </a:pPr>
            <a:r>
              <a:rPr lang="hr-HR" dirty="0" smtClean="0"/>
              <a:t>Od buke se možemo zaštititi raznim pomagalima i postupcima kao na primjer:</a:t>
            </a:r>
          </a:p>
          <a:p>
            <a:pPr>
              <a:buClr>
                <a:srgbClr val="FFFF00"/>
              </a:buClr>
              <a:buNone/>
            </a:pPr>
            <a:endParaRPr lang="hr-HR" sz="800" dirty="0" smtClean="0"/>
          </a:p>
          <a:p>
            <a:pPr lvl="1">
              <a:buClr>
                <a:srgbClr val="FFFF00"/>
              </a:buClr>
              <a:buSzPct val="60000"/>
              <a:buFont typeface="Wingdings" panose="05000000000000000000" pitchFamily="2" charset="2"/>
              <a:buChar char="q"/>
            </a:pPr>
            <a:r>
              <a:rPr lang="hr-HR" dirty="0" smtClean="0"/>
              <a:t>Slušalice protiv buke</a:t>
            </a:r>
          </a:p>
          <a:p>
            <a:pPr lvl="1">
              <a:buClr>
                <a:srgbClr val="FFFF00"/>
              </a:buClr>
              <a:buSzPct val="60000"/>
              <a:buFont typeface="Wingdings" panose="05000000000000000000" pitchFamily="2" charset="2"/>
              <a:buChar char="q"/>
            </a:pPr>
            <a:r>
              <a:rPr lang="hr-HR" dirty="0" smtClean="0"/>
              <a:t>Čepići za uši</a:t>
            </a:r>
          </a:p>
          <a:p>
            <a:pPr lvl="1">
              <a:buClr>
                <a:srgbClr val="FFFF00"/>
              </a:buClr>
              <a:buSzPct val="60000"/>
              <a:buFont typeface="Wingdings" panose="05000000000000000000" pitchFamily="2" charset="2"/>
              <a:buChar char="q"/>
            </a:pPr>
            <a:r>
              <a:rPr lang="hr-HR" dirty="0" smtClean="0"/>
              <a:t> Izolacionim prozorima s dvostrukim staklima</a:t>
            </a:r>
          </a:p>
          <a:p>
            <a:pPr lvl="1">
              <a:buClr>
                <a:srgbClr val="FFFF00"/>
              </a:buClr>
              <a:buSzPct val="60000"/>
              <a:buFont typeface="Wingdings" panose="05000000000000000000" pitchFamily="2" charset="2"/>
              <a:buChar char="q"/>
            </a:pPr>
            <a:r>
              <a:rPr lang="hr-HR" dirty="0" smtClean="0"/>
              <a:t> Ozelenjavanjem površina u gradovima i uz prometnice</a:t>
            </a:r>
          </a:p>
          <a:p>
            <a:pPr lvl="1">
              <a:buClr>
                <a:srgbClr val="FFFF00"/>
              </a:buClr>
              <a:buSzPct val="60000"/>
              <a:buFont typeface="Wingdings" panose="05000000000000000000" pitchFamily="2" charset="2"/>
              <a:buChar char="q"/>
            </a:pPr>
            <a:r>
              <a:rPr lang="hr-HR" dirty="0" smtClean="0"/>
              <a:t>Također se možemo zaštititi od buke tako da se odselimo na neko mirnije mjesto.Naravno još uvijek će biti buke ali ne toliko puno.</a:t>
            </a:r>
          </a:p>
          <a:p>
            <a:pPr lvl="1">
              <a:buClr>
                <a:srgbClr val="FFFF00"/>
              </a:buClr>
              <a:buSzPct val="88000"/>
              <a:buFont typeface="Wingdings" panose="05000000000000000000" pitchFamily="2" charset="2"/>
              <a:buChar char="q"/>
            </a:pPr>
            <a:endParaRPr lang="hr-HR" dirty="0" smtClean="0"/>
          </a:p>
          <a:p>
            <a:pPr lvl="1">
              <a:buClr>
                <a:srgbClr val="FFFF00"/>
              </a:buClr>
              <a:buSzPct val="88000"/>
              <a:buNone/>
            </a:pP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92896"/>
          </a:xfrm>
        </p:spPr>
        <p:txBody>
          <a:bodyPr/>
          <a:lstStyle/>
          <a:p>
            <a:r>
              <a:rPr lang="hr-HR" dirty="0" smtClean="0"/>
              <a:t>Prezentaciju izradile:   </a:t>
            </a:r>
          </a:p>
          <a:p>
            <a:pPr>
              <a:buNone/>
            </a:pPr>
            <a:r>
              <a:rPr lang="hr-HR" dirty="0" smtClean="0"/>
              <a:t>            Patricia Krivokuća</a:t>
            </a:r>
          </a:p>
          <a:p>
            <a:pPr>
              <a:buNone/>
            </a:pPr>
            <a:r>
              <a:rPr lang="hr-HR" dirty="0" smtClean="0"/>
              <a:t>             Erika  Babeli</a:t>
            </a:r>
          </a:p>
          <a:p>
            <a:pPr>
              <a:buNone/>
            </a:pPr>
            <a:r>
              <a:rPr lang="hr-HR" dirty="0" smtClean="0"/>
              <a:t>             Petra  Ribarić</a:t>
            </a:r>
          </a:p>
          <a:p>
            <a:pPr>
              <a:buNone/>
            </a:pPr>
            <a:r>
              <a:rPr lang="hr-HR" dirty="0" smtClean="0"/>
              <a:t>             Lucija Stankovsky</a:t>
            </a:r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4437112"/>
            <a:ext cx="705678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00" dirty="0" smtClean="0"/>
              <a:t>Izvori slika:</a:t>
            </a:r>
          </a:p>
          <a:p>
            <a:r>
              <a:rPr lang="hr-HR" sz="1000" dirty="0"/>
              <a:t>http://fizika34.webnode.com/zvuk/infrazvuk/</a:t>
            </a:r>
          </a:p>
          <a:p>
            <a:r>
              <a:rPr lang="hr-HR" sz="1000" dirty="0"/>
              <a:t>http://kako-zasto-znanost.blogspot.hr/p/kako-nastaje-buka.html</a:t>
            </a:r>
          </a:p>
          <a:p>
            <a:r>
              <a:rPr lang="hr-HR" sz="1000" dirty="0"/>
              <a:t>http://epochaplus.cz/?p=3471</a:t>
            </a:r>
          </a:p>
          <a:p>
            <a:r>
              <a:rPr lang="hr-HR" sz="1000" dirty="0"/>
              <a:t>http://ehtafizika.blogger.ba/arhiva/2010/01/31/2422786</a:t>
            </a:r>
          </a:p>
          <a:p>
            <a:r>
              <a:rPr lang="hr-HR" sz="1000" dirty="0"/>
              <a:t>https://</a:t>
            </a:r>
            <a:r>
              <a:rPr lang="hr-HR" sz="1000" dirty="0" smtClean="0"/>
              <a:t>cs.wikipedia.org/wiki/Zvuk</a:t>
            </a:r>
          </a:p>
          <a:p>
            <a:r>
              <a:rPr lang="hr-HR" sz="1000" dirty="0"/>
              <a:t>http://</a:t>
            </a:r>
            <a:r>
              <a:rPr lang="hr-HR" sz="1000" dirty="0" smtClean="0"/>
              <a:t>eskola.hfd.hr/fiz_sva_stva/cd/malo_povjesti/cd1.html</a:t>
            </a:r>
          </a:p>
          <a:p>
            <a:r>
              <a:rPr lang="hr-HR" sz="1000" dirty="0"/>
              <a:t>https://sites.google.com/site/fizikavalovi/vrsta-valova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ZVUK-LONGITUDINALNI VAL 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PRI ŠIRENJU ZVUKA ČESTICE ZRAKA TITRAJU PARALELNO SA SMIJEROM ŠIRENJA ZVUKA </a:t>
            </a:r>
          </a:p>
          <a:p>
            <a:r>
              <a:rPr lang="hr-HR" dirty="0" smtClean="0"/>
              <a:t>ZVUČNI VALOVI  SU LONGDITUDINALNI VALOVI</a:t>
            </a:r>
          </a:p>
          <a:p>
            <a:r>
              <a:rPr lang="hr-HR" dirty="0" smtClean="0"/>
              <a:t>ZVUK PRENOSI ENERGIJU </a:t>
            </a:r>
          </a:p>
        </p:txBody>
      </p:sp>
      <p:pic>
        <p:nvPicPr>
          <p:cNvPr id="5" name="Slika 4" descr="SLIKA-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4581128"/>
            <a:ext cx="6742230" cy="1634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 smtClean="0"/>
              <a:t>POKUS KOJIM DOKAZUJEMO DA ZVUK PRENOSI ENERGIJU</a:t>
            </a:r>
            <a:endParaRPr lang="hr-HR" sz="3600" dirty="0"/>
          </a:p>
        </p:txBody>
      </p:sp>
      <p:pic>
        <p:nvPicPr>
          <p:cNvPr id="4" name="Rezervirano mjesto sadržaja 3" descr="12207677_1705908052979430_218349908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420888"/>
            <a:ext cx="3275510" cy="1965306"/>
          </a:xfrm>
        </p:spPr>
      </p:pic>
      <p:pic>
        <p:nvPicPr>
          <p:cNvPr id="5" name="Slika 4" descr="12498514_1705908046312764_2089972040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4581128"/>
            <a:ext cx="3214710" cy="1928826"/>
          </a:xfrm>
          <a:prstGeom prst="rect">
            <a:avLst/>
          </a:prstGeom>
        </p:spPr>
      </p:pic>
      <p:pic>
        <p:nvPicPr>
          <p:cNvPr id="6" name="Slika 5" descr="12540020_1705908056312763_1554003305_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8064" y="2348880"/>
            <a:ext cx="3214710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2060"/>
                </a:solidFill>
              </a:rPr>
              <a:t>NASTAJANJE ZVUKA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dirty="0" smtClean="0"/>
              <a:t>IZVOR ZVUKA JE NEKO TIJELO KOJE TITRA  NA PRIMJER GLASNICE  ILI MEMBRANA ZVUČNIKA. KAKO TITRA MEMBRANA, TAKO I TITRAJU ČESTICE  ZRAKA UZ NJU.</a:t>
            </a:r>
          </a:p>
          <a:p>
            <a:pPr algn="just"/>
            <a:endParaRPr lang="hr-HR" sz="1100" dirty="0" smtClean="0"/>
          </a:p>
          <a:p>
            <a:r>
              <a:rPr lang="hr-HR" dirty="0" smtClean="0"/>
              <a:t>U PODRUČJU ZGUŠENJA ZRAKA TLAK JE POVEĆAN,A U PODRUČJU RAZRJEĐENJA SMANJEN.</a:t>
            </a:r>
            <a:endParaRPr lang="hr-HR" dirty="0"/>
          </a:p>
        </p:txBody>
      </p:sp>
      <p:pic>
        <p:nvPicPr>
          <p:cNvPr id="4" name="Slika 3" descr="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4797152"/>
            <a:ext cx="2448272" cy="16831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     UHO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564904"/>
            <a:ext cx="8784976" cy="3744456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UHO JE SLUŠNI ORGAN ČOVJEKOVOG ORGANIZMA. DIJELI SE NA: VANJSKO, SREDNJE I UNUTARNJE UHO.   </a:t>
            </a:r>
          </a:p>
          <a:p>
            <a:pPr>
              <a:buNone/>
            </a:pPr>
            <a:endParaRPr lang="hr-HR" sz="1800" dirty="0" smtClean="0"/>
          </a:p>
          <a:p>
            <a:r>
              <a:rPr lang="hr-HR" dirty="0" smtClean="0"/>
              <a:t> LJUDSKO UHO ČUJE ZVUKOVE U  RASPONU FREKVENCIJE OD 16 Hz DO 20 kHz.</a:t>
            </a:r>
          </a:p>
          <a:p>
            <a:endParaRPr lang="hr-HR" dirty="0" smtClean="0"/>
          </a:p>
          <a:p>
            <a:endParaRPr lang="hr-HR" dirty="0" smtClean="0"/>
          </a:p>
          <a:p>
            <a:pPr>
              <a:buNone/>
            </a:pPr>
            <a:endParaRPr lang="hr-HR" dirty="0" smtClean="0"/>
          </a:p>
          <a:p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32655"/>
            <a:ext cx="4984546" cy="29742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7030A0"/>
                </a:solidFill>
              </a:rPr>
              <a:t>BRZINA ZVUKA</a:t>
            </a:r>
            <a:endParaRPr lang="hr-HR" dirty="0">
              <a:solidFill>
                <a:srgbClr val="7030A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BRZINA ZVUKA OVISI O SREDSTVU KOJIM SE ZVUK ŠIRI.</a:t>
            </a:r>
          </a:p>
          <a:p>
            <a:r>
              <a:rPr lang="hr-HR" dirty="0" smtClean="0"/>
              <a:t>ŠTO JE VEZA MEĐU ČESTICAMA SREDSTVA JAČA, TO JE BRZINA ZVUKA VEĆA.</a:t>
            </a:r>
          </a:p>
          <a:p>
            <a:r>
              <a:rPr lang="hr-HR" dirty="0" smtClean="0"/>
              <a:t>BRZINA ZVUKA U ZRAKU PRI 0 ° C </a:t>
            </a:r>
          </a:p>
          <a:p>
            <a:pPr>
              <a:buNone/>
            </a:pPr>
            <a:r>
              <a:rPr lang="hr-HR" dirty="0" smtClean="0"/>
              <a:t>	IZNOSI 331m/s.</a:t>
            </a:r>
          </a:p>
          <a:p>
            <a:r>
              <a:rPr lang="hr-HR" dirty="0" smtClean="0"/>
              <a:t>BRZINA ZVUKA U VODI  JE VEĆA NEGO U ZRAKU, A U ČVRSTIM TIJELIMA JOŠ JE VEĆA.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FREKVENCIJA VALA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r>
              <a:rPr lang="pl-PL" dirty="0" smtClean="0"/>
              <a:t> BROJ TITRAJA U JEDNOJ SEKUNDI       NAZIVAMO </a:t>
            </a:r>
            <a:r>
              <a:rPr lang="hr-HR" dirty="0" smtClean="0"/>
              <a:t>FREKVENCIJOM TITRANJA f=n/t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 JEDINICA FREKVENCIJE JE HERC - Hz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6"/>
                </a:solidFill>
              </a:rPr>
              <a:t>ULTRAZVUK I INFRAZVUK</a:t>
            </a:r>
            <a:endParaRPr lang="hr-HR" dirty="0">
              <a:solidFill>
                <a:schemeClr val="accent6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5987008" cy="1612776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ZVUČNE VALOVE S FREKVENCIJOM VEĆOM OD </a:t>
            </a:r>
          </a:p>
          <a:p>
            <a:pPr>
              <a:buNone/>
            </a:pPr>
            <a:r>
              <a:rPr lang="hr-HR" dirty="0" smtClean="0"/>
              <a:t>	20 kHz ČOVJEK NE ČUJE . TI SE VALOVI  ZOVU ULTRAZVUK.</a:t>
            </a:r>
            <a:endParaRPr lang="hr-HR" dirty="0"/>
          </a:p>
        </p:txBody>
      </p:sp>
      <p:pic>
        <p:nvPicPr>
          <p:cNvPr id="4" name="Slika 8" descr="669267824_ori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1340768"/>
            <a:ext cx="2728724" cy="1728192"/>
          </a:xfrm>
          <a:prstGeom prst="rect">
            <a:avLst/>
          </a:prstGeom>
        </p:spPr>
      </p:pic>
      <p:sp>
        <p:nvSpPr>
          <p:cNvPr id="5" name="Rezervirano mjesto sadržaja 2"/>
          <p:cNvSpPr txBox="1">
            <a:spLocks/>
          </p:cNvSpPr>
          <p:nvPr/>
        </p:nvSpPr>
        <p:spPr>
          <a:xfrm>
            <a:off x="395536" y="3284984"/>
            <a:ext cx="8496944" cy="288032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548640" marR="0" lvl="0" indent="-41148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 RAZLIKU OD ČOVJEKA ,NEKE ŽIVOTINJE KAO ŠTO SU DUPINI I ŠIŠMIŠI ČUJU ULTRAZVUK</a:t>
            </a:r>
          </a:p>
          <a:p>
            <a:pPr marL="548640" marR="0" lvl="0" indent="-41148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endParaRPr kumimoji="0" lang="hr-HR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hr-H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INFRAZVUKOM  NAZIVAMO  ZVUČNE VALOVE FRENKVENCIJE  NIŽE OD 20Hz . NI NJIH ČOVJEK NE ČUJE , ALI ŽIVOTINJE KAO ŠTO SU PSI ČUJU.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hr-H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94827" flipH="1">
            <a:off x="6792666" y="198225"/>
            <a:ext cx="1905000" cy="1447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hr-HR" dirty="0" smtClean="0">
                <a:solidFill>
                  <a:srgbClr val="FFFF00"/>
                </a:solidFill>
                <a:effectLst>
                  <a:outerShdw blurRad="114300" dist="101600" dir="2700000" algn="tl" rotWithShape="0">
                    <a:srgbClr val="000000"/>
                  </a:outerShdw>
                </a:effectLst>
              </a:rPr>
              <a:t>BUKA I PROBLEM BUKE</a:t>
            </a:r>
            <a:endParaRPr lang="hr-HR" dirty="0">
              <a:effectLst>
                <a:outerShdw blurRad="114300" dist="101600" dir="2700000" algn="tl" rotWithShape="0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Clr>
                <a:schemeClr val="tx1"/>
              </a:buClr>
              <a:buSzPct val="90000"/>
              <a:buFont typeface="Wingdings 2" pitchFamily="18" charset="2"/>
              <a:buChar char=""/>
            </a:pPr>
            <a:r>
              <a:rPr lang="hr-HR" sz="3600" dirty="0" smtClean="0"/>
              <a:t>Buka je svaki zvuk koji može uzrokovati uznemirenje, nelagodu i psihološku napetost osobi koja joj je izložena.  Može uzrokovati stvarnu fiziološku ozljedu osobi koja joj je izložena, ili fizičko oštećenje na građevini koja joj je izložena. </a:t>
            </a:r>
          </a:p>
          <a:p>
            <a:pPr>
              <a:buClr>
                <a:schemeClr val="tx1"/>
              </a:buClr>
              <a:buSzPct val="90000"/>
              <a:buFont typeface="Wingdings 2" pitchFamily="18" charset="2"/>
              <a:buChar char=""/>
            </a:pPr>
            <a:r>
              <a:rPr lang="hr-HR" sz="3600" dirty="0" smtClean="0"/>
              <a:t>Činjenica da se ne može vidjeti, okusiti ili osjetiti osjetom mirisa objašnjava zašto zvučno onečišćenje nije dobilo toliku pozornost kao druge vrsta onečišćenja - zagađenje zraka ili vode. </a:t>
            </a:r>
          </a:p>
          <a:p>
            <a:pPr>
              <a:buClr>
                <a:schemeClr val="tx1"/>
              </a:buClr>
              <a:buSzPct val="90000"/>
              <a:buFont typeface="Wingdings 2" pitchFamily="18" charset="2"/>
              <a:buChar char=""/>
            </a:pPr>
            <a:r>
              <a:rPr lang="hr-HR" sz="3600" dirty="0" smtClean="0"/>
              <a:t>Istraživanja su pokazala da postoji izravna veza između buke i zdravlje. Bolesti povezane sa stresom, visoki krvni pritisak, gubitak sluha, poremećaj spavanja i gubitak produktivnosti su neki od problema izazvanih bukom. </a:t>
            </a:r>
            <a:br>
              <a:rPr lang="hr-HR" sz="3600" dirty="0" smtClean="0"/>
            </a:br>
            <a:r>
              <a:rPr lang="hr-HR" sz="3600" dirty="0" smtClean="0"/>
              <a:t>Izloženost stalnim i/ili visokim razinama buke nepovoljno utječe na zdravlje na brojne načine</a:t>
            </a:r>
            <a:r>
              <a:rPr lang="hr-HR" dirty="0" smtClean="0"/>
              <a:t>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h">
  <a:themeElements>
    <a:clrScheme name="Vrh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h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h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293</TotalTime>
  <Words>429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Vrh</vt:lpstr>
      <vt:lpstr>ZVUK</vt:lpstr>
      <vt:lpstr>ZVUK-LONGITUDINALNI VAL </vt:lpstr>
      <vt:lpstr>POKUS KOJIM DOKAZUJEMO DA ZVUK PRENOSI ENERGIJU</vt:lpstr>
      <vt:lpstr>NASTAJANJE ZVUKA</vt:lpstr>
      <vt:lpstr>     UHO</vt:lpstr>
      <vt:lpstr>BRZINA ZVUKA</vt:lpstr>
      <vt:lpstr>FREKVENCIJA VALA </vt:lpstr>
      <vt:lpstr>ULTRAZVUK I INFRAZVUK</vt:lpstr>
      <vt:lpstr>BUKA I PROBLEM BUKE</vt:lpstr>
      <vt:lpstr>RAZINE JAKOSTI ZVUKA NEKIH ZVUČNIH IZVORA</vt:lpstr>
      <vt:lpstr>KAKO SE ZAŠTITITI OD BUKE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ZVUK</dc:title>
  <dc:creator>Zlatko</dc:creator>
  <cp:lastModifiedBy>kozala</cp:lastModifiedBy>
  <cp:revision>35</cp:revision>
  <dcterms:created xsi:type="dcterms:W3CDTF">2015-12-22T14:46:21Z</dcterms:created>
  <dcterms:modified xsi:type="dcterms:W3CDTF">2016-01-20T09:42:19Z</dcterms:modified>
</cp:coreProperties>
</file>