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645" autoAdjust="0"/>
  </p:normalViewPr>
  <p:slideViewPr>
    <p:cSldViewPr>
      <p:cViewPr>
        <p:scale>
          <a:sx n="80" d="100"/>
          <a:sy n="80" d="100"/>
        </p:scale>
        <p:origin x="-10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B1DD11-F0C3-47D1-A89F-0699A87022B6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64DE00-ECBC-4473-948E-8BCC1B701552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DD11-F0C3-47D1-A89F-0699A87022B6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DE00-ECBC-4473-948E-8BCC1B701552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DD11-F0C3-47D1-A89F-0699A87022B6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DE00-ECBC-4473-948E-8BCC1B701552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DD11-F0C3-47D1-A89F-0699A87022B6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DE00-ECBC-4473-948E-8BCC1B70155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DD11-F0C3-47D1-A89F-0699A87022B6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DE00-ECBC-4473-948E-8BCC1B7015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DD11-F0C3-47D1-A89F-0699A87022B6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DE00-ECBC-4473-948E-8BCC1B70155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DD11-F0C3-47D1-A89F-0699A87022B6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DE00-ECBC-4473-948E-8BCC1B701552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DD11-F0C3-47D1-A89F-0699A87022B6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DE00-ECBC-4473-948E-8BCC1B701552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DD11-F0C3-47D1-A89F-0699A87022B6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DE00-ECBC-4473-948E-8BCC1B7015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DD11-F0C3-47D1-A89F-0699A87022B6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DE00-ECBC-4473-948E-8BCC1B7015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DD11-F0C3-47D1-A89F-0699A87022B6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DE00-ECBC-4473-948E-8BCC1B7015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7B1DD11-F0C3-47D1-A89F-0699A87022B6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064DE00-ECBC-4473-948E-8BCC1B70155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1340768"/>
            <a:ext cx="6777318" cy="228300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Postupci mjerenja jakosti zvuka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645024"/>
            <a:ext cx="6400800" cy="1752600"/>
          </a:xfrm>
        </p:spPr>
        <p:txBody>
          <a:bodyPr/>
          <a:lstStyle/>
          <a:p>
            <a:r>
              <a:rPr lang="hr-HR" dirty="0" smtClean="0"/>
              <a:t>Matija Friščić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0729154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r-HR" dirty="0"/>
              <a:t>Buka je svaki zvuk koji nam je neugodan i koji nas smeta, odnosno bilo koja promjena tlaka (u zraku, vodi ili drugom mediju) koju ljudsko uho može detektirati. </a:t>
            </a:r>
          </a:p>
          <a:p>
            <a:pPr marL="0" indent="0" algn="just">
              <a:buNone/>
            </a:pPr>
            <a:r>
              <a:rPr lang="hr-HR" dirty="0"/>
              <a:t>Razina zvuka (L) izračunava se kao deseterostruki logaritam omjera jakosti nekog zvuka i praga čujnosti.</a:t>
            </a:r>
          </a:p>
          <a:p>
            <a:pPr marL="0" indent="0">
              <a:buNone/>
            </a:pPr>
            <a:r>
              <a:rPr lang="hr-HR" dirty="0"/>
              <a:t>	L=10logI/( I°)      (dB)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</a:rPr>
              <a:t>Mjerenje buke</a:t>
            </a:r>
            <a:endParaRPr lang="hr-HR" b="1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Public\Pictures\Sample Pictures\audio_icon_high_volum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53911"/>
            <a:ext cx="3509143" cy="1687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80657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r-HR" dirty="0"/>
              <a:t>Instrument za mjerenje buke (zvuka) je zvukomjer. Konstruiran je tako da prima zvuk približno na isti način kao ljudsko uho i da daje objektivna, </a:t>
            </a:r>
            <a:r>
              <a:rPr lang="hr-HR" dirty="0" err="1"/>
              <a:t>reproducibilna</a:t>
            </a:r>
            <a:r>
              <a:rPr lang="hr-HR" dirty="0"/>
              <a:t> </a:t>
            </a:r>
            <a:r>
              <a:rPr lang="hr-HR" dirty="0" smtClean="0"/>
              <a:t> mjerenja </a:t>
            </a:r>
            <a:r>
              <a:rPr lang="hr-HR" dirty="0"/>
              <a:t>razine zvučnog </a:t>
            </a:r>
            <a:r>
              <a:rPr lang="hr-HR" dirty="0" smtClean="0"/>
              <a:t>tlaka.</a:t>
            </a:r>
          </a:p>
          <a:p>
            <a:pPr marL="0" indent="0" algn="just">
              <a:buNone/>
            </a:pPr>
            <a:r>
              <a:rPr lang="hr-HR" dirty="0" smtClean="0"/>
              <a:t>Osnovna </a:t>
            </a:r>
            <a:r>
              <a:rPr lang="hr-HR" dirty="0"/>
              <a:t>veličina koju mjerimo kod buke je razina zvučnog tlaka.</a:t>
            </a:r>
          </a:p>
          <a:p>
            <a:pPr marL="0" indent="0">
              <a:buNone/>
            </a:pPr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</a:rPr>
              <a:t>Zvukomjer</a:t>
            </a:r>
            <a:endParaRPr lang="hr-H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56882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</a:rPr>
              <a:t>Primjeri zvukomjera</a:t>
            </a:r>
            <a:endParaRPr lang="hr-HR" b="1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04864"/>
            <a:ext cx="2048434" cy="2682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074" y="2244326"/>
            <a:ext cx="3908425" cy="245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496428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vi-VN" dirty="0"/>
              <a:t>Prije samog mjerenja buke, potrebno je znati zašto je potrebno mjeriti razinu buke. Neki od razloga za ocjenu buke okoliša su: </a:t>
            </a:r>
          </a:p>
          <a:p>
            <a:pPr algn="just"/>
            <a:r>
              <a:rPr lang="hr-HR" dirty="0" smtClean="0">
                <a:solidFill>
                  <a:srgbClr val="FF0000"/>
                </a:solidFill>
              </a:rPr>
              <a:t>A.</a:t>
            </a:r>
            <a:r>
              <a:rPr lang="vi-VN" dirty="0"/>
              <a:t>	</a:t>
            </a:r>
            <a:r>
              <a:rPr lang="hr-HR" dirty="0" smtClean="0"/>
              <a:t>I</a:t>
            </a:r>
            <a:r>
              <a:rPr lang="vi-VN" dirty="0" smtClean="0"/>
              <a:t>spunjenje </a:t>
            </a:r>
            <a:r>
              <a:rPr lang="vi-VN" dirty="0"/>
              <a:t>minimalno tehničkih uvjeta za određene vrste </a:t>
            </a:r>
            <a:r>
              <a:rPr lang="hr-HR" dirty="0" smtClean="0"/>
              <a:t>   	</a:t>
            </a:r>
            <a:r>
              <a:rPr lang="vi-VN" dirty="0" smtClean="0"/>
              <a:t>gospodarskih </a:t>
            </a:r>
            <a:r>
              <a:rPr lang="vi-VN" dirty="0"/>
              <a:t>djelatnosti za dnevne i noćne uvjete rada, i u kojem </a:t>
            </a:r>
            <a:r>
              <a:rPr lang="hr-HR" dirty="0" smtClean="0"/>
              <a:t>	</a:t>
            </a:r>
            <a:r>
              <a:rPr lang="vi-VN" dirty="0" smtClean="0"/>
              <a:t>vremenu </a:t>
            </a:r>
            <a:r>
              <a:rPr lang="vi-VN" dirty="0"/>
              <a:t>(dan, večer ili noć),</a:t>
            </a:r>
          </a:p>
          <a:p>
            <a:pPr algn="just"/>
            <a:r>
              <a:rPr lang="hr-HR" dirty="0" smtClean="0">
                <a:solidFill>
                  <a:srgbClr val="FF0000"/>
                </a:solidFill>
              </a:rPr>
              <a:t>B.</a:t>
            </a:r>
            <a:r>
              <a:rPr lang="vi-VN" dirty="0"/>
              <a:t>	</a:t>
            </a:r>
            <a:r>
              <a:rPr lang="hr-HR" dirty="0" smtClean="0"/>
              <a:t>D</a:t>
            </a:r>
            <a:r>
              <a:rPr lang="vi-VN" dirty="0" smtClean="0"/>
              <a:t>okazivanje </a:t>
            </a:r>
            <a:r>
              <a:rPr lang="vi-VN" dirty="0"/>
              <a:t>ispunjenja mjera zaštite od buke po završetku </a:t>
            </a:r>
            <a:r>
              <a:rPr lang="hr-HR" dirty="0" smtClean="0"/>
              <a:t>	</a:t>
            </a:r>
            <a:r>
              <a:rPr lang="vi-VN" dirty="0" smtClean="0"/>
              <a:t>izgradnje </a:t>
            </a:r>
            <a:r>
              <a:rPr lang="vi-VN" dirty="0"/>
              <a:t>objekta,</a:t>
            </a:r>
          </a:p>
          <a:p>
            <a:pPr algn="just"/>
            <a:r>
              <a:rPr lang="hr-HR" dirty="0" smtClean="0">
                <a:solidFill>
                  <a:srgbClr val="FF0000"/>
                </a:solidFill>
              </a:rPr>
              <a:t>C</a:t>
            </a:r>
            <a:r>
              <a:rPr lang="vi-VN" dirty="0" smtClean="0">
                <a:solidFill>
                  <a:srgbClr val="FF0000"/>
                </a:solidFill>
              </a:rPr>
              <a:t>.</a:t>
            </a:r>
            <a:r>
              <a:rPr lang="vi-VN" dirty="0"/>
              <a:t>	</a:t>
            </a:r>
            <a:r>
              <a:rPr lang="hr-HR" dirty="0" smtClean="0"/>
              <a:t>M</a:t>
            </a:r>
            <a:r>
              <a:rPr lang="vi-VN" dirty="0" smtClean="0"/>
              <a:t>jerenje </a:t>
            </a:r>
            <a:r>
              <a:rPr lang="vi-VN" dirty="0"/>
              <a:t>osnovnih razina buke potrebnih za izradu dijelova </a:t>
            </a:r>
            <a:r>
              <a:rPr lang="hr-HR" dirty="0" smtClean="0"/>
              <a:t>	</a:t>
            </a:r>
            <a:r>
              <a:rPr lang="vi-VN" dirty="0" smtClean="0"/>
              <a:t>studija </a:t>
            </a:r>
            <a:r>
              <a:rPr lang="vi-VN" dirty="0"/>
              <a:t>utjecaja na okoliš,</a:t>
            </a:r>
          </a:p>
          <a:p>
            <a:pPr algn="just"/>
            <a:r>
              <a:rPr lang="hr-HR" dirty="0" smtClean="0">
                <a:solidFill>
                  <a:srgbClr val="FF0000"/>
                </a:solidFill>
              </a:rPr>
              <a:t>D</a:t>
            </a:r>
            <a:r>
              <a:rPr lang="vi-VN" dirty="0" smtClean="0">
                <a:solidFill>
                  <a:srgbClr val="FF0000"/>
                </a:solidFill>
              </a:rPr>
              <a:t>.</a:t>
            </a:r>
            <a:r>
              <a:rPr lang="vi-VN" dirty="0"/>
              <a:t>	</a:t>
            </a:r>
            <a:r>
              <a:rPr lang="hr-HR" dirty="0"/>
              <a:t>S</a:t>
            </a:r>
            <a:r>
              <a:rPr lang="vi-VN" dirty="0" smtClean="0"/>
              <a:t>tanje </a:t>
            </a:r>
            <a:r>
              <a:rPr lang="vi-VN" dirty="0"/>
              <a:t>razine buke u okolišu (na otvorenom prostoru),</a:t>
            </a:r>
          </a:p>
          <a:p>
            <a:pPr algn="just"/>
            <a:r>
              <a:rPr lang="hr-HR" dirty="0">
                <a:solidFill>
                  <a:srgbClr val="FF0000"/>
                </a:solidFill>
              </a:rPr>
              <a:t>E</a:t>
            </a:r>
            <a:r>
              <a:rPr lang="vi-VN" dirty="0" smtClean="0">
                <a:solidFill>
                  <a:srgbClr val="FF0000"/>
                </a:solidFill>
              </a:rPr>
              <a:t>.</a:t>
            </a:r>
            <a:r>
              <a:rPr lang="vi-VN" dirty="0"/>
              <a:t>	</a:t>
            </a:r>
            <a:r>
              <a:rPr lang="hr-HR" dirty="0" smtClean="0"/>
              <a:t>M</a:t>
            </a:r>
            <a:r>
              <a:rPr lang="vi-VN" dirty="0" smtClean="0"/>
              <a:t>jerenje </a:t>
            </a:r>
            <a:r>
              <a:rPr lang="vi-VN" dirty="0"/>
              <a:t>radne buke</a:t>
            </a:r>
          </a:p>
          <a:p>
            <a:pPr algn="just"/>
            <a:r>
              <a:rPr lang="hr-HR" dirty="0" smtClean="0">
                <a:solidFill>
                  <a:srgbClr val="FF0000"/>
                </a:solidFill>
              </a:rPr>
              <a:t>F</a:t>
            </a:r>
            <a:r>
              <a:rPr lang="vi-VN" dirty="0" smtClean="0">
                <a:solidFill>
                  <a:srgbClr val="FF0000"/>
                </a:solidFill>
              </a:rPr>
              <a:t>.</a:t>
            </a:r>
            <a:r>
              <a:rPr lang="vi-VN" dirty="0"/>
              <a:t>	</a:t>
            </a:r>
            <a:r>
              <a:rPr lang="hr-HR" dirty="0" smtClean="0"/>
              <a:t>M</a:t>
            </a:r>
            <a:r>
              <a:rPr lang="vi-VN" dirty="0" smtClean="0"/>
              <a:t>jerenje </a:t>
            </a:r>
            <a:r>
              <a:rPr lang="vi-VN" dirty="0"/>
              <a:t>razine buke potrebne za propisivanje mjera zvučne </a:t>
            </a:r>
            <a:r>
              <a:rPr lang="hr-HR" dirty="0" smtClean="0"/>
              <a:t>	</a:t>
            </a:r>
            <a:r>
              <a:rPr lang="vi-VN" dirty="0" smtClean="0"/>
              <a:t>zaštite </a:t>
            </a:r>
            <a:r>
              <a:rPr lang="vi-VN" dirty="0"/>
              <a:t>te mjerenja nakon provedbe navedenih mjera, i dr.</a:t>
            </a:r>
          </a:p>
          <a:p>
            <a:endParaRPr lang="vi-VN" dirty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</a:rPr>
              <a:t>Razlozi mjerenja buke</a:t>
            </a:r>
            <a:endParaRPr lang="hr-H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003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dirty="0"/>
          </a:p>
          <a:p>
            <a:pPr algn="just"/>
            <a:r>
              <a:rPr lang="vi-VN" dirty="0"/>
              <a:t>Hrvatskim zakonima i pravilnicima te međunarodnim normama propisane su najviše dopuštene razine buke s obzirom na vrstu buke, izvor, mjesto i vrijeme nastanka. Razlog propisivanja takvih normi je sprečavanje štetnih posljedica za čovjeka (npr. zbog izloženost prekomjernoj buci dolazi do oštećenja sluha, smetnji sna, smanjenja koncentracije, razdražljivosti, osjećaju umora i dr.).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</a:rPr>
              <a:t>Razlozi mjerenja buke</a:t>
            </a:r>
            <a:endParaRPr lang="hr-H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99541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hr-HR" dirty="0" smtClean="0"/>
          </a:p>
          <a:p>
            <a:pPr algn="just"/>
            <a:r>
              <a:rPr lang="hr-HR" dirty="0" smtClean="0"/>
              <a:t>Glasnoća </a:t>
            </a:r>
            <a:r>
              <a:rPr lang="hr-HR" dirty="0"/>
              <a:t>nekog zvuka je osjet jakosti zvuka u ljudskom uhu koji se izražava u fonima koja je jednaka razini zvučnog tlaka u decibelima (dB).</a:t>
            </a:r>
          </a:p>
          <a:p>
            <a:r>
              <a:rPr lang="hr-HR" dirty="0"/>
              <a:t>Primjer: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VRSTA ZVUKA</a:t>
            </a:r>
            <a:r>
              <a:rPr lang="hr-HR" dirty="0" smtClean="0"/>
              <a:t>	</a:t>
            </a:r>
            <a:r>
              <a:rPr lang="hr-HR" dirty="0" smtClean="0">
                <a:solidFill>
                  <a:srgbClr val="FF0000"/>
                </a:solidFill>
              </a:rPr>
              <a:t>RAZINA GLASNOĆE (fon) ili (dB)</a:t>
            </a:r>
          </a:p>
          <a:p>
            <a:pPr lvl="1"/>
            <a:r>
              <a:rPr lang="hr-HR" u="sng" dirty="0" smtClean="0">
                <a:solidFill>
                  <a:schemeClr val="tx1"/>
                </a:solidFill>
              </a:rPr>
              <a:t>Šaptanje			20</a:t>
            </a:r>
          </a:p>
          <a:p>
            <a:pPr lvl="1"/>
            <a:r>
              <a:rPr lang="hr-HR" u="sng" dirty="0" smtClean="0">
                <a:solidFill>
                  <a:schemeClr val="tx1"/>
                </a:solidFill>
              </a:rPr>
              <a:t>Tiha glazba		40</a:t>
            </a:r>
          </a:p>
          <a:p>
            <a:pPr lvl="1"/>
            <a:r>
              <a:rPr lang="hr-HR" u="sng" dirty="0" smtClean="0">
                <a:solidFill>
                  <a:schemeClr val="tx1"/>
                </a:solidFill>
              </a:rPr>
              <a:t>Bučan govor		60</a:t>
            </a:r>
          </a:p>
          <a:p>
            <a:pPr lvl="1"/>
            <a:r>
              <a:rPr lang="hr-HR" u="sng" dirty="0" smtClean="0"/>
              <a:t>Prometna ulica		80</a:t>
            </a:r>
          </a:p>
          <a:p>
            <a:pPr lvl="1"/>
            <a:r>
              <a:rPr lang="hr-HR" u="sng" dirty="0" smtClean="0"/>
              <a:t>Prolazak brzog vlaka	100</a:t>
            </a:r>
          </a:p>
          <a:p>
            <a:pPr lvl="1"/>
            <a:r>
              <a:rPr lang="hr-HR" u="sng" dirty="0" smtClean="0"/>
              <a:t>Motor zrakoplova		120</a:t>
            </a:r>
          </a:p>
          <a:p>
            <a:pPr lvl="1"/>
            <a:r>
              <a:rPr lang="hr-HR" u="sng" dirty="0" smtClean="0"/>
              <a:t>Prag bola			130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</a:rPr>
              <a:t>Buka oko nas</a:t>
            </a:r>
            <a:endParaRPr lang="hr-H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17696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vi-VN" dirty="0"/>
          </a:p>
          <a:p>
            <a:pPr algn="just"/>
            <a:r>
              <a:rPr lang="vi-VN" dirty="0"/>
              <a:t>Pravne osobe koje imaju ovlaštenje za obavljanje stručnih poslova za zaštitu od buke za akustička mjerenja (mjerenje razine buke i mjerenje zvučne izolacije) temeljem Zakona o zaštiti od buke su:</a:t>
            </a:r>
          </a:p>
          <a:p>
            <a:r>
              <a:rPr lang="vi-VN" dirty="0"/>
              <a:t>- „Ekspert“ d.o.o., Zagreb, Selska cesta 126,</a:t>
            </a:r>
          </a:p>
          <a:p>
            <a:r>
              <a:rPr lang="vi-VN" dirty="0"/>
              <a:t>- „Zagrebinspekt“ d.o.o., Zagreb, Draškovićeva 29</a:t>
            </a:r>
          </a:p>
          <a:p>
            <a:r>
              <a:rPr lang="vi-VN" dirty="0"/>
              <a:t>- „SONUS“ d.o.o., Zagreb, Benešićeva 21,</a:t>
            </a:r>
          </a:p>
          <a:p>
            <a:r>
              <a:rPr lang="vi-VN" dirty="0"/>
              <a:t>- „DARH 2“ d.o.o., Samobor, Ljubičin prolaz 3</a:t>
            </a:r>
          </a:p>
          <a:p>
            <a:r>
              <a:rPr lang="vi-VN" dirty="0"/>
              <a:t>- „Zavod za ispitivanje kvalitete“ d.o.o., Zagreb, Gajeva 17, i mnoge druge. </a:t>
            </a:r>
          </a:p>
          <a:p>
            <a:pPr algn="just"/>
            <a:r>
              <a:rPr lang="vi-VN" dirty="0"/>
              <a:t>Po provedenom mjerenju buke pravne osobe izrađuju elaborat odnosno ispitni izvještaj o provedenom mjerenju buke s pratećim stručnim mišljenjem.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b="1" dirty="0" smtClean="0">
                <a:solidFill>
                  <a:srgbClr val="FF0000"/>
                </a:solidFill>
              </a:rPr>
              <a:t>Institucije za mjerenje buke</a:t>
            </a:r>
            <a:endParaRPr lang="hr-HR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64316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i uvez">
  <a:themeElements>
    <a:clrScheme name="Tvrdi uvez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i uvez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i uvez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94</TotalTime>
  <Words>353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Tvrdi uvez</vt:lpstr>
      <vt:lpstr>Postupci mjerenja jakosti zvuka </vt:lpstr>
      <vt:lpstr>Mjerenje buke</vt:lpstr>
      <vt:lpstr>Zvukomjer</vt:lpstr>
      <vt:lpstr>Primjeri zvukomjera</vt:lpstr>
      <vt:lpstr>Razlozi mjerenja buke</vt:lpstr>
      <vt:lpstr>Razlozi mjerenja buke</vt:lpstr>
      <vt:lpstr>Buka oko nas</vt:lpstr>
      <vt:lpstr>Institucije za mjerenje buke</vt:lpstr>
    </vt:vector>
  </TitlesOfParts>
  <Company>Basler osiguranje Zagreb d.d.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Postupci mjerenja jakosti zvuka</dc:title>
  <dc:creator>Tomek</dc:creator>
  <cp:lastModifiedBy>Admin</cp:lastModifiedBy>
  <cp:revision>8</cp:revision>
  <dcterms:created xsi:type="dcterms:W3CDTF">2015-09-23T13:45:02Z</dcterms:created>
  <dcterms:modified xsi:type="dcterms:W3CDTF">2016-01-16T16:46:09Z</dcterms:modified>
</cp:coreProperties>
</file>