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5" r:id="rId5"/>
    <p:sldId id="261" r:id="rId6"/>
    <p:sldId id="263" r:id="rId7"/>
    <p:sldId id="258" r:id="rId8"/>
    <p:sldId id="259" r:id="rId9"/>
    <p:sldId id="264" r:id="rId10"/>
    <p:sldId id="257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AA4DC7-267C-41A4-B12B-4DDD99AE24AB}" type="datetimeFigureOut">
              <a:rPr lang="hr-HR" smtClean="0"/>
              <a:pPr/>
              <a:t>19.1.2016.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C2D57E-CEC3-4E96-9D9C-0CAB2C2174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n&#273;a\Downloads\IMG_8860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n&#273;a\Downloads\019dd21253a5e845043eeb09f9804319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n&#273;a\Downloads\IMG_8861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ŠUM,</a:t>
            </a:r>
            <a:r>
              <a:rPr lang="hr-HR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ZVUK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BUKA</a:t>
            </a:r>
            <a:endParaRPr lang="hr-HR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www.maligenijalci.com/wp-content/uploads/2014/12/uho-naslov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528" y="465224"/>
            <a:ext cx="1512168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maligenijalci.com/wp-content/uploads/2014/12/uho-naslov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65224"/>
            <a:ext cx="1512168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ages.clipartpanda.com/mouth-clip-art-black-and-white-choose-right-2012-outline-sharing-time-heart-mouth-814136-pri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53" y="3594370"/>
            <a:ext cx="4238598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9011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</a:rPr>
              <a:t>BUKA</a:t>
            </a:r>
            <a:endParaRPr lang="hr-HR" dirty="0">
              <a:solidFill>
                <a:srgbClr val="FFC000"/>
              </a:solidFill>
            </a:endParaRPr>
          </a:p>
        </p:txBody>
      </p:sp>
      <p:pic>
        <p:nvPicPr>
          <p:cNvPr id="4" name="IMG_8860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30538" y="2670175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957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ŠUM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Šum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 različitih zvučnih i nadzvučnih valova izazvanih vibracijama u nekom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sredstvu</a:t>
            </a:r>
          </a:p>
          <a:p>
            <a:pPr marL="0" indent="0">
              <a:buNone/>
            </a:pP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Šum</a:t>
            </a:r>
            <a:r>
              <a:rPr lang="hr-HR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svugdje prisutan, a stvaraju ga vjetar, </a:t>
            </a:r>
            <a:r>
              <a:rPr lang="hr-HR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strojevi, promet </a:t>
            </a:r>
            <a:r>
              <a:rPr lang="hr-H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sl</a:t>
            </a:r>
            <a:r>
              <a:rPr lang="hr-HR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r-HR" dirty="0">
              <a:solidFill>
                <a:srgbClr val="333333"/>
              </a:solidFill>
              <a:latin typeface="Times New Roman"/>
            </a:endParaRPr>
          </a:p>
          <a:p>
            <a:endParaRPr lang="hr-HR" dirty="0"/>
          </a:p>
        </p:txBody>
      </p:sp>
      <p:pic>
        <p:nvPicPr>
          <p:cNvPr id="3074" name="Picture 2" descr="https://upload.wikimedia.org/wikipedia/commons/thumb/4/40/PerlinNoiseStep2.gif/450px-PerlinNoiseStep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14744"/>
            <a:ext cx="4286250" cy="2609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976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ŠUM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je veći omjer </a:t>
            </a:r>
            <a:r>
              <a:rPr lang="hr-HR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šuma</a:t>
            </a:r>
            <a:r>
              <a:rPr lang="hr-H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odnosu na signal, manja je razumljivost signala</a:t>
            </a:r>
            <a:r>
              <a:rPr lang="hr-HR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Šum</a:t>
            </a:r>
            <a:r>
              <a:rPr lang="pl-PL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i važno obilježje </a:t>
            </a:r>
            <a:r>
              <a:rPr lang="pl-PL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govora.</a:t>
            </a:r>
          </a:p>
          <a:p>
            <a:endParaRPr lang="pl-PL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Šum</a:t>
            </a:r>
            <a:r>
              <a:rPr lang="hr-H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definira i kakvoću glasa (npr. dahtav glas</a:t>
            </a:r>
            <a:r>
              <a:rPr lang="hr-HR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r-HR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s://www.socialmediaexplorer.com/wp-content/uploads/2013/12/Out-Loud-Voi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1712"/>
            <a:ext cx="1224136" cy="1224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9252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ŠUM</a:t>
            </a:r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019dd21253a5e845043eeb09f9804319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30538" y="2670175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462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ZVUK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Zvuk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je ljudska percepcija nestalnih podražaja nastalih kao posljedica promjene razine </a:t>
            </a:r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tlaka.</a:t>
            </a:r>
          </a:p>
          <a:p>
            <a:endParaRPr lang="hr-HR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solidFill>
                  <a:srgbClr val="252525"/>
                </a:solidFill>
                <a:latin typeface="Arial"/>
              </a:rPr>
              <a:t>Tepromjene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 </a:t>
            </a:r>
            <a:r>
              <a:rPr lang="hr-HR" dirty="0">
                <a:solidFill>
                  <a:srgbClr val="0B0080"/>
                </a:solidFill>
                <a:latin typeface="Arial"/>
              </a:rPr>
              <a:t>tlaka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 </a:t>
            </a:r>
            <a:r>
              <a:rPr lang="hr-HR" dirty="0" smtClean="0">
                <a:solidFill>
                  <a:srgbClr val="252525"/>
                </a:solidFill>
                <a:latin typeface="Arial"/>
              </a:rPr>
              <a:t>nastajuzbog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 </a:t>
            </a:r>
            <a:r>
              <a:rPr lang="hr-HR" dirty="0">
                <a:solidFill>
                  <a:srgbClr val="0B0080"/>
                </a:solidFill>
                <a:latin typeface="Arial"/>
              </a:rPr>
              <a:t>titranja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 </a:t>
            </a:r>
            <a:r>
              <a:rPr lang="hr-HR" dirty="0" smtClean="0">
                <a:solidFill>
                  <a:srgbClr val="0B0080"/>
                </a:solidFill>
                <a:latin typeface="Arial"/>
              </a:rPr>
              <a:t>molekula.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 </a:t>
            </a:r>
            <a:endParaRPr lang="hr-HR" dirty="0" smtClean="0">
              <a:solidFill>
                <a:srgbClr val="252525"/>
              </a:solidFill>
              <a:latin typeface="Arial"/>
            </a:endParaRPr>
          </a:p>
          <a:p>
            <a:endParaRPr lang="hr-HR" dirty="0">
              <a:solidFill>
                <a:srgbClr val="252525"/>
              </a:solidFill>
              <a:latin typeface="Arial"/>
              <a:cs typeface="Arial" panose="020B0604020202020204" pitchFamily="34" charset="0"/>
            </a:endParaRPr>
          </a:p>
          <a:p>
            <a:r>
              <a:rPr lang="vi-VN" dirty="0">
                <a:solidFill>
                  <a:srgbClr val="252525"/>
                </a:solidFill>
                <a:latin typeface="Arial"/>
              </a:rPr>
              <a:t>Zvuk se širi zbog </a:t>
            </a:r>
            <a:r>
              <a:rPr lang="vi-VN" dirty="0">
                <a:solidFill>
                  <a:srgbClr val="0B0080"/>
                </a:solidFill>
                <a:latin typeface="Arial"/>
              </a:rPr>
              <a:t>elastične</a:t>
            </a:r>
            <a:r>
              <a:rPr lang="vi-VN" dirty="0">
                <a:solidFill>
                  <a:srgbClr val="252525"/>
                </a:solidFill>
                <a:latin typeface="Arial"/>
              </a:rPr>
              <a:t> veze među </a:t>
            </a:r>
            <a:r>
              <a:rPr lang="vi-VN" dirty="0" smtClean="0">
                <a:solidFill>
                  <a:srgbClr val="252525"/>
                </a:solidFill>
                <a:latin typeface="Arial"/>
              </a:rPr>
              <a:t>molekulama</a:t>
            </a:r>
            <a:r>
              <a:rPr lang="hr-HR" dirty="0" smtClean="0">
                <a:solidFill>
                  <a:srgbClr val="252525"/>
                </a:solidFill>
                <a:latin typeface="Arial"/>
              </a:rPr>
              <a:t>.</a:t>
            </a:r>
            <a:r>
              <a:rPr lang="vi-VN" dirty="0">
                <a:solidFill>
                  <a:srgbClr val="252525"/>
                </a:solidFill>
                <a:latin typeface="Arial"/>
              </a:rPr>
              <a:t> </a:t>
            </a:r>
            <a:endParaRPr lang="hr-HR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www.widex.cz/-/media/WidexCOM/Images/HearingAids/TheWidexSound/WidexSoundPageHeader.ash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37112"/>
            <a:ext cx="3666060" cy="17556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2" name="Picture 4" descr="http://vizipipafan.com/wp-content/uploads/2013/02/co2-molekula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112399" cy="11521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vizipipafan.com/wp-content/uploads/2013/02/co2-molekula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174" y="229089"/>
            <a:ext cx="973349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168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ZVUK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solidFill>
                  <a:srgbClr val="252525"/>
                </a:solidFill>
                <a:latin typeface="Arial"/>
              </a:rPr>
              <a:t>U </a:t>
            </a:r>
            <a:r>
              <a:rPr lang="hr-HR" dirty="0">
                <a:solidFill>
                  <a:schemeClr val="accent3"/>
                </a:solidFill>
                <a:latin typeface="Arial"/>
              </a:rPr>
              <a:t>plinovima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 i </a:t>
            </a:r>
            <a:r>
              <a:rPr lang="hr-HR" dirty="0">
                <a:solidFill>
                  <a:schemeClr val="accent3"/>
                </a:solidFill>
                <a:latin typeface="Arial"/>
              </a:rPr>
              <a:t>tekućinama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 valovi zvuka su isključivo </a:t>
            </a:r>
            <a:r>
              <a:rPr lang="hr-HR" dirty="0" smtClean="0">
                <a:solidFill>
                  <a:schemeClr val="accent3"/>
                </a:solidFill>
                <a:latin typeface="Arial"/>
              </a:rPr>
              <a:t>longitudinalni</a:t>
            </a:r>
            <a:r>
              <a:rPr lang="hr-HR" dirty="0" smtClean="0">
                <a:solidFill>
                  <a:srgbClr val="252525"/>
                </a:solidFill>
                <a:latin typeface="Arial"/>
              </a:rPr>
              <a:t>, šire 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se u istom pravcu u kojem se gibaju čestice </a:t>
            </a:r>
            <a:r>
              <a:rPr lang="hr-HR" dirty="0" smtClean="0">
                <a:solidFill>
                  <a:srgbClr val="252525"/>
                </a:solidFill>
                <a:latin typeface="Arial"/>
              </a:rPr>
              <a:t>pri titranju.</a:t>
            </a:r>
            <a:endParaRPr lang="hr-HR" dirty="0"/>
          </a:p>
        </p:txBody>
      </p:sp>
      <p:pic>
        <p:nvPicPr>
          <p:cNvPr id="7170" name="Picture 2" descr="https://upload.wikimedia.org/wikipedia/commons/thumb/e/e2/Stylised_Lithium_Atom.png/220px-Stylised_Lithium_At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1837644" cy="2088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ywcaws.org/wp-content/uploads/water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10995"/>
            <a:ext cx="2879281" cy="13087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eb.zpr.fer.hr/ergonomija/2003/neuhold/slike/deltaT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12443"/>
            <a:ext cx="2376264" cy="11353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055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ZVUK</a:t>
            </a:r>
            <a:endParaRPr lang="hr-H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IMG_8861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30538" y="2670175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99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</a:rPr>
              <a:t>BUKA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b="1" dirty="0">
                <a:solidFill>
                  <a:srgbClr val="FFC000"/>
                </a:solidFill>
                <a:latin typeface="+mj-lt"/>
              </a:rPr>
              <a:t>Buka</a:t>
            </a:r>
            <a:r>
              <a:rPr lang="vi-VN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 je prejak ili neugodni </a:t>
            </a:r>
            <a:r>
              <a:rPr lang="vi-VN" dirty="0">
                <a:solidFill>
                  <a:srgbClr val="92D050"/>
                </a:solidFill>
                <a:latin typeface="+mj-lt"/>
              </a:rPr>
              <a:t>zvuk</a:t>
            </a:r>
            <a:r>
              <a:rPr lang="vi-VN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, koji mijenja normalno stanje okoliša na određenom području kroz izazivanje neugodnog osjećaja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  <a:endParaRPr lang="hr-HR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hr-HR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hr-HR" dirty="0">
                <a:solidFill>
                  <a:srgbClr val="252525"/>
                </a:solidFill>
                <a:latin typeface="Arial"/>
              </a:rPr>
              <a:t>Ako se </a:t>
            </a:r>
            <a:r>
              <a:rPr lang="hr-HR" dirty="0">
                <a:solidFill>
                  <a:srgbClr val="FFC000"/>
                </a:solidFill>
                <a:latin typeface="Arial"/>
              </a:rPr>
              <a:t>buka 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ne smanji ili se zadržava dugo tijekom vremena, može uzrokovati veliku štetu na kvalitetu života </a:t>
            </a:r>
            <a:r>
              <a:rPr lang="hr-HR" dirty="0" smtClean="0">
                <a:solidFill>
                  <a:srgbClr val="252525"/>
                </a:solidFill>
                <a:latin typeface="Arial"/>
              </a:rPr>
              <a:t>ljudi.</a:t>
            </a:r>
          </a:p>
          <a:p>
            <a:endParaRPr lang="hr-HR" dirty="0">
              <a:solidFill>
                <a:srgbClr val="252525"/>
              </a:solidFill>
              <a:latin typeface="Arial"/>
            </a:endParaRPr>
          </a:p>
          <a:p>
            <a:pPr lvl="0">
              <a:buClr>
                <a:srgbClr val="4F81BD"/>
              </a:buClr>
            </a:pPr>
            <a:r>
              <a:rPr lang="hr-HR" dirty="0">
                <a:solidFill>
                  <a:srgbClr val="252525"/>
                </a:solidFill>
                <a:latin typeface="Arial"/>
              </a:rPr>
              <a:t>Pojam buke se odnosi na buku izazvanom ljudskom aktivnošću (</a:t>
            </a:r>
            <a:r>
              <a:rPr lang="hr-HR" dirty="0">
                <a:solidFill>
                  <a:srgbClr val="FFC000"/>
                </a:solidFill>
                <a:latin typeface="Arial"/>
              </a:rPr>
              <a:t>prometom</a:t>
            </a:r>
            <a:r>
              <a:rPr lang="hr-HR" dirty="0">
                <a:solidFill>
                  <a:srgbClr val="1F497D">
                    <a:lumMod val="50000"/>
                  </a:srgbClr>
                </a:solidFill>
                <a:latin typeface="Arial"/>
              </a:rPr>
              <a:t>, </a:t>
            </a:r>
            <a:r>
              <a:rPr lang="hr-HR" dirty="0">
                <a:solidFill>
                  <a:srgbClr val="FFC000"/>
                </a:solidFill>
                <a:latin typeface="Arial"/>
              </a:rPr>
              <a:t>industrijom</a:t>
            </a:r>
            <a:r>
              <a:rPr lang="hr-HR" dirty="0">
                <a:solidFill>
                  <a:srgbClr val="1F497D">
                    <a:lumMod val="50000"/>
                  </a:srgbClr>
                </a:solidFill>
                <a:latin typeface="Arial"/>
              </a:rPr>
              <a:t>,</a:t>
            </a:r>
            <a:r>
              <a:rPr lang="hr-HR" dirty="0">
                <a:solidFill>
                  <a:srgbClr val="FFC000"/>
                </a:solidFill>
                <a:latin typeface="Arial"/>
              </a:rPr>
              <a:t> zabavom</a:t>
            </a:r>
            <a:r>
              <a:rPr lang="hr-HR" dirty="0">
                <a:solidFill>
                  <a:srgbClr val="0B0080"/>
                </a:solidFill>
                <a:latin typeface="Arial"/>
              </a:rPr>
              <a:t>...)</a:t>
            </a:r>
            <a:endParaRPr lang="hr-HR" dirty="0">
              <a:solidFill>
                <a:srgbClr val="2525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098" name="Picture 2" descr="http://www.zzjzpgz.hr/nzl/68/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502" y="188640"/>
            <a:ext cx="1584176" cy="15497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744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</a:rPr>
              <a:t>BUKA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solidFill>
                  <a:srgbClr val="252525"/>
                </a:solidFill>
                <a:latin typeface="Arial"/>
              </a:rPr>
              <a:t>S</a:t>
            </a:r>
            <a:r>
              <a:rPr lang="hr-HR" dirty="0" smtClean="0">
                <a:solidFill>
                  <a:srgbClr val="252525"/>
                </a:solidFill>
                <a:latin typeface="Arial"/>
              </a:rPr>
              <a:t>matra 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se da je</a:t>
            </a:r>
            <a:r>
              <a:rPr lang="hr-HR" dirty="0">
                <a:solidFill>
                  <a:schemeClr val="tx2">
                    <a:lumMod val="50000"/>
                  </a:schemeClr>
                </a:solidFill>
                <a:latin typeface="Arial"/>
              </a:rPr>
              <a:t> razina zvučnog tlaka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 od </a:t>
            </a:r>
            <a:r>
              <a:rPr lang="hr-HR" dirty="0">
                <a:solidFill>
                  <a:srgbClr val="FFC000"/>
                </a:solidFill>
                <a:latin typeface="Arial"/>
              </a:rPr>
              <a:t>70 decibela</a:t>
            </a:r>
            <a:r>
              <a:rPr lang="hr-HR" dirty="0">
                <a:solidFill>
                  <a:srgbClr val="252525"/>
                </a:solidFill>
                <a:latin typeface="Arial"/>
              </a:rPr>
              <a:t> poželjna gornja granica buke.</a:t>
            </a:r>
            <a:endParaRPr lang="hr-HR" dirty="0"/>
          </a:p>
        </p:txBody>
      </p:sp>
      <p:pic>
        <p:nvPicPr>
          <p:cNvPr id="8196" name="Picture 4" descr="http://www.zavarivanje.info/Repository/LargeImages/suvremeni-pristup-osobnoj-zastiti-zavarivaca-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84984"/>
            <a:ext cx="4762500" cy="1971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upload.wikimedia.org/wikipedia/commons/thumb/e/eb/Flag_of_Taliban_(original).svg/2000px-Flag_of_Taliban_(original)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963175"/>
            <a:ext cx="3096344" cy="28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879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7">
      <a:dk1>
        <a:srgbClr val="FF0000"/>
      </a:dk1>
      <a:lt1>
        <a:srgbClr val="1F497D"/>
      </a:lt1>
      <a:dk2>
        <a:srgbClr val="1F497D"/>
      </a:dk2>
      <a:lt2>
        <a:srgbClr val="FFFFFF"/>
      </a:lt2>
      <a:accent1>
        <a:srgbClr val="4F81BD"/>
      </a:accent1>
      <a:accent2>
        <a:srgbClr val="4F81B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F0000"/>
      </a:accent6>
      <a:hlink>
        <a:srgbClr val="0000FF"/>
      </a:hlink>
      <a:folHlink>
        <a:srgbClr val="FF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294</TotalTime>
  <Words>81</Words>
  <Application>Microsoft Office PowerPoint</Application>
  <PresentationFormat>On-screen Show (4:3)</PresentationFormat>
  <Paragraphs>30</Paragraphs>
  <Slides>10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ŠUM,ZVUK, BUKA</vt:lpstr>
      <vt:lpstr>ŠUM</vt:lpstr>
      <vt:lpstr>ŠUM</vt:lpstr>
      <vt:lpstr>ŠUM</vt:lpstr>
      <vt:lpstr>ZVUK</vt:lpstr>
      <vt:lpstr>ZVUK</vt:lpstr>
      <vt:lpstr>ZVUK</vt:lpstr>
      <vt:lpstr>BUKA</vt:lpstr>
      <vt:lpstr>BUKA</vt:lpstr>
      <vt:lpstr>BUKA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ONEČIŠĆENJE ZVUKOM</dc:title>
  <dc:creator>Lovro</dc:creator>
  <cp:lastModifiedBy>Anđa</cp:lastModifiedBy>
  <cp:revision>14</cp:revision>
  <dcterms:created xsi:type="dcterms:W3CDTF">2016-01-17T12:18:04Z</dcterms:created>
  <dcterms:modified xsi:type="dcterms:W3CDTF">2016-01-19T20:14:12Z</dcterms:modified>
</cp:coreProperties>
</file>