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Source Code Pro" charset="-18"/>
      <p:regular r:id="rId9"/>
      <p:bold r:id="rId10"/>
    </p:embeddedFont>
    <p:embeddedFont>
      <p:font typeface="Amatic SC" charset="0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1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r"/>
              <a:pPr lvl="0">
                <a:spcBef>
                  <a:spcPts val="0"/>
                </a:spcBef>
                <a:buNone/>
              </a:pPr>
              <a:t>‹#›</a:t>
            </a:fld>
            <a:endParaRPr lang="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r"/>
              <a:pPr lvl="0">
                <a:spcBef>
                  <a:spcPts val="0"/>
                </a:spcBef>
                <a:buNone/>
              </a:pPr>
              <a:t>‹#›</a:t>
            </a:fld>
            <a:endParaRPr lang="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r"/>
              <a:pPr lvl="0">
                <a:spcBef>
                  <a:spcPts val="0"/>
                </a:spcBef>
                <a:buNone/>
              </a:pPr>
              <a:t>‹#›</a:t>
            </a:fld>
            <a:endParaRPr lang="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r"/>
              <a:pPr lvl="0">
                <a:spcBef>
                  <a:spcPts val="0"/>
                </a:spcBef>
                <a:buNone/>
              </a:pPr>
              <a:t>‹#›</a:t>
            </a:fld>
            <a:endParaRPr lang="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r"/>
              <a:pPr lvl="0">
                <a:spcBef>
                  <a:spcPts val="0"/>
                </a:spcBef>
                <a:buNone/>
              </a:pPr>
              <a:t>‹#›</a:t>
            </a:fld>
            <a:endParaRPr lang="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r"/>
              <a:pPr lvl="0">
                <a:spcBef>
                  <a:spcPts val="0"/>
                </a:spcBef>
                <a:buNone/>
              </a:pPr>
              <a:t>‹#›</a:t>
            </a:fld>
            <a:endParaRPr lang="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r"/>
              <a:pPr lvl="0">
                <a:spcBef>
                  <a:spcPts val="0"/>
                </a:spcBef>
                <a:buNone/>
              </a:pPr>
              <a:t>‹#›</a:t>
            </a:fld>
            <a:endParaRPr lang="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r"/>
              <a:pPr lvl="0">
                <a:spcBef>
                  <a:spcPts val="0"/>
                </a:spcBef>
                <a:buNone/>
              </a:pPr>
              <a:t>‹#›</a:t>
            </a:fld>
            <a:endParaRPr lang="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r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h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r"/>
              <a:pPr lvl="0">
                <a:spcBef>
                  <a:spcPts val="0"/>
                </a:spcBef>
                <a:buNone/>
              </a:pPr>
              <a:t>‹#›</a:t>
            </a:fld>
            <a:endParaRPr lang="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hr"/>
              <a:pPr lvl="0">
                <a:spcBef>
                  <a:spcPts val="0"/>
                </a:spcBef>
                <a:buNone/>
              </a:pPr>
              <a:t>‹#›</a:t>
            </a:fld>
            <a:endParaRPr lang="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hr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hr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7350" y="1595975"/>
            <a:ext cx="4759400" cy="29849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2691275" y="3965950"/>
            <a:ext cx="8520599" cy="79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r">
                <a:solidFill>
                  <a:srgbClr val="EFEFEF"/>
                </a:solidFill>
              </a:rPr>
              <a:t>Tomislav</a:t>
            </a:r>
            <a:r>
              <a:rPr lang="hr"/>
              <a:t> </a:t>
            </a:r>
            <a:r>
              <a:rPr lang="hr">
                <a:solidFill>
                  <a:srgbClr val="000000"/>
                </a:solidFill>
              </a:rPr>
              <a:t>Balentović, 8.b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 flipH="1">
            <a:off x="-2033849" y="250225"/>
            <a:ext cx="8520599" cy="15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>
                <a:solidFill>
                  <a:srgbClr val="1155CC"/>
                </a:solidFill>
              </a:rPr>
              <a:t>Što je zvuk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r" sz="3600" b="1"/>
              <a:t>Što je zvuk?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11700" y="1161400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hr" sz="2400" b="1" u="sng">
                <a:solidFill>
                  <a:srgbClr val="000000"/>
                </a:solidFill>
              </a:rPr>
              <a:t>Zvuk</a:t>
            </a:r>
            <a:r>
              <a:rPr lang="hr" sz="2400">
                <a:solidFill>
                  <a:srgbClr val="1155CC"/>
                </a:solidFill>
              </a:rPr>
              <a:t> je ljudska percepcija nestalnih podražaja nastalih kao posljedica promjene razine tlaka koja se širi elastičnim medijem u kojeg je uronjen opažač (slušatelj).</a:t>
            </a:r>
            <a:r>
              <a:rPr lang="hr" sz="2400">
                <a:solidFill>
                  <a:srgbClr val="0000FF"/>
                </a:solidFill>
              </a:rPr>
              <a:t>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hr" sz="3600" b="1">
                <a:solidFill>
                  <a:srgbClr val="000000"/>
                </a:solidFill>
              </a:rPr>
              <a:t>Zašto se širi i kako se širi?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6190"/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hr" sz="3000">
                <a:solidFill>
                  <a:srgbClr val="1155CC"/>
                </a:solidFill>
              </a:rPr>
              <a:t>Širi zbog elastične veze među molekulama medija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hr" sz="3000">
                <a:solidFill>
                  <a:srgbClr val="1155CC"/>
                </a:solidFill>
              </a:rPr>
              <a:t>Ne može širiti kroz vakuum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hr" sz="3000">
                <a:solidFill>
                  <a:srgbClr val="1155CC"/>
                </a:solidFill>
              </a:rPr>
              <a:t>Širi se u tzv. zvučnim valovima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r"/>
              <a:t>Kretanje kroz različite materijale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hr" sz="2400">
                <a:solidFill>
                  <a:srgbClr val="1155CC"/>
                </a:solidFill>
              </a:rPr>
              <a:t>Zvučni val se kroz različite materijale kreće različitim brzinama</a:t>
            </a:r>
          </a:p>
          <a:p>
            <a:pPr lvl="0" rtl="0">
              <a:spcBef>
                <a:spcPts val="0"/>
              </a:spcBef>
              <a:buNone/>
            </a:pPr>
            <a:r>
              <a:rPr lang="hr" sz="2400" u="sng">
                <a:solidFill>
                  <a:srgbClr val="000000"/>
                </a:solidFill>
              </a:rPr>
              <a:t>U zraku</a:t>
            </a:r>
            <a:r>
              <a:rPr lang="hr" sz="2400">
                <a:solidFill>
                  <a:srgbClr val="1155CC"/>
                </a:solidFill>
              </a:rPr>
              <a:t> 300 m/s</a:t>
            </a:r>
          </a:p>
          <a:p>
            <a:pPr lvl="0" rtl="0">
              <a:spcBef>
                <a:spcPts val="0"/>
              </a:spcBef>
              <a:buNone/>
            </a:pPr>
            <a:r>
              <a:rPr lang="hr" sz="2400" u="sng">
                <a:solidFill>
                  <a:srgbClr val="000000"/>
                </a:solidFill>
              </a:rPr>
              <a:t>U vodi</a:t>
            </a:r>
            <a:r>
              <a:rPr lang="hr" sz="2400">
                <a:solidFill>
                  <a:srgbClr val="1155CC"/>
                </a:solidFill>
              </a:rPr>
              <a:t> 1500 m/s </a:t>
            </a:r>
          </a:p>
          <a:p>
            <a:pPr lvl="0" rtl="0">
              <a:spcBef>
                <a:spcPts val="0"/>
              </a:spcBef>
              <a:buNone/>
            </a:pPr>
            <a:r>
              <a:rPr lang="hr" sz="2400" u="sng">
                <a:solidFill>
                  <a:srgbClr val="000000"/>
                </a:solidFill>
              </a:rPr>
              <a:t>U željeznoj žici</a:t>
            </a:r>
            <a:r>
              <a:rPr lang="hr" sz="2400">
                <a:solidFill>
                  <a:srgbClr val="1155CC"/>
                </a:solidFill>
              </a:rPr>
              <a:t> 5000 m/s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hr" sz="2400">
                <a:solidFill>
                  <a:srgbClr val="1155CC"/>
                </a:solidFill>
              </a:rPr>
              <a:t> Dakle, što je materijal </a:t>
            </a:r>
            <a:r>
              <a:rPr lang="hr" sz="2400" b="1" u="sng">
                <a:solidFill>
                  <a:srgbClr val="000000"/>
                </a:solidFill>
              </a:rPr>
              <a:t>gušći</a:t>
            </a:r>
            <a:r>
              <a:rPr lang="hr" sz="2400">
                <a:solidFill>
                  <a:srgbClr val="1155CC"/>
                </a:solidFill>
              </a:rPr>
              <a:t>, to se zvuk kroz njega </a:t>
            </a:r>
            <a:r>
              <a:rPr lang="hr" sz="2400" b="1" u="sng">
                <a:solidFill>
                  <a:srgbClr val="000000"/>
                </a:solidFill>
              </a:rPr>
              <a:t>prenosi duže i brže.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sz="2400">
              <a:solidFill>
                <a:srgbClr val="1155CC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1155CC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sz="2400" u="sng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sz="2400" u="sng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2162" y="3705212"/>
            <a:ext cx="3171825" cy="14382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r"/>
              <a:t>Zvuk u fizikalnom smislu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hr">
                <a:solidFill>
                  <a:srgbClr val="1155CC"/>
                </a:solidFill>
              </a:rPr>
              <a:t>Zvuk je određen,kao i ostali valovi, dvjema fizikalnim veličinama, frekvencijom i valnom duljinom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hr">
                <a:solidFill>
                  <a:srgbClr val="1155CC"/>
                </a:solidFill>
              </a:rPr>
              <a:t>Broj titraja koje materijal čini u jednoj sekundi se naziva frekvencija, oznaka je f, a mjerna jedinica Hz (Hertz)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hr">
                <a:solidFill>
                  <a:srgbClr val="1155CC"/>
                </a:solidFill>
              </a:rPr>
              <a:t> Prema frekvenciji, zvučne valove djelimo na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hr">
                <a:solidFill>
                  <a:srgbClr val="1155CC"/>
                </a:solidFill>
              </a:rPr>
              <a:t>•	</a:t>
            </a:r>
            <a:r>
              <a:rPr lang="hr" u="sng">
                <a:solidFill>
                  <a:srgbClr val="1155CC"/>
                </a:solidFill>
              </a:rPr>
              <a:t>infrazvuk</a:t>
            </a:r>
            <a:r>
              <a:rPr lang="hr">
                <a:solidFill>
                  <a:srgbClr val="1155CC"/>
                </a:solidFill>
              </a:rPr>
              <a:t> - ispod 16Hz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hr">
                <a:solidFill>
                  <a:srgbClr val="1155CC"/>
                </a:solidFill>
              </a:rPr>
              <a:t>•	</a:t>
            </a:r>
            <a:r>
              <a:rPr lang="hr" u="sng">
                <a:solidFill>
                  <a:srgbClr val="1155CC"/>
                </a:solidFill>
              </a:rPr>
              <a:t>od 16Hz do 20kHz</a:t>
            </a:r>
            <a:r>
              <a:rPr lang="hr">
                <a:solidFill>
                  <a:srgbClr val="1155CC"/>
                </a:solidFill>
              </a:rPr>
              <a:t> - ljudska granica osjećaja zvuka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hr">
                <a:solidFill>
                  <a:srgbClr val="1155CC"/>
                </a:solidFill>
              </a:rPr>
              <a:t>•	</a:t>
            </a:r>
            <a:r>
              <a:rPr lang="hr" u="sng">
                <a:solidFill>
                  <a:srgbClr val="1155CC"/>
                </a:solidFill>
              </a:rPr>
              <a:t>ultrazvuk</a:t>
            </a:r>
            <a:r>
              <a:rPr lang="hr">
                <a:solidFill>
                  <a:srgbClr val="1155CC"/>
                </a:solidFill>
              </a:rPr>
              <a:t> - iznad 20kHz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76950" y="50975"/>
            <a:ext cx="3067050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1137" y="3524250"/>
            <a:ext cx="2828925" cy="16192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hr">
                <a:solidFill>
                  <a:srgbClr val="1155CC"/>
                </a:solidFill>
              </a:rPr>
              <a:t>U osnovi zvukove možemo podijeliti na dvije skupine: šumove i tonove.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hr">
                <a:solidFill>
                  <a:srgbClr val="1155CC"/>
                </a:solidFill>
              </a:rPr>
              <a:t>Šum je zvuk koji nastaje nepravilnim titranjem zvučnog izvora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hr">
                <a:solidFill>
                  <a:srgbClr val="1155CC"/>
                </a:solidFill>
              </a:rPr>
              <a:t>Ton je zvuk koji ima određenu visinu, jačinu, trajanje i boju, što ga razlikuje od drugih, neodređenih zvukova (kao npr. šumova) 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1155CC"/>
              </a:solidFill>
            </a:endParaRPr>
          </a:p>
        </p:txBody>
      </p:sp>
      <p:pic>
        <p:nvPicPr>
          <p:cNvPr id="91" name="Shape 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12012" y="2600312"/>
            <a:ext cx="1800225" cy="254317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r"/>
              <a:t>Skupine zvukova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On-screen Show (16:9)</PresentationFormat>
  <Paragraphs>27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Source Code Pro</vt:lpstr>
      <vt:lpstr>Amatic SC</vt:lpstr>
      <vt:lpstr>beach-day</vt:lpstr>
      <vt:lpstr>Što je zvuk</vt:lpstr>
      <vt:lpstr>Što je zvuk?</vt:lpstr>
      <vt:lpstr>Zašto se širi i kako se širi?  </vt:lpstr>
      <vt:lpstr>Kretanje kroz različite materijale</vt:lpstr>
      <vt:lpstr>Zvuk u fizikalnom smislu</vt:lpstr>
      <vt:lpstr>Skupine zvukova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Što je zvuk</dc:title>
  <dc:creator>Admin</dc:creator>
  <cp:lastModifiedBy>Admin</cp:lastModifiedBy>
  <cp:revision>1</cp:revision>
  <dcterms:modified xsi:type="dcterms:W3CDTF">2016-01-16T16:50:06Z</dcterms:modified>
</cp:coreProperties>
</file>