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sldIdLst>
    <p:sldId id="256" r:id="rId2"/>
    <p:sldId id="257" r:id="rId3"/>
    <p:sldId id="259" r:id="rId4"/>
    <p:sldId id="258" r:id="rId5"/>
    <p:sldId id="260" r:id="rId6"/>
    <p:sldId id="261" r:id="rId7"/>
    <p:sldId id="262" r:id="rId8"/>
    <p:sldId id="263" r:id="rId9"/>
    <p:sldId id="265" r:id="rId10"/>
    <p:sldId id="264" r:id="rId11"/>
    <p:sldId id="266" r:id="rId12"/>
    <p:sldId id="267" r:id="rId13"/>
    <p:sldId id="26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951"/>
    <a:srgbClr val="663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p:cViewPr varScale="1">
        <p:scale>
          <a:sx n="83" d="100"/>
          <a:sy n="83" d="100"/>
        </p:scale>
        <p:origin x="1445"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22745-5C28-4D0A-A64C-0E20A3D968C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82A2F9A-5A99-411B-8689-3B8F4E12DDAF}">
      <dgm:prSet phldrT="[Text]" phldr="1"/>
      <dgm:spPr/>
      <dgm:t>
        <a:bodyPr/>
        <a:lstStyle/>
        <a:p>
          <a:endParaRPr lang="en-US" dirty="0"/>
        </a:p>
      </dgm:t>
    </dgm:pt>
    <dgm:pt modelId="{59E633D9-5A3B-4F76-A0C9-A579B924F3C7}" type="parTrans" cxnId="{0163E7C2-E81C-4393-AF68-BBF3D868AD6A}">
      <dgm:prSet/>
      <dgm:spPr/>
      <dgm:t>
        <a:bodyPr/>
        <a:lstStyle/>
        <a:p>
          <a:endParaRPr lang="en-US"/>
        </a:p>
      </dgm:t>
    </dgm:pt>
    <dgm:pt modelId="{2FB33EFB-095C-4358-9CDE-F182E0C52281}" type="sibTrans" cxnId="{0163E7C2-E81C-4393-AF68-BBF3D868AD6A}">
      <dgm:prSet/>
      <dgm:spPr/>
      <dgm:t>
        <a:bodyPr/>
        <a:lstStyle/>
        <a:p>
          <a:endParaRPr lang="en-US"/>
        </a:p>
      </dgm:t>
    </dgm:pt>
    <dgm:pt modelId="{C383B78B-8311-40DF-B8FD-2EC6A68A4D22}">
      <dgm:prSet/>
      <dgm:spPr>
        <a:solidFill>
          <a:srgbClr val="92D050"/>
        </a:solidFill>
      </dgm:spPr>
      <dgm:t>
        <a:bodyPr/>
        <a:lstStyle/>
        <a:p>
          <a:r>
            <a:rPr lang="en-US" dirty="0"/>
            <a:t>On the morning of 21 December Ceausescu addressed an assembly of approximately 100,000 people, to condemn the uprising in Timișoara. Party officials took great pains to make it appear that Ceausescu was still immensely popular. Thousands of workers were bussed into the square under threat of being fired. They were given red flags, banners and large pictures of Ceausescu and his wife. The crowd were given orders on where to stand, when to applaud and what to sing. The front rows of the assembly were made up of low-level Communist Party officials and members who acted as cheer-leaders.</a:t>
          </a:r>
        </a:p>
      </dgm:t>
    </dgm:pt>
    <dgm:pt modelId="{8B82B52F-55F0-4451-BDA1-50B92DE597AF}" type="parTrans" cxnId="{23733803-2859-4128-83D2-0A36650118F2}">
      <dgm:prSet/>
      <dgm:spPr/>
      <dgm:t>
        <a:bodyPr/>
        <a:lstStyle/>
        <a:p>
          <a:endParaRPr lang="en-US"/>
        </a:p>
      </dgm:t>
    </dgm:pt>
    <dgm:pt modelId="{25F9C997-3986-40F6-8F20-95D3DA7B2E6F}" type="sibTrans" cxnId="{23733803-2859-4128-83D2-0A36650118F2}">
      <dgm:prSet/>
      <dgm:spPr/>
      <dgm:t>
        <a:bodyPr/>
        <a:lstStyle/>
        <a:p>
          <a:endParaRPr lang="en-US"/>
        </a:p>
      </dgm:t>
    </dgm:pt>
    <dgm:pt modelId="{6DB3E20D-7B81-434C-9F6D-6799CD5EFCA0}">
      <dgm:prSet/>
      <dgm:spPr>
        <a:solidFill>
          <a:srgbClr val="FF0000"/>
        </a:solidFill>
      </dgm:spPr>
      <dgm:t>
        <a:bodyPr/>
        <a:lstStyle/>
        <a:p>
          <a:endParaRPr lang="en-US" dirty="0"/>
        </a:p>
      </dgm:t>
    </dgm:pt>
    <dgm:pt modelId="{674D5681-6D57-43CF-8CB8-49F117F8786C}" type="parTrans" cxnId="{4E6DF589-C46D-4BF4-82FB-D8DCC5314167}">
      <dgm:prSet/>
      <dgm:spPr/>
      <dgm:t>
        <a:bodyPr/>
        <a:lstStyle/>
        <a:p>
          <a:endParaRPr lang="en-US"/>
        </a:p>
      </dgm:t>
    </dgm:pt>
    <dgm:pt modelId="{FD781C66-FA5C-49C9-9444-0973A4EA1495}" type="sibTrans" cxnId="{4E6DF589-C46D-4BF4-82FB-D8DCC5314167}">
      <dgm:prSet/>
      <dgm:spPr/>
      <dgm:t>
        <a:bodyPr/>
        <a:lstStyle/>
        <a:p>
          <a:endParaRPr lang="en-US"/>
        </a:p>
      </dgm:t>
    </dgm:pt>
    <dgm:pt modelId="{4E4D8617-C6F1-42C0-8DB5-EF40C4FFBBBA}">
      <dgm:prSet phldrT="[Text]" custT="1"/>
      <dgm:spPr>
        <a:solidFill>
          <a:schemeClr val="accent2">
            <a:lumMod val="75000"/>
          </a:schemeClr>
        </a:solidFill>
      </dgm:spPr>
      <dgm:t>
        <a:bodyPr/>
        <a:lstStyle/>
        <a:p>
          <a:pPr algn="ctr"/>
          <a:r>
            <a:rPr lang="en-US" sz="4000" dirty="0">
              <a:solidFill>
                <a:srgbClr val="FFFF00"/>
              </a:solidFill>
            </a:rPr>
            <a:t>Ceausescu’s Speech</a:t>
          </a:r>
        </a:p>
      </dgm:t>
    </dgm:pt>
    <dgm:pt modelId="{55AA599E-2844-46D0-971C-010D0B46EC25}" type="sibTrans" cxnId="{A15D9D2D-2511-4354-9C39-4BB006C2AE44}">
      <dgm:prSet/>
      <dgm:spPr/>
      <dgm:t>
        <a:bodyPr/>
        <a:lstStyle/>
        <a:p>
          <a:endParaRPr lang="en-US"/>
        </a:p>
      </dgm:t>
    </dgm:pt>
    <dgm:pt modelId="{ED800E60-EAB8-45E6-9F3E-0B4467D30FAF}" type="parTrans" cxnId="{A15D9D2D-2511-4354-9C39-4BB006C2AE44}">
      <dgm:prSet/>
      <dgm:spPr/>
      <dgm:t>
        <a:bodyPr/>
        <a:lstStyle/>
        <a:p>
          <a:endParaRPr lang="en-US"/>
        </a:p>
      </dgm:t>
    </dgm:pt>
    <dgm:pt modelId="{8322B250-250F-4EF0-A030-C9353C511D99}">
      <dgm:prSet phldrT="[Text]" phldr="1"/>
      <dgm:spPr>
        <a:solidFill>
          <a:schemeClr val="accent6">
            <a:lumMod val="50000"/>
          </a:schemeClr>
        </a:solidFill>
      </dgm:spPr>
      <dgm:t>
        <a:bodyPr/>
        <a:lstStyle/>
        <a:p>
          <a:endParaRPr lang="en-US" dirty="0"/>
        </a:p>
      </dgm:t>
    </dgm:pt>
    <dgm:pt modelId="{A1DF27EA-67AB-402B-B0D0-FB4CEE9E49E4}" type="sibTrans" cxnId="{1D8AA584-159A-4616-801C-DB53D5584FA0}">
      <dgm:prSet/>
      <dgm:spPr/>
      <dgm:t>
        <a:bodyPr/>
        <a:lstStyle/>
        <a:p>
          <a:endParaRPr lang="en-US"/>
        </a:p>
      </dgm:t>
    </dgm:pt>
    <dgm:pt modelId="{9B16EF9B-A2F6-4138-BAE1-A19F495BAC74}" type="parTrans" cxnId="{1D8AA584-159A-4616-801C-DB53D5584FA0}">
      <dgm:prSet/>
      <dgm:spPr/>
      <dgm:t>
        <a:bodyPr/>
        <a:lstStyle/>
        <a:p>
          <a:endParaRPr lang="en-US"/>
        </a:p>
      </dgm:t>
    </dgm:pt>
    <dgm:pt modelId="{0F968EB4-43E7-4795-BD8F-400BC490E510}" type="pres">
      <dgm:prSet presAssocID="{22C22745-5C28-4D0A-A64C-0E20A3D968CD}" presName="outerComposite" presStyleCnt="0">
        <dgm:presLayoutVars>
          <dgm:chMax val="5"/>
          <dgm:dir/>
          <dgm:resizeHandles val="exact"/>
        </dgm:presLayoutVars>
      </dgm:prSet>
      <dgm:spPr/>
      <dgm:t>
        <a:bodyPr/>
        <a:lstStyle/>
        <a:p>
          <a:endParaRPr lang="sk-SK"/>
        </a:p>
      </dgm:t>
    </dgm:pt>
    <dgm:pt modelId="{F0ED48EF-C469-489B-BFB7-B5D223991305}" type="pres">
      <dgm:prSet presAssocID="{22C22745-5C28-4D0A-A64C-0E20A3D968CD}" presName="dummyMaxCanvas" presStyleCnt="0">
        <dgm:presLayoutVars/>
      </dgm:prSet>
      <dgm:spPr/>
    </dgm:pt>
    <dgm:pt modelId="{1E13BF6F-33EF-4FBE-9CC5-7FE348FB1689}" type="pres">
      <dgm:prSet presAssocID="{22C22745-5C28-4D0A-A64C-0E20A3D968CD}" presName="FiveNodes_1" presStyleLbl="node1" presStyleIdx="0" presStyleCnt="5">
        <dgm:presLayoutVars>
          <dgm:bulletEnabled val="1"/>
        </dgm:presLayoutVars>
      </dgm:prSet>
      <dgm:spPr/>
      <dgm:t>
        <a:bodyPr/>
        <a:lstStyle/>
        <a:p>
          <a:endParaRPr lang="sk-SK"/>
        </a:p>
      </dgm:t>
    </dgm:pt>
    <dgm:pt modelId="{9B325790-2EFB-49E8-BFA8-1E6D47F19801}" type="pres">
      <dgm:prSet presAssocID="{22C22745-5C28-4D0A-A64C-0E20A3D968CD}" presName="FiveNodes_2" presStyleLbl="node1" presStyleIdx="1" presStyleCnt="5" custScaleX="100767" custScaleY="121958">
        <dgm:presLayoutVars>
          <dgm:bulletEnabled val="1"/>
        </dgm:presLayoutVars>
      </dgm:prSet>
      <dgm:spPr/>
      <dgm:t>
        <a:bodyPr/>
        <a:lstStyle/>
        <a:p>
          <a:endParaRPr lang="sk-SK"/>
        </a:p>
      </dgm:t>
    </dgm:pt>
    <dgm:pt modelId="{9548489D-7440-4DB3-818B-69D5AC014330}" type="pres">
      <dgm:prSet presAssocID="{22C22745-5C28-4D0A-A64C-0E20A3D968CD}" presName="FiveNodes_3" presStyleLbl="node1" presStyleIdx="2" presStyleCnt="5" custScaleY="115901" custLinFactNeighborX="-484" custLinFactNeighborY="5041">
        <dgm:presLayoutVars>
          <dgm:bulletEnabled val="1"/>
        </dgm:presLayoutVars>
      </dgm:prSet>
      <dgm:spPr/>
      <dgm:t>
        <a:bodyPr/>
        <a:lstStyle/>
        <a:p>
          <a:endParaRPr lang="sk-SK"/>
        </a:p>
      </dgm:t>
    </dgm:pt>
    <dgm:pt modelId="{B2C6DCF4-0021-4533-9C75-918C5D1A35EF}" type="pres">
      <dgm:prSet presAssocID="{22C22745-5C28-4D0A-A64C-0E20A3D968CD}" presName="FiveNodes_4" presStyleLbl="node1" presStyleIdx="3" presStyleCnt="5" custScaleX="99385" custScaleY="110860" custLinFactNeighborX="691" custLinFactNeighborY="-508">
        <dgm:presLayoutVars>
          <dgm:bulletEnabled val="1"/>
        </dgm:presLayoutVars>
      </dgm:prSet>
      <dgm:spPr/>
      <dgm:t>
        <a:bodyPr/>
        <a:lstStyle/>
        <a:p>
          <a:endParaRPr lang="sk-SK"/>
        </a:p>
      </dgm:t>
    </dgm:pt>
    <dgm:pt modelId="{72C0F82A-EFA0-4101-B4FF-46062CE61D94}" type="pres">
      <dgm:prSet presAssocID="{22C22745-5C28-4D0A-A64C-0E20A3D968CD}" presName="FiveNodes_5" presStyleLbl="node1" presStyleIdx="4" presStyleCnt="5" custLinFactNeighborX="-2715" custLinFactNeighborY="-8881">
        <dgm:presLayoutVars>
          <dgm:bulletEnabled val="1"/>
        </dgm:presLayoutVars>
      </dgm:prSet>
      <dgm:spPr/>
      <dgm:t>
        <a:bodyPr/>
        <a:lstStyle/>
        <a:p>
          <a:endParaRPr lang="sk-SK"/>
        </a:p>
      </dgm:t>
    </dgm:pt>
    <dgm:pt modelId="{4C2A0F0D-6E83-4225-A59C-435FBBD4A776}" type="pres">
      <dgm:prSet presAssocID="{22C22745-5C28-4D0A-A64C-0E20A3D968CD}" presName="FiveConn_1-2" presStyleLbl="fgAccFollowNode1" presStyleIdx="0" presStyleCnt="4">
        <dgm:presLayoutVars>
          <dgm:bulletEnabled val="1"/>
        </dgm:presLayoutVars>
      </dgm:prSet>
      <dgm:spPr/>
      <dgm:t>
        <a:bodyPr/>
        <a:lstStyle/>
        <a:p>
          <a:endParaRPr lang="sk-SK"/>
        </a:p>
      </dgm:t>
    </dgm:pt>
    <dgm:pt modelId="{CFBDA5DD-BDD1-4DBA-B266-56E3E17BA5F4}" type="pres">
      <dgm:prSet presAssocID="{22C22745-5C28-4D0A-A64C-0E20A3D968CD}" presName="FiveConn_2-3" presStyleLbl="fgAccFollowNode1" presStyleIdx="1" presStyleCnt="4">
        <dgm:presLayoutVars>
          <dgm:bulletEnabled val="1"/>
        </dgm:presLayoutVars>
      </dgm:prSet>
      <dgm:spPr/>
      <dgm:t>
        <a:bodyPr/>
        <a:lstStyle/>
        <a:p>
          <a:endParaRPr lang="sk-SK"/>
        </a:p>
      </dgm:t>
    </dgm:pt>
    <dgm:pt modelId="{8707578A-16D8-4F98-8A3C-A2EE3C98226A}" type="pres">
      <dgm:prSet presAssocID="{22C22745-5C28-4D0A-A64C-0E20A3D968CD}" presName="FiveConn_3-4" presStyleLbl="fgAccFollowNode1" presStyleIdx="2" presStyleCnt="4">
        <dgm:presLayoutVars>
          <dgm:bulletEnabled val="1"/>
        </dgm:presLayoutVars>
      </dgm:prSet>
      <dgm:spPr/>
      <dgm:t>
        <a:bodyPr/>
        <a:lstStyle/>
        <a:p>
          <a:endParaRPr lang="sk-SK"/>
        </a:p>
      </dgm:t>
    </dgm:pt>
    <dgm:pt modelId="{F250413F-0813-4DD9-B20F-50D5ED01B65D}" type="pres">
      <dgm:prSet presAssocID="{22C22745-5C28-4D0A-A64C-0E20A3D968CD}" presName="FiveConn_4-5" presStyleLbl="fgAccFollowNode1" presStyleIdx="3" presStyleCnt="4">
        <dgm:presLayoutVars>
          <dgm:bulletEnabled val="1"/>
        </dgm:presLayoutVars>
      </dgm:prSet>
      <dgm:spPr/>
      <dgm:t>
        <a:bodyPr/>
        <a:lstStyle/>
        <a:p>
          <a:endParaRPr lang="sk-SK"/>
        </a:p>
      </dgm:t>
    </dgm:pt>
    <dgm:pt modelId="{4B60DEC8-9A3A-4872-B182-ECC62E85F0F7}" type="pres">
      <dgm:prSet presAssocID="{22C22745-5C28-4D0A-A64C-0E20A3D968CD}" presName="FiveNodes_1_text" presStyleLbl="node1" presStyleIdx="4" presStyleCnt="5">
        <dgm:presLayoutVars>
          <dgm:bulletEnabled val="1"/>
        </dgm:presLayoutVars>
      </dgm:prSet>
      <dgm:spPr/>
      <dgm:t>
        <a:bodyPr/>
        <a:lstStyle/>
        <a:p>
          <a:endParaRPr lang="sk-SK"/>
        </a:p>
      </dgm:t>
    </dgm:pt>
    <dgm:pt modelId="{4E438807-3661-4B28-B9FB-BDA4C64B3FBB}" type="pres">
      <dgm:prSet presAssocID="{22C22745-5C28-4D0A-A64C-0E20A3D968CD}" presName="FiveNodes_2_text" presStyleLbl="node1" presStyleIdx="4" presStyleCnt="5">
        <dgm:presLayoutVars>
          <dgm:bulletEnabled val="1"/>
        </dgm:presLayoutVars>
      </dgm:prSet>
      <dgm:spPr/>
      <dgm:t>
        <a:bodyPr/>
        <a:lstStyle/>
        <a:p>
          <a:endParaRPr lang="sk-SK"/>
        </a:p>
      </dgm:t>
    </dgm:pt>
    <dgm:pt modelId="{A7E0D39D-46EF-4B48-9EDC-43B5DACAF0B2}" type="pres">
      <dgm:prSet presAssocID="{22C22745-5C28-4D0A-A64C-0E20A3D968CD}" presName="FiveNodes_3_text" presStyleLbl="node1" presStyleIdx="4" presStyleCnt="5">
        <dgm:presLayoutVars>
          <dgm:bulletEnabled val="1"/>
        </dgm:presLayoutVars>
      </dgm:prSet>
      <dgm:spPr/>
      <dgm:t>
        <a:bodyPr/>
        <a:lstStyle/>
        <a:p>
          <a:endParaRPr lang="sk-SK"/>
        </a:p>
      </dgm:t>
    </dgm:pt>
    <dgm:pt modelId="{A5DF6BF2-5FFA-47C0-95C7-7B9E3AD2C759}" type="pres">
      <dgm:prSet presAssocID="{22C22745-5C28-4D0A-A64C-0E20A3D968CD}" presName="FiveNodes_4_text" presStyleLbl="node1" presStyleIdx="4" presStyleCnt="5">
        <dgm:presLayoutVars>
          <dgm:bulletEnabled val="1"/>
        </dgm:presLayoutVars>
      </dgm:prSet>
      <dgm:spPr/>
      <dgm:t>
        <a:bodyPr/>
        <a:lstStyle/>
        <a:p>
          <a:endParaRPr lang="sk-SK"/>
        </a:p>
      </dgm:t>
    </dgm:pt>
    <dgm:pt modelId="{5A1BF625-B9F8-4A36-BEC4-A0155DC94232}" type="pres">
      <dgm:prSet presAssocID="{22C22745-5C28-4D0A-A64C-0E20A3D968CD}" presName="FiveNodes_5_text" presStyleLbl="node1" presStyleIdx="4" presStyleCnt="5">
        <dgm:presLayoutVars>
          <dgm:bulletEnabled val="1"/>
        </dgm:presLayoutVars>
      </dgm:prSet>
      <dgm:spPr/>
      <dgm:t>
        <a:bodyPr/>
        <a:lstStyle/>
        <a:p>
          <a:endParaRPr lang="sk-SK"/>
        </a:p>
      </dgm:t>
    </dgm:pt>
  </dgm:ptLst>
  <dgm:cxnLst>
    <dgm:cxn modelId="{92FD8786-2DC9-4072-AB54-9355573D0975}" type="presOf" srcId="{E82A2F9A-5A99-411B-8689-3B8F4E12DDAF}" destId="{B2C6DCF4-0021-4533-9C75-918C5D1A35EF}" srcOrd="0" destOrd="0" presId="urn:microsoft.com/office/officeart/2005/8/layout/vProcess5"/>
    <dgm:cxn modelId="{482563A3-9E41-4D11-934D-E2A1C1A22D98}" type="presOf" srcId="{C383B78B-8311-40DF-B8FD-2EC6A68A4D22}" destId="{4E438807-3661-4B28-B9FB-BDA4C64B3FBB}" srcOrd="1" destOrd="0" presId="urn:microsoft.com/office/officeart/2005/8/layout/vProcess5"/>
    <dgm:cxn modelId="{AEDB6BB5-B3E7-4F84-B13B-DD243430839E}" type="presOf" srcId="{8322B250-250F-4EF0-A030-C9353C511D99}" destId="{72C0F82A-EFA0-4101-B4FF-46062CE61D94}" srcOrd="0" destOrd="0" presId="urn:microsoft.com/office/officeart/2005/8/layout/vProcess5"/>
    <dgm:cxn modelId="{2F04B1D2-61BF-416C-A0E6-D7C7B9027BF2}" type="presOf" srcId="{E82A2F9A-5A99-411B-8689-3B8F4E12DDAF}" destId="{A5DF6BF2-5FFA-47C0-95C7-7B9E3AD2C759}" srcOrd="1" destOrd="0" presId="urn:microsoft.com/office/officeart/2005/8/layout/vProcess5"/>
    <dgm:cxn modelId="{43354D93-97AF-406C-8AE6-19089818F18E}" type="presOf" srcId="{2FB33EFB-095C-4358-9CDE-F182E0C52281}" destId="{F250413F-0813-4DD9-B20F-50D5ED01B65D}" srcOrd="0" destOrd="0" presId="urn:microsoft.com/office/officeart/2005/8/layout/vProcess5"/>
    <dgm:cxn modelId="{46AFCF20-2510-4A36-8FF2-1844C37F6A82}" type="presOf" srcId="{FD781C66-FA5C-49C9-9444-0973A4EA1495}" destId="{8707578A-16D8-4F98-8A3C-A2EE3C98226A}" srcOrd="0" destOrd="0" presId="urn:microsoft.com/office/officeart/2005/8/layout/vProcess5"/>
    <dgm:cxn modelId="{4E6DF589-C46D-4BF4-82FB-D8DCC5314167}" srcId="{22C22745-5C28-4D0A-A64C-0E20A3D968CD}" destId="{6DB3E20D-7B81-434C-9F6D-6799CD5EFCA0}" srcOrd="2" destOrd="0" parTransId="{674D5681-6D57-43CF-8CB8-49F117F8786C}" sibTransId="{FD781C66-FA5C-49C9-9444-0973A4EA1495}"/>
    <dgm:cxn modelId="{CCF131E1-DAA0-4FEF-B4F5-F9A6AA6EA5ED}" type="presOf" srcId="{8322B250-250F-4EF0-A030-C9353C511D99}" destId="{5A1BF625-B9F8-4A36-BEC4-A0155DC94232}" srcOrd="1" destOrd="0" presId="urn:microsoft.com/office/officeart/2005/8/layout/vProcess5"/>
    <dgm:cxn modelId="{6CCC3B63-543F-48C3-ACE5-164A9E502639}" type="presOf" srcId="{C383B78B-8311-40DF-B8FD-2EC6A68A4D22}" destId="{9B325790-2EFB-49E8-BFA8-1E6D47F19801}" srcOrd="0" destOrd="0" presId="urn:microsoft.com/office/officeart/2005/8/layout/vProcess5"/>
    <dgm:cxn modelId="{FD9728BA-8D42-45CD-B733-AE58A644439A}" type="presOf" srcId="{22C22745-5C28-4D0A-A64C-0E20A3D968CD}" destId="{0F968EB4-43E7-4795-BD8F-400BC490E510}" srcOrd="0" destOrd="0" presId="urn:microsoft.com/office/officeart/2005/8/layout/vProcess5"/>
    <dgm:cxn modelId="{A15D9D2D-2511-4354-9C39-4BB006C2AE44}" srcId="{22C22745-5C28-4D0A-A64C-0E20A3D968CD}" destId="{4E4D8617-C6F1-42C0-8DB5-EF40C4FFBBBA}" srcOrd="0" destOrd="0" parTransId="{ED800E60-EAB8-45E6-9F3E-0B4467D30FAF}" sibTransId="{55AA599E-2844-46D0-971C-010D0B46EC25}"/>
    <dgm:cxn modelId="{3D8327C3-A5C5-49A0-BB4D-6E9093439EEC}" type="presOf" srcId="{55AA599E-2844-46D0-971C-010D0B46EC25}" destId="{4C2A0F0D-6E83-4225-A59C-435FBBD4A776}" srcOrd="0" destOrd="0" presId="urn:microsoft.com/office/officeart/2005/8/layout/vProcess5"/>
    <dgm:cxn modelId="{60AF158A-5258-41BD-B150-2EAFE7F95FE5}" type="presOf" srcId="{4E4D8617-C6F1-42C0-8DB5-EF40C4FFBBBA}" destId="{1E13BF6F-33EF-4FBE-9CC5-7FE348FB1689}" srcOrd="0" destOrd="0" presId="urn:microsoft.com/office/officeart/2005/8/layout/vProcess5"/>
    <dgm:cxn modelId="{23733803-2859-4128-83D2-0A36650118F2}" srcId="{22C22745-5C28-4D0A-A64C-0E20A3D968CD}" destId="{C383B78B-8311-40DF-B8FD-2EC6A68A4D22}" srcOrd="1" destOrd="0" parTransId="{8B82B52F-55F0-4451-BDA1-50B92DE597AF}" sibTransId="{25F9C997-3986-40F6-8F20-95D3DA7B2E6F}"/>
    <dgm:cxn modelId="{C2FC94E4-F0E0-4003-A501-65DFBDFD010B}" type="presOf" srcId="{6DB3E20D-7B81-434C-9F6D-6799CD5EFCA0}" destId="{A7E0D39D-46EF-4B48-9EDC-43B5DACAF0B2}" srcOrd="1" destOrd="0" presId="urn:microsoft.com/office/officeart/2005/8/layout/vProcess5"/>
    <dgm:cxn modelId="{24BB0610-147A-4E07-9A18-9E4DFF34B8C4}" type="presOf" srcId="{25F9C997-3986-40F6-8F20-95D3DA7B2E6F}" destId="{CFBDA5DD-BDD1-4DBA-B266-56E3E17BA5F4}" srcOrd="0" destOrd="0" presId="urn:microsoft.com/office/officeart/2005/8/layout/vProcess5"/>
    <dgm:cxn modelId="{0163E7C2-E81C-4393-AF68-BBF3D868AD6A}" srcId="{22C22745-5C28-4D0A-A64C-0E20A3D968CD}" destId="{E82A2F9A-5A99-411B-8689-3B8F4E12DDAF}" srcOrd="3" destOrd="0" parTransId="{59E633D9-5A3B-4F76-A0C9-A579B924F3C7}" sibTransId="{2FB33EFB-095C-4358-9CDE-F182E0C52281}"/>
    <dgm:cxn modelId="{4FA3EF95-5684-4B33-9317-21416F4FBB6F}" type="presOf" srcId="{6DB3E20D-7B81-434C-9F6D-6799CD5EFCA0}" destId="{9548489D-7440-4DB3-818B-69D5AC014330}" srcOrd="0" destOrd="0" presId="urn:microsoft.com/office/officeart/2005/8/layout/vProcess5"/>
    <dgm:cxn modelId="{1D8AA584-159A-4616-801C-DB53D5584FA0}" srcId="{22C22745-5C28-4D0A-A64C-0E20A3D968CD}" destId="{8322B250-250F-4EF0-A030-C9353C511D99}" srcOrd="4" destOrd="0" parTransId="{9B16EF9B-A2F6-4138-BAE1-A19F495BAC74}" sibTransId="{A1DF27EA-67AB-402B-B0D0-FB4CEE9E49E4}"/>
    <dgm:cxn modelId="{816AB20F-227F-49F8-B95B-E5CC9E48C97D}" type="presOf" srcId="{4E4D8617-C6F1-42C0-8DB5-EF40C4FFBBBA}" destId="{4B60DEC8-9A3A-4872-B182-ECC62E85F0F7}" srcOrd="1" destOrd="0" presId="urn:microsoft.com/office/officeart/2005/8/layout/vProcess5"/>
    <dgm:cxn modelId="{801F69FF-6A15-48A0-9B5D-2362ECE90C52}" type="presParOf" srcId="{0F968EB4-43E7-4795-BD8F-400BC490E510}" destId="{F0ED48EF-C469-489B-BFB7-B5D223991305}" srcOrd="0" destOrd="0" presId="urn:microsoft.com/office/officeart/2005/8/layout/vProcess5"/>
    <dgm:cxn modelId="{88ECFF6A-8F9C-4327-A96F-0441082BB449}" type="presParOf" srcId="{0F968EB4-43E7-4795-BD8F-400BC490E510}" destId="{1E13BF6F-33EF-4FBE-9CC5-7FE348FB1689}" srcOrd="1" destOrd="0" presId="urn:microsoft.com/office/officeart/2005/8/layout/vProcess5"/>
    <dgm:cxn modelId="{BE91D785-2237-439C-87CE-F74756837E2A}" type="presParOf" srcId="{0F968EB4-43E7-4795-BD8F-400BC490E510}" destId="{9B325790-2EFB-49E8-BFA8-1E6D47F19801}" srcOrd="2" destOrd="0" presId="urn:microsoft.com/office/officeart/2005/8/layout/vProcess5"/>
    <dgm:cxn modelId="{788D659F-93D7-4394-9677-986F4D74FB8B}" type="presParOf" srcId="{0F968EB4-43E7-4795-BD8F-400BC490E510}" destId="{9548489D-7440-4DB3-818B-69D5AC014330}" srcOrd="3" destOrd="0" presId="urn:microsoft.com/office/officeart/2005/8/layout/vProcess5"/>
    <dgm:cxn modelId="{CBAF6FAA-777F-49FE-8BF7-578069694008}" type="presParOf" srcId="{0F968EB4-43E7-4795-BD8F-400BC490E510}" destId="{B2C6DCF4-0021-4533-9C75-918C5D1A35EF}" srcOrd="4" destOrd="0" presId="urn:microsoft.com/office/officeart/2005/8/layout/vProcess5"/>
    <dgm:cxn modelId="{8075D5AF-E2E0-4FF1-BC7C-6F9B89EA51B0}" type="presParOf" srcId="{0F968EB4-43E7-4795-BD8F-400BC490E510}" destId="{72C0F82A-EFA0-4101-B4FF-46062CE61D94}" srcOrd="5" destOrd="0" presId="urn:microsoft.com/office/officeart/2005/8/layout/vProcess5"/>
    <dgm:cxn modelId="{07754FB0-913D-4486-8B89-38CA72F28652}" type="presParOf" srcId="{0F968EB4-43E7-4795-BD8F-400BC490E510}" destId="{4C2A0F0D-6E83-4225-A59C-435FBBD4A776}" srcOrd="6" destOrd="0" presId="urn:microsoft.com/office/officeart/2005/8/layout/vProcess5"/>
    <dgm:cxn modelId="{2FBF82FE-F2B6-49CD-A755-FB0B5A8B0659}" type="presParOf" srcId="{0F968EB4-43E7-4795-BD8F-400BC490E510}" destId="{CFBDA5DD-BDD1-4DBA-B266-56E3E17BA5F4}" srcOrd="7" destOrd="0" presId="urn:microsoft.com/office/officeart/2005/8/layout/vProcess5"/>
    <dgm:cxn modelId="{3A434458-5030-4992-95B0-E5CA590B0A20}" type="presParOf" srcId="{0F968EB4-43E7-4795-BD8F-400BC490E510}" destId="{8707578A-16D8-4F98-8A3C-A2EE3C98226A}" srcOrd="8" destOrd="0" presId="urn:microsoft.com/office/officeart/2005/8/layout/vProcess5"/>
    <dgm:cxn modelId="{F7A1B3BA-DCD6-4ED3-A314-1A0FEEFA3860}" type="presParOf" srcId="{0F968EB4-43E7-4795-BD8F-400BC490E510}" destId="{F250413F-0813-4DD9-B20F-50D5ED01B65D}" srcOrd="9" destOrd="0" presId="urn:microsoft.com/office/officeart/2005/8/layout/vProcess5"/>
    <dgm:cxn modelId="{3015F469-EFEC-4881-A6AF-813862FD56E3}" type="presParOf" srcId="{0F968EB4-43E7-4795-BD8F-400BC490E510}" destId="{4B60DEC8-9A3A-4872-B182-ECC62E85F0F7}" srcOrd="10" destOrd="0" presId="urn:microsoft.com/office/officeart/2005/8/layout/vProcess5"/>
    <dgm:cxn modelId="{0AAEBBF7-CED6-42F1-A9EC-BBB3A76CC544}" type="presParOf" srcId="{0F968EB4-43E7-4795-BD8F-400BC490E510}" destId="{4E438807-3661-4B28-B9FB-BDA4C64B3FBB}" srcOrd="11" destOrd="0" presId="urn:microsoft.com/office/officeart/2005/8/layout/vProcess5"/>
    <dgm:cxn modelId="{3C2C4293-6822-4F28-9879-F73138C35746}" type="presParOf" srcId="{0F968EB4-43E7-4795-BD8F-400BC490E510}" destId="{A7E0D39D-46EF-4B48-9EDC-43B5DACAF0B2}" srcOrd="12" destOrd="0" presId="urn:microsoft.com/office/officeart/2005/8/layout/vProcess5"/>
    <dgm:cxn modelId="{03706E62-9323-4719-829B-B544CE344742}" type="presParOf" srcId="{0F968EB4-43E7-4795-BD8F-400BC490E510}" destId="{A5DF6BF2-5FFA-47C0-95C7-7B9E3AD2C759}" srcOrd="13" destOrd="0" presId="urn:microsoft.com/office/officeart/2005/8/layout/vProcess5"/>
    <dgm:cxn modelId="{2BBEBA1F-9568-40A4-A078-2083E3528454}" type="presParOf" srcId="{0F968EB4-43E7-4795-BD8F-400BC490E510}" destId="{5A1BF625-B9F8-4A36-BEC4-A0155DC9423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3BF6F-33EF-4FBE-9CC5-7FE348FB1689}">
      <dsp:nvSpPr>
        <dsp:cNvPr id="0" name=""/>
        <dsp:cNvSpPr/>
      </dsp:nvSpPr>
      <dsp:spPr>
        <a:xfrm>
          <a:off x="0" y="0"/>
          <a:ext cx="6454140" cy="1152144"/>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solidFill>
                <a:srgbClr val="FFFF00"/>
              </a:solidFill>
            </a:rPr>
            <a:t>Ceausescu’s Speech</a:t>
          </a:r>
        </a:p>
      </dsp:txBody>
      <dsp:txXfrm>
        <a:off x="33745" y="33745"/>
        <a:ext cx="5076086" cy="1084654"/>
      </dsp:txXfrm>
    </dsp:sp>
    <dsp:sp modelId="{9B325790-2EFB-49E8-BFA8-1E6D47F19801}">
      <dsp:nvSpPr>
        <dsp:cNvPr id="0" name=""/>
        <dsp:cNvSpPr/>
      </dsp:nvSpPr>
      <dsp:spPr>
        <a:xfrm>
          <a:off x="457213" y="1185670"/>
          <a:ext cx="6503643" cy="1405131"/>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en-US" sz="1000" kern="1200" dirty="0"/>
            <a:t>On the morning of 21 December Ceausescu addressed an assembly of approximately 100,000 people, to condemn the uprising in Timișoara. Party officials took great pains to make it appear that Ceausescu was still immensely popular. Thousands of workers were bussed into the square under threat of being fired. They were given red flags, banners and large pictures of Ceausescu and his wife. The crowd were given orders on where to stand, when to applaud and what to sing. The front rows of the assembly were made up of low-level Communist Party officials and members who acted as cheer-leaders.</a:t>
          </a:r>
        </a:p>
      </dsp:txBody>
      <dsp:txXfrm>
        <a:off x="498368" y="1226825"/>
        <a:ext cx="5181033" cy="1322821"/>
      </dsp:txXfrm>
    </dsp:sp>
    <dsp:sp modelId="{9548489D-7440-4DB3-818B-69D5AC014330}">
      <dsp:nvSpPr>
        <dsp:cNvPr id="0" name=""/>
        <dsp:cNvSpPr/>
      </dsp:nvSpPr>
      <dsp:spPr>
        <a:xfrm>
          <a:off x="932691" y="2590806"/>
          <a:ext cx="6454140" cy="1335346"/>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kern="1200" dirty="0"/>
        </a:p>
      </dsp:txBody>
      <dsp:txXfrm>
        <a:off x="971802" y="2629917"/>
        <a:ext cx="5145059" cy="1257124"/>
      </dsp:txXfrm>
    </dsp:sp>
    <dsp:sp modelId="{B2C6DCF4-0021-4533-9C75-918C5D1A35EF}">
      <dsp:nvSpPr>
        <dsp:cNvPr id="0" name=""/>
        <dsp:cNvSpPr/>
      </dsp:nvSpPr>
      <dsp:spPr>
        <a:xfrm>
          <a:off x="1510339" y="3868077"/>
          <a:ext cx="6414447" cy="127726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kern="1200" dirty="0"/>
        </a:p>
      </dsp:txBody>
      <dsp:txXfrm>
        <a:off x="1547749" y="3905487"/>
        <a:ext cx="5116338" cy="1202446"/>
      </dsp:txXfrm>
    </dsp:sp>
    <dsp:sp modelId="{72C0F82A-EFA0-4101-B4FF-46062CE61D94}">
      <dsp:nvSpPr>
        <dsp:cNvPr id="0" name=""/>
        <dsp:cNvSpPr/>
      </dsp:nvSpPr>
      <dsp:spPr>
        <a:xfrm>
          <a:off x="1752630" y="5146334"/>
          <a:ext cx="6454140" cy="1152144"/>
        </a:xfrm>
        <a:prstGeom prst="roundRect">
          <a:avLst>
            <a:gd name="adj" fmla="val 10000"/>
          </a:avLst>
        </a:prstGeom>
        <a:solidFill>
          <a:schemeClr val="accent6">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endParaRPr lang="en-US" sz="1000" kern="1200" dirty="0"/>
        </a:p>
      </dsp:txBody>
      <dsp:txXfrm>
        <a:off x="1786375" y="5180079"/>
        <a:ext cx="5155791" cy="1084654"/>
      </dsp:txXfrm>
    </dsp:sp>
    <dsp:sp modelId="{4C2A0F0D-6E83-4225-A59C-435FBBD4A776}">
      <dsp:nvSpPr>
        <dsp:cNvPr id="0" name=""/>
        <dsp:cNvSpPr/>
      </dsp:nvSpPr>
      <dsp:spPr>
        <a:xfrm>
          <a:off x="5705246" y="841705"/>
          <a:ext cx="748893" cy="7488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5873747" y="841705"/>
        <a:ext cx="411891" cy="563542"/>
      </dsp:txXfrm>
    </dsp:sp>
    <dsp:sp modelId="{CFBDA5DD-BDD1-4DBA-B266-56E3E17BA5F4}">
      <dsp:nvSpPr>
        <dsp:cNvPr id="0" name=""/>
        <dsp:cNvSpPr/>
      </dsp:nvSpPr>
      <dsp:spPr>
        <a:xfrm>
          <a:off x="6187211" y="2153869"/>
          <a:ext cx="748893" cy="7488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355712" y="2153869"/>
        <a:ext cx="411891" cy="563542"/>
      </dsp:txXfrm>
    </dsp:sp>
    <dsp:sp modelId="{8707578A-16D8-4F98-8A3C-A2EE3C98226A}">
      <dsp:nvSpPr>
        <dsp:cNvPr id="0" name=""/>
        <dsp:cNvSpPr/>
      </dsp:nvSpPr>
      <dsp:spPr>
        <a:xfrm>
          <a:off x="6669176" y="3446830"/>
          <a:ext cx="748893" cy="7488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6837677" y="3446830"/>
        <a:ext cx="411891" cy="563542"/>
      </dsp:txXfrm>
    </dsp:sp>
    <dsp:sp modelId="{F250413F-0813-4DD9-B20F-50D5ED01B65D}">
      <dsp:nvSpPr>
        <dsp:cNvPr id="0" name=""/>
        <dsp:cNvSpPr/>
      </dsp:nvSpPr>
      <dsp:spPr>
        <a:xfrm>
          <a:off x="7151141" y="4771796"/>
          <a:ext cx="748893" cy="748893"/>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en-US" sz="3100" kern="1200"/>
        </a:p>
      </dsp:txBody>
      <dsp:txXfrm>
        <a:off x="7319642" y="4771796"/>
        <a:ext cx="411891" cy="56354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3E0EF6-89FF-4F86-938B-FF244BB38F44}" type="datetimeFigureOut">
              <a:rPr lang="en-US" smtClean="0"/>
              <a:t>5/13/2020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8BE7F9-1862-4142-85CB-ADFF80D76EFE}" type="slidenum">
              <a:rPr lang="en-US" smtClean="0"/>
              <a:t>‹#›</a:t>
            </a:fld>
            <a:endParaRPr lang="en-US"/>
          </a:p>
        </p:txBody>
      </p:sp>
    </p:spTree>
    <p:extLst>
      <p:ext uri="{BB962C8B-B14F-4D97-AF65-F5344CB8AC3E}">
        <p14:creationId xmlns:p14="http://schemas.microsoft.com/office/powerpoint/2010/main" val="3504145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BE7F9-1862-4142-85CB-ADFF80D76EFE}" type="slidenum">
              <a:rPr lang="en-US" smtClean="0"/>
              <a:t>5</a:t>
            </a:fld>
            <a:endParaRPr lang="en-US"/>
          </a:p>
        </p:txBody>
      </p:sp>
    </p:spTree>
    <p:extLst>
      <p:ext uri="{BB962C8B-B14F-4D97-AF65-F5344CB8AC3E}">
        <p14:creationId xmlns:p14="http://schemas.microsoft.com/office/powerpoint/2010/main" val="417640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BE7F9-1862-4142-85CB-ADFF80D76EFE}" type="slidenum">
              <a:rPr lang="en-US" smtClean="0"/>
              <a:t>6</a:t>
            </a:fld>
            <a:endParaRPr lang="en-US"/>
          </a:p>
        </p:txBody>
      </p:sp>
    </p:spTree>
    <p:extLst>
      <p:ext uri="{BB962C8B-B14F-4D97-AF65-F5344CB8AC3E}">
        <p14:creationId xmlns:p14="http://schemas.microsoft.com/office/powerpoint/2010/main" val="3415577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BE7F9-1862-4142-85CB-ADFF80D76EFE}" type="slidenum">
              <a:rPr lang="en-US" smtClean="0"/>
              <a:t>8</a:t>
            </a:fld>
            <a:endParaRPr lang="en-US"/>
          </a:p>
        </p:txBody>
      </p:sp>
    </p:spTree>
    <p:extLst>
      <p:ext uri="{BB962C8B-B14F-4D97-AF65-F5344CB8AC3E}">
        <p14:creationId xmlns:p14="http://schemas.microsoft.com/office/powerpoint/2010/main" val="4270121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5" name="Slide Number Placeholder 14"/>
          <p:cNvSpPr>
            <a:spLocks noGrp="1"/>
          </p:cNvSpPr>
          <p:nvPr>
            <p:ph type="sldNum" sz="quarter" idx="11"/>
          </p:nvPr>
        </p:nvSpPr>
        <p:spPr/>
        <p:txBody>
          <a:bodyPr/>
          <a:lstStyle/>
          <a:p>
            <a:fld id="{B6F15528-21DE-4FAA-801E-634DDDAF4B2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3" name="Slide Number Placeholder 12"/>
          <p:cNvSpPr>
            <a:spLocks noGrp="1"/>
          </p:cNvSpPr>
          <p:nvPr>
            <p:ph type="sldNum" sz="quarter" idx="11"/>
          </p:nvPr>
        </p:nvSpPr>
        <p:spPr/>
        <p:txBody>
          <a:body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1D8BD707-D9CF-40AE-B4C6-C98DA3205C09}" type="datetimeFigureOut">
              <a:rPr lang="en-US" smtClean="0"/>
              <a:pPr/>
              <a:t>5/13/2020</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5" name="Slide Number Placeholder 14"/>
          <p:cNvSpPr>
            <a:spLocks noGrp="1"/>
          </p:cNvSpPr>
          <p:nvPr>
            <p:ph type="sldNum" sz="quarter" idx="11"/>
          </p:nvPr>
        </p:nvSpPr>
        <p:spPr/>
        <p:txBody>
          <a:bodyPr/>
          <a:lstStyle/>
          <a:p>
            <a:fld id="{B6F15528-21DE-4FAA-801E-634DDDAF4B2B}"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5/13/2020</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5/13/2020</a:t>
            </a:fld>
            <a:endParaRPr lang="en-US"/>
          </a:p>
        </p:txBody>
      </p:sp>
      <p:sp>
        <p:nvSpPr>
          <p:cNvPr id="6" name="Slide Number Placeholder 5"/>
          <p:cNvSpPr>
            <a:spLocks noGrp="1"/>
          </p:cNvSpPr>
          <p:nvPr>
            <p:ph type="sldNum" sz="quarter" idx="11"/>
          </p:nvPr>
        </p:nvSpPr>
        <p:spPr/>
        <p:txBody>
          <a:bodyPr/>
          <a:lstStyle/>
          <a:p>
            <a:fld id="{B6F15528-21DE-4FAA-801E-634DDDAF4B2B}"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1D8BD707-D9CF-40AE-B4C6-C98DA3205C09}" type="datetimeFigureOut">
              <a:rPr lang="en-US" smtClean="0"/>
              <a:pPr/>
              <a:t>5/13/2020</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1D8BD707-D9CF-40AE-B4C6-C98DA3205C09}" type="datetimeFigureOut">
              <a:rPr lang="en-US" smtClean="0"/>
              <a:pPr/>
              <a:t>5/13/2020</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mmons.wikimedia.org/wiki/File:Bucuresti_piata_universitatii_teatrul_national.jpg"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936" y="1219200"/>
            <a:ext cx="7065433" cy="43111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a:xfrm>
            <a:off x="1344252" y="2438400"/>
            <a:ext cx="6400800" cy="1295400"/>
          </a:xfrm>
        </p:spPr>
        <p:txBody>
          <a:bodyPr>
            <a:prstTxWarp prst="textStop">
              <a:avLst/>
            </a:prstTxWarp>
            <a:normAutofit fontScale="90000"/>
          </a:bodyPr>
          <a:lstStyle/>
          <a:p>
            <a:r>
              <a:rPr lang="en-US" b="1" i="1" dirty="0">
                <a:solidFill>
                  <a:schemeClr val="tx2"/>
                </a:solidFill>
              </a:rPr>
              <a:t>The Romanian </a:t>
            </a:r>
            <a:r>
              <a:rPr lang="en-US" b="1" i="1" dirty="0">
                <a:solidFill>
                  <a:srgbClr val="FFFF00"/>
                </a:solidFill>
              </a:rPr>
              <a:t>Revolution</a:t>
            </a:r>
            <a:r>
              <a:rPr lang="en-US" b="1" i="1" dirty="0">
                <a:solidFill>
                  <a:srgbClr val="FF0000"/>
                </a:solidFill>
              </a:rPr>
              <a:t> of 1989</a:t>
            </a:r>
          </a:p>
        </p:txBody>
      </p:sp>
    </p:spTree>
    <p:extLst>
      <p:ext uri="{BB962C8B-B14F-4D97-AF65-F5344CB8AC3E}">
        <p14:creationId xmlns:p14="http://schemas.microsoft.com/office/powerpoint/2010/main" val="3033940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360"/>
            <a:ext cx="4799022" cy="341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3886200" y="213360"/>
            <a:ext cx="5105400" cy="4434840"/>
          </a:xfrm>
          <a:solidFill>
            <a:srgbClr val="7030A0"/>
          </a:solidFill>
        </p:spPr>
        <p:style>
          <a:lnRef idx="0">
            <a:schemeClr val="accent3"/>
          </a:lnRef>
          <a:fillRef idx="3">
            <a:schemeClr val="accent3"/>
          </a:fillRef>
          <a:effectRef idx="3">
            <a:schemeClr val="accent3"/>
          </a:effectRef>
          <a:fontRef idx="minor">
            <a:schemeClr val="lt1"/>
          </a:fontRef>
        </p:style>
        <p:txBody>
          <a:bodyPr>
            <a:normAutofit/>
          </a:bodyPr>
          <a:lstStyle/>
          <a:p>
            <a:pPr marL="18288" indent="0">
              <a:buNone/>
            </a:pPr>
            <a:r>
              <a:rPr lang="en-US" sz="1800" dirty="0"/>
              <a:t>On Dec. 24, NSF leaders met secretly in a Defense Ministry bathroom and decided to try the Ceausescus before a military court in Tergoviste on Christmas Day. “The verdict, though not stated, was clear, since the firing squad traveled in the same helicopters with the judges”. After just a one-hour trial, with Iliescu present, the Ceausescus were found guilty of genocide and other crimes, and sentenced to death. They were placed against a wall and, before they could be blindfolded, shot multiple times by three soldiers. Others present would fire shots at the couple after the execution.</a:t>
            </a:r>
          </a:p>
          <a:p>
            <a:pPr marL="18288" indent="0">
              <a:buNone/>
            </a:pPr>
            <a:endParaRPr lang="en-US" dirty="0"/>
          </a:p>
          <a:p>
            <a:pPr marL="18288" indent="0">
              <a:buNone/>
            </a:pPr>
            <a:endParaRPr lang="en-US" dirty="0"/>
          </a:p>
        </p:txBody>
      </p:sp>
      <p:sp>
        <p:nvSpPr>
          <p:cNvPr id="4" name="Oval 3"/>
          <p:cNvSpPr/>
          <p:nvPr/>
        </p:nvSpPr>
        <p:spPr>
          <a:xfrm>
            <a:off x="152400" y="3429000"/>
            <a:ext cx="3678936" cy="1322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00"/>
                </a:solidFill>
              </a:rPr>
              <a:t>The Ceausescus were placed against a wall and, before they could be blindfolded, shot multiple times by three soldiers.</a:t>
            </a:r>
          </a:p>
          <a:p>
            <a:pPr algn="ctr"/>
            <a:endParaRPr lang="en-US" dirty="0"/>
          </a:p>
        </p:txBody>
      </p:sp>
      <p:sp>
        <p:nvSpPr>
          <p:cNvPr id="5" name="Down Ribbon 4"/>
          <p:cNvSpPr/>
          <p:nvPr/>
        </p:nvSpPr>
        <p:spPr>
          <a:xfrm>
            <a:off x="152400" y="4876800"/>
            <a:ext cx="8839200" cy="1752600"/>
          </a:xfrm>
          <a:prstGeom prst="ribbon">
            <a:avLst/>
          </a:prstGeom>
          <a:solidFill>
            <a:srgbClr val="E3D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“They said they wanted to die together so we lined them up, took six paces back and simply opened fire”, described Octavian Gheorghiu, a member of the firing squad. “No one ordered us to start, we were just told to get it over with”.</a:t>
            </a:r>
          </a:p>
        </p:txBody>
      </p:sp>
    </p:spTree>
    <p:extLst>
      <p:ext uri="{BB962C8B-B14F-4D97-AF65-F5344CB8AC3E}">
        <p14:creationId xmlns:p14="http://schemas.microsoft.com/office/powerpoint/2010/main" val="3640359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919" y="1676400"/>
            <a:ext cx="4269948" cy="29596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568" y="152400"/>
            <a:ext cx="4182078" cy="5511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4" name="Snip Same Side Corner Rectangle 3"/>
          <p:cNvSpPr/>
          <p:nvPr/>
        </p:nvSpPr>
        <p:spPr>
          <a:xfrm>
            <a:off x="219456" y="5367528"/>
            <a:ext cx="4465319" cy="101498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00"/>
                </a:solidFill>
              </a:rPr>
              <a:t>A Romanian soldier gives the victory sign on New Year’s Eve 1989, he has removed the communist insignia from his headwear.</a:t>
            </a:r>
          </a:p>
          <a:p>
            <a:pPr algn="ctr"/>
            <a:endParaRPr lang="en-US" dirty="0"/>
          </a:p>
        </p:txBody>
      </p:sp>
      <p:sp>
        <p:nvSpPr>
          <p:cNvPr id="5" name="Round Same Side Corner Rectangle 4"/>
          <p:cNvSpPr/>
          <p:nvPr/>
        </p:nvSpPr>
        <p:spPr>
          <a:xfrm>
            <a:off x="4693919" y="182880"/>
            <a:ext cx="4047745" cy="1341120"/>
          </a:xfrm>
          <a:prstGeom prst="round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The next day, the NSF released video of the trial and pictures of the Ceausescus’ dead bodies. That same day, the lingering violence in Bucharest came to an end.</a:t>
            </a:r>
          </a:p>
        </p:txBody>
      </p:sp>
      <p:sp>
        <p:nvSpPr>
          <p:cNvPr id="6" name="Snip Same Side Corner Rectangle 5"/>
          <p:cNvSpPr/>
          <p:nvPr/>
        </p:nvSpPr>
        <p:spPr>
          <a:xfrm>
            <a:off x="5044139" y="4567428"/>
            <a:ext cx="3941064" cy="1985772"/>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A young man waves a Romanian flag with the communist symbol cut out over Bucharest’s Republic Square on 26 December 1989, the day after Ceausescu was shot.</a:t>
            </a:r>
          </a:p>
        </p:txBody>
      </p:sp>
    </p:spTree>
    <p:extLst>
      <p:ext uri="{BB962C8B-B14F-4D97-AF65-F5344CB8AC3E}">
        <p14:creationId xmlns:p14="http://schemas.microsoft.com/office/powerpoint/2010/main" val="1794335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descr="O imagine care conține iarbă, exterior, clădire, în față&#10;&#10;Descriere generată automat">
            <a:extLst>
              <a:ext uri="{FF2B5EF4-FFF2-40B4-BE49-F238E27FC236}">
                <a16:creationId xmlns:a16="http://schemas.microsoft.com/office/drawing/2014/main" id="{56CB313C-C540-4906-8EB4-227722083BD2}"/>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505200" y="533400"/>
            <a:ext cx="3048000" cy="3657600"/>
          </a:xfrm>
        </p:spPr>
      </p:pic>
      <p:sp>
        <p:nvSpPr>
          <p:cNvPr id="3" name="Titlu 2">
            <a:extLst>
              <a:ext uri="{FF2B5EF4-FFF2-40B4-BE49-F238E27FC236}">
                <a16:creationId xmlns:a16="http://schemas.microsoft.com/office/drawing/2014/main" id="{7446429C-0152-4C53-9A31-1C8CF0F1C71D}"/>
              </a:ext>
            </a:extLst>
          </p:cNvPr>
          <p:cNvSpPr>
            <a:spLocks noGrp="1"/>
          </p:cNvSpPr>
          <p:nvPr>
            <p:ph type="title"/>
          </p:nvPr>
        </p:nvSpPr>
        <p:spPr/>
        <p:txBody>
          <a:bodyPr/>
          <a:lstStyle/>
          <a:p>
            <a:r>
              <a:rPr lang="en-GB" b="1" dirty="0">
                <a:effectLst/>
              </a:rPr>
              <a:t>The first year of freedom</a:t>
            </a:r>
            <a:br>
              <a:rPr lang="en-GB" b="1" dirty="0">
                <a:effectLst/>
              </a:rPr>
            </a:br>
            <a:r>
              <a:rPr lang="en-GB" b="1" dirty="0">
                <a:effectLst/>
              </a:rPr>
              <a:t>1990</a:t>
            </a:r>
            <a:endParaRPr lang="en-GB" dirty="0"/>
          </a:p>
        </p:txBody>
      </p:sp>
    </p:spTree>
    <p:extLst>
      <p:ext uri="{BB962C8B-B14F-4D97-AF65-F5344CB8AC3E}">
        <p14:creationId xmlns:p14="http://schemas.microsoft.com/office/powerpoint/2010/main" val="3322427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B3DEE320-DA55-4C03-9A1C-6CE01C0206D0}"/>
              </a:ext>
            </a:extLst>
          </p:cNvPr>
          <p:cNvSpPr>
            <a:spLocks noGrp="1"/>
          </p:cNvSpPr>
          <p:nvPr>
            <p:ph idx="1"/>
          </p:nvPr>
        </p:nvSpPr>
        <p:spPr/>
        <p:txBody>
          <a:bodyPr/>
          <a:lstStyle/>
          <a:p>
            <a:r>
              <a:rPr lang="en-GB" dirty="0">
                <a:effectLst/>
              </a:rPr>
              <a:t>The year’s milestones were the first free elections, held in May, and the violent crackdown of the protests in </a:t>
            </a:r>
            <a:r>
              <a:rPr lang="en-GB" dirty="0" err="1">
                <a:effectLst/>
              </a:rPr>
              <a:t>Universitatii</a:t>
            </a:r>
            <a:r>
              <a:rPr lang="en-GB" dirty="0">
                <a:effectLst/>
              </a:rPr>
              <a:t> Square, in June. 1990 was also the year when Romania made the first steps from a state-controlled and planned economy to a market economy. </a:t>
            </a:r>
            <a:endParaRPr lang="en-GB" dirty="0"/>
          </a:p>
        </p:txBody>
      </p:sp>
      <p:sp>
        <p:nvSpPr>
          <p:cNvPr id="3" name="Titlu 2">
            <a:extLst>
              <a:ext uri="{FF2B5EF4-FFF2-40B4-BE49-F238E27FC236}">
                <a16:creationId xmlns:a16="http://schemas.microsoft.com/office/drawing/2014/main" id="{EA9E3038-F277-4AC9-A60C-D041A73DD044}"/>
              </a:ext>
            </a:extLst>
          </p:cNvPr>
          <p:cNvSpPr>
            <a:spLocks noGrp="1"/>
          </p:cNvSpPr>
          <p:nvPr>
            <p:ph type="title"/>
          </p:nvPr>
        </p:nvSpPr>
        <p:spPr>
          <a:xfrm>
            <a:off x="381000" y="4267200"/>
            <a:ext cx="7940040" cy="1524000"/>
          </a:xfrm>
        </p:spPr>
        <p:txBody>
          <a:bodyPr/>
          <a:lstStyle/>
          <a:p>
            <a:r>
              <a:rPr lang="en-GB" sz="4400" dirty="0"/>
              <a:t>1990 The first year of freedom </a:t>
            </a:r>
          </a:p>
        </p:txBody>
      </p:sp>
    </p:spTree>
    <p:extLst>
      <p:ext uri="{BB962C8B-B14F-4D97-AF65-F5344CB8AC3E}">
        <p14:creationId xmlns:p14="http://schemas.microsoft.com/office/powerpoint/2010/main" val="143357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169408"/>
            <a:ext cx="7931912" cy="914400"/>
          </a:xfrm>
        </p:spPr>
        <p:txBody>
          <a:bodyPr/>
          <a:lstStyle/>
          <a:p>
            <a:r>
              <a:rPr lang="en-US" dirty="0"/>
              <a:t>Nicolae Ceausescu-Causes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740664"/>
            <a:ext cx="3759200" cy="2819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Oval 4"/>
          <p:cNvSpPr/>
          <p:nvPr/>
        </p:nvSpPr>
        <p:spPr>
          <a:xfrm>
            <a:off x="4852416" y="3264408"/>
            <a:ext cx="3767328" cy="16123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quarter" idx="14"/>
          </p:nvPr>
        </p:nvSpPr>
        <p:spPr>
          <a:xfrm>
            <a:off x="5286248" y="3435032"/>
            <a:ext cx="3273552" cy="1271143"/>
          </a:xfrm>
        </p:spPr>
        <p:txBody>
          <a:bodyPr>
            <a:normAutofit/>
          </a:bodyPr>
          <a:lstStyle/>
          <a:p>
            <a:pPr marL="18288" indent="0">
              <a:buNone/>
            </a:pPr>
            <a:r>
              <a:rPr lang="en-US" sz="1100" dirty="0">
                <a:solidFill>
                  <a:srgbClr val="FFC000"/>
                </a:solidFill>
              </a:rPr>
              <a:t>A group of anti-Communist civilian fighters along with a Romanian soldier supporting anti-Ceausescu’s activists, protect themselves behind an armoured personnel carrier from snipers fire shot by the supposedly Securitate secret police agents loyal to the communist power .</a:t>
            </a:r>
          </a:p>
        </p:txBody>
      </p:sp>
      <p:sp>
        <p:nvSpPr>
          <p:cNvPr id="2" name="Content Placeholder 1"/>
          <p:cNvSpPr>
            <a:spLocks noGrp="1"/>
          </p:cNvSpPr>
          <p:nvPr>
            <p:ph sz="quarter" idx="13"/>
          </p:nvPr>
        </p:nvSpPr>
        <p:spPr>
          <a:xfrm>
            <a:off x="533400" y="685800"/>
            <a:ext cx="3956304" cy="4270248"/>
          </a:xfrm>
        </p:spPr>
        <p:style>
          <a:lnRef idx="1">
            <a:schemeClr val="accent6"/>
          </a:lnRef>
          <a:fillRef idx="3">
            <a:schemeClr val="accent6"/>
          </a:fillRef>
          <a:effectRef idx="2">
            <a:schemeClr val="accent6"/>
          </a:effectRef>
          <a:fontRef idx="minor">
            <a:schemeClr val="lt1"/>
          </a:fontRef>
        </p:style>
        <p:txBody>
          <a:bodyPr>
            <a:noAutofit/>
          </a:bodyPr>
          <a:lstStyle/>
          <a:p>
            <a:pPr marL="18288" indent="0">
              <a:buNone/>
            </a:pPr>
            <a:endParaRPr lang="en-US" sz="1100" dirty="0"/>
          </a:p>
          <a:p>
            <a:pPr marL="18288" indent="0">
              <a:buNone/>
            </a:pPr>
            <a:endParaRPr lang="en-US" sz="1100" dirty="0"/>
          </a:p>
          <a:p>
            <a:pPr marL="18288" indent="0">
              <a:buNone/>
            </a:pPr>
            <a:endParaRPr lang="en-US" sz="1100" dirty="0"/>
          </a:p>
          <a:p>
            <a:pPr marL="18288" indent="0">
              <a:buNone/>
            </a:pPr>
            <a:endParaRPr lang="en-US" sz="1100" dirty="0"/>
          </a:p>
          <a:p>
            <a:pPr marL="18288" indent="0">
              <a:buNone/>
            </a:pPr>
            <a:r>
              <a:rPr lang="en-US" sz="1100" dirty="0"/>
              <a:t>Nicolae Ceausescu ruled Romania for 21 years, earning a reputation as a brutal dictator. During his reign he developed the largest network of spies in Eastern Europe, silenced his opposition with a secret police force known as the Securitate, and eventually threw the nation into tremendous debt and economic turmoil.</a:t>
            </a:r>
          </a:p>
          <a:p>
            <a:endParaRPr lang="en-US" sz="1100" dirty="0"/>
          </a:p>
          <a:p>
            <a:pPr marL="18288" indent="0">
              <a:buNone/>
            </a:pPr>
            <a:r>
              <a:rPr lang="en-US" sz="1100" dirty="0"/>
              <a:t>Ceausescu maintained an independence from the Soviet Union that was unparalleled in the Eastern Bloc. In the late 1980s, as the Soviet Union and Eastern Bloc countries began to liberalize, Ceausescu maintained his hardline policies. In 1981, Ceausescu began an austerity program designed to enable Romania to liquidate its entire national debt ($10 billion). To achieve this, many basic goods, including gas, heat and food were rationed, which drastically reduced the standard of living in Romania. The secret police, Securitate, had become so ubiquitous as to make Romania essentially a police state. Free speech was limited and opinions that did not favor the Communist Party were forbidden. Even by Soviet bloc standards, the Securitate was exceptionally brutal.</a:t>
            </a:r>
          </a:p>
          <a:p>
            <a:endParaRPr lang="en-US" sz="1100" dirty="0"/>
          </a:p>
          <a:p>
            <a:endParaRPr lang="en-US" sz="1100" dirty="0"/>
          </a:p>
        </p:txBody>
      </p:sp>
    </p:spTree>
    <p:extLst>
      <p:ext uri="{BB962C8B-B14F-4D97-AF65-F5344CB8AC3E}">
        <p14:creationId xmlns:p14="http://schemas.microsoft.com/office/powerpoint/2010/main" val="20251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60000" cy="697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 Diagonal Corner Rectangle 6"/>
          <p:cNvSpPr/>
          <p:nvPr/>
        </p:nvSpPr>
        <p:spPr>
          <a:xfrm>
            <a:off x="4712208" y="5028194"/>
            <a:ext cx="4343400" cy="134874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64964" y="5159210"/>
            <a:ext cx="4572000" cy="1107996"/>
          </a:xfrm>
          <a:prstGeom prst="rect">
            <a:avLst/>
          </a:prstGeom>
        </p:spPr>
        <p:txBody>
          <a:bodyPr>
            <a:spAutoFit/>
          </a:bodyPr>
          <a:lstStyle/>
          <a:p>
            <a:r>
              <a:rPr lang="en-US" sz="1600" dirty="0">
                <a:solidFill>
                  <a:srgbClr val="FFFF00"/>
                </a:solidFill>
              </a:rPr>
              <a:t>Soldiers run for cover during crossfire between pro-Ceaucescu troops and anti-regime supporters near the Republican square in Bucharest</a:t>
            </a:r>
            <a:r>
              <a:rPr lang="en-US" dirty="0">
                <a:solidFill>
                  <a:srgbClr val="FFFF00"/>
                </a:solidFill>
              </a:rPr>
              <a:t>.</a:t>
            </a:r>
          </a:p>
        </p:txBody>
      </p:sp>
    </p:spTree>
    <p:extLst>
      <p:ext uri="{BB962C8B-B14F-4D97-AF65-F5344CB8AC3E}">
        <p14:creationId xmlns:p14="http://schemas.microsoft.com/office/powerpoint/2010/main" val="80613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61422"/>
            <a:ext cx="2895601" cy="370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685800" y="5410200"/>
            <a:ext cx="7833360" cy="914400"/>
          </a:xfrm>
        </p:spPr>
        <p:txBody>
          <a:bodyPr/>
          <a:lstStyle/>
          <a:p>
            <a:r>
              <a:rPr lang="en-US" dirty="0"/>
              <a:t>How everything it started ?</a:t>
            </a:r>
          </a:p>
        </p:txBody>
      </p:sp>
      <p:sp>
        <p:nvSpPr>
          <p:cNvPr id="3" name="Content Placeholder 2"/>
          <p:cNvSpPr>
            <a:spLocks noGrp="1"/>
          </p:cNvSpPr>
          <p:nvPr>
            <p:ph sz="quarter" idx="13"/>
          </p:nvPr>
        </p:nvSpPr>
        <p:spPr>
          <a:xfrm>
            <a:off x="533400" y="457200"/>
            <a:ext cx="4248912" cy="4544568"/>
          </a:xfrm>
        </p:spPr>
        <p:style>
          <a:lnRef idx="3">
            <a:schemeClr val="lt1"/>
          </a:lnRef>
          <a:fillRef idx="1">
            <a:schemeClr val="accent5"/>
          </a:fillRef>
          <a:effectRef idx="1">
            <a:schemeClr val="accent5"/>
          </a:effectRef>
          <a:fontRef idx="minor">
            <a:schemeClr val="lt1"/>
          </a:fontRef>
        </p:style>
        <p:txBody>
          <a:bodyPr>
            <a:normAutofit fontScale="62500" lnSpcReduction="20000"/>
          </a:bodyPr>
          <a:lstStyle/>
          <a:p>
            <a:pPr marL="18288" indent="0">
              <a:buNone/>
            </a:pPr>
            <a:r>
              <a:rPr lang="en-US" dirty="0"/>
              <a:t>The Romanian Revolution was swifter and more violent than the other Eastern Bloc revolutions of 1989. It began on December 15 in Timisoara, when demonstrations support of dissident Hungarian priest Laszlo Tokes rapidly fomented widespread protest. Since Romania did not have riot police (Ceausescu, who genuinely believed that the Romanian people loved him, never saw the need for them), the military were sent in to control the riots because the situation was too large for the Securitate and conventional police to handle. However, the chief of minister of defense, sent soldiers in without live ammunition. The army failed to establish order.</a:t>
            </a:r>
          </a:p>
          <a:p>
            <a:pPr marL="18288" indent="0">
              <a:buNone/>
            </a:pPr>
            <a:endParaRPr lang="en-US" dirty="0"/>
          </a:p>
          <a:p>
            <a:pPr marL="18288" indent="0">
              <a:buNone/>
            </a:pPr>
            <a:endParaRPr lang="en-US" dirty="0"/>
          </a:p>
          <a:p>
            <a:pPr marL="18288" indent="0">
              <a:buNone/>
            </a:pPr>
            <a:r>
              <a:rPr lang="en-US" dirty="0"/>
              <a:t> </a:t>
            </a:r>
          </a:p>
          <a:p>
            <a:pPr marL="18288" indent="0">
              <a:buNone/>
            </a:pPr>
            <a:r>
              <a:rPr lang="en-US" dirty="0"/>
              <a:t>The next day, trains loaded with workers originating from factories in the South arrived. The regime was attempting to use them to repress the mass protests, but after a brief encounter they ended up joining the protests. One worker explained: “Yesterday, our factory boss and a Party official rounded us up in the yard, handed us wooden clubs and told us that Hungarians and hooligans were devastating Timișoara and that it is our duty to go there and help crush the riots. But I realized that wasn’t the truth”.</a:t>
            </a:r>
          </a:p>
        </p:txBody>
      </p:sp>
      <p:sp>
        <p:nvSpPr>
          <p:cNvPr id="5" name="Explosion 1 4"/>
          <p:cNvSpPr/>
          <p:nvPr/>
        </p:nvSpPr>
        <p:spPr>
          <a:xfrm>
            <a:off x="4906523" y="3484959"/>
            <a:ext cx="4370832" cy="217322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Content Placeholder 3"/>
          <p:cNvSpPr>
            <a:spLocks noGrp="1"/>
          </p:cNvSpPr>
          <p:nvPr>
            <p:ph sz="quarter" idx="14"/>
          </p:nvPr>
        </p:nvSpPr>
        <p:spPr>
          <a:xfrm>
            <a:off x="5562600" y="4038600"/>
            <a:ext cx="3273552" cy="949023"/>
          </a:xfrm>
        </p:spPr>
        <p:txBody>
          <a:bodyPr>
            <a:normAutofit/>
          </a:bodyPr>
          <a:lstStyle/>
          <a:p>
            <a:pPr marL="18288" indent="0">
              <a:buNone/>
            </a:pPr>
            <a:r>
              <a:rPr lang="en-US" dirty="0"/>
              <a:t> </a:t>
            </a:r>
            <a:r>
              <a:rPr lang="en-US" sz="1400" dirty="0">
                <a:solidFill>
                  <a:srgbClr val="FF0000"/>
                </a:solidFill>
              </a:rPr>
              <a:t>View of tanks and damaged buildings in Bucharest’s central square during the Romanian Revolution.</a:t>
            </a:r>
          </a:p>
        </p:txBody>
      </p:sp>
    </p:spTree>
    <p:extLst>
      <p:ext uri="{BB962C8B-B14F-4D97-AF65-F5344CB8AC3E}">
        <p14:creationId xmlns:p14="http://schemas.microsoft.com/office/powerpoint/2010/main" val="260722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4"/>
            <p:extLst>
              <p:ext uri="{D42A27DB-BD31-4B8C-83A1-F6EECF244321}">
                <p14:modId xmlns:p14="http://schemas.microsoft.com/office/powerpoint/2010/main" val="1157172199"/>
              </p:ext>
            </p:extLst>
          </p:nvPr>
        </p:nvGraphicFramePr>
        <p:xfrm>
          <a:off x="457200" y="228600"/>
          <a:ext cx="8382000"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1389888" y="2819400"/>
            <a:ext cx="5544312" cy="1277273"/>
          </a:xfrm>
          <a:prstGeom prst="rect">
            <a:avLst/>
          </a:prstGeom>
          <a:noFill/>
        </p:spPr>
        <p:txBody>
          <a:bodyPr wrap="square" rtlCol="0">
            <a:spAutoFit/>
          </a:bodyPr>
          <a:lstStyle/>
          <a:p>
            <a:r>
              <a:rPr lang="en-US" sz="1100" dirty="0"/>
              <a:t>Ceausescu blamed the Timișoara uprising on “fascist agitators”. However, Ceausescu was out of touch with his people and completely misread the crowd’s mood. The people remained unresponsive, and only the front rows supported Ceausescu with cheers and applause. Eight minutes into the speech, some in the crowd actually began to jeer, boo, whistle and utter insults at him. In response, Ceausescu raised his right hand in hopes of silencing the crowd; his stunned expression remains one of the defining moments of the end of Communism in Eastern Europe.</a:t>
            </a:r>
          </a:p>
        </p:txBody>
      </p:sp>
      <p:sp>
        <p:nvSpPr>
          <p:cNvPr id="13" name="TextBox 12"/>
          <p:cNvSpPr txBox="1"/>
          <p:nvPr/>
        </p:nvSpPr>
        <p:spPr>
          <a:xfrm>
            <a:off x="1981200" y="4096673"/>
            <a:ext cx="5562600" cy="1277273"/>
          </a:xfrm>
          <a:prstGeom prst="rect">
            <a:avLst/>
          </a:prstGeom>
          <a:noFill/>
        </p:spPr>
        <p:txBody>
          <a:bodyPr wrap="square" rtlCol="0">
            <a:spAutoFit/>
          </a:bodyPr>
          <a:lstStyle/>
          <a:p>
            <a:r>
              <a:rPr lang="en-US" sz="1100" dirty="0"/>
              <a:t>The entire speech was being broadcast live around Romania, and it is estimated that perhaps 76% of the nation was watching. Censors attempted to cut the live video feed, and replace it with Communist propaganda songs and video praising the Ceausescu regime, but parts of the riots had already been broadcast and most of the Romanian people realized that something unusual was in progress. His security guard appeared, disappeared and, finally, hustled Ceausescu off the balcony. At that very moment, many everyday Romanians saw the weakness of Ceausescu’s regime for the first time.</a:t>
            </a:r>
          </a:p>
        </p:txBody>
      </p:sp>
      <p:sp>
        <p:nvSpPr>
          <p:cNvPr id="14" name="TextBox 13"/>
          <p:cNvSpPr txBox="1"/>
          <p:nvPr/>
        </p:nvSpPr>
        <p:spPr>
          <a:xfrm>
            <a:off x="2209800" y="5404748"/>
            <a:ext cx="5410200" cy="1215717"/>
          </a:xfrm>
          <a:prstGeom prst="rect">
            <a:avLst/>
          </a:prstGeom>
          <a:noFill/>
        </p:spPr>
        <p:txBody>
          <a:bodyPr wrap="square" rtlCol="0">
            <a:spAutoFit/>
          </a:bodyPr>
          <a:lstStyle/>
          <a:p>
            <a:r>
              <a:rPr lang="en-US" sz="1100" dirty="0"/>
              <a:t>“It is as if, in that moment, everyday Romanian’s saw the possibility, saw the reality of the weakness of Ceausescu’s regime”, according to the Center for History &amp; New Media. “Those moments of Ceausescu’s weakness and the power of popular pressure explain why, a mere 48 hours later, Ceausescu was attempting to flee Romania, all power lost”.</a:t>
            </a:r>
          </a:p>
          <a:p>
            <a:endParaRPr lang="en-US" dirty="0"/>
          </a:p>
        </p:txBody>
      </p:sp>
    </p:spTree>
    <p:extLst>
      <p:ext uri="{BB962C8B-B14F-4D97-AF65-F5344CB8AC3E}">
        <p14:creationId xmlns:p14="http://schemas.microsoft.com/office/powerpoint/2010/main" val="198166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dirty="0"/>
          </a:p>
        </p:txBody>
      </p:sp>
      <p:sp>
        <p:nvSpPr>
          <p:cNvPr id="4" name="Content Placeholder 3"/>
          <p:cNvSpPr>
            <a:spLocks noGrp="1"/>
          </p:cNvSpPr>
          <p:nvPr>
            <p:ph sz="quarter" idx="14"/>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6096"/>
            <a:ext cx="6187440" cy="6870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8238" y="12192"/>
            <a:ext cx="6078330" cy="4194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791200" y="4206240"/>
            <a:ext cx="3352800" cy="267001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An anti-Ceaucescu revolutionary makes a V-sign as demonstrators lie on the ground to escape from the crossfire between the pro-Ceausescu troops and anti-regime supporters.</a:t>
            </a:r>
          </a:p>
          <a:p>
            <a:pPr algn="ctr"/>
            <a:endParaRPr lang="en-US" dirty="0"/>
          </a:p>
        </p:txBody>
      </p:sp>
      <p:sp>
        <p:nvSpPr>
          <p:cNvPr id="7" name="Oval 6"/>
          <p:cNvSpPr/>
          <p:nvPr/>
        </p:nvSpPr>
        <p:spPr>
          <a:xfrm>
            <a:off x="-36576" y="12192"/>
            <a:ext cx="3008376"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FF00"/>
                </a:solidFill>
              </a:rPr>
              <a:t>Civilians standing behind tanks after a battle between the army backed up by armed civilians and pro-Ceausescu supporters in Bucharest.</a:t>
            </a:r>
          </a:p>
        </p:txBody>
      </p:sp>
    </p:spTree>
    <p:extLst>
      <p:ext uri="{BB962C8B-B14F-4D97-AF65-F5344CB8AC3E}">
        <p14:creationId xmlns:p14="http://schemas.microsoft.com/office/powerpoint/2010/main" val="412592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3088"/>
            <a:ext cx="4384595" cy="461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4191000" y="304800"/>
            <a:ext cx="4724400" cy="6251448"/>
          </a:xfrm>
        </p:spPr>
        <p:style>
          <a:lnRef idx="0">
            <a:schemeClr val="accent5"/>
          </a:lnRef>
          <a:fillRef idx="3">
            <a:schemeClr val="accent5"/>
          </a:fillRef>
          <a:effectRef idx="3">
            <a:schemeClr val="accent5"/>
          </a:effectRef>
          <a:fontRef idx="minor">
            <a:schemeClr val="lt1"/>
          </a:fontRef>
        </p:style>
        <p:txBody>
          <a:bodyPr>
            <a:normAutofit fontScale="85000" lnSpcReduction="20000"/>
          </a:bodyPr>
          <a:lstStyle/>
          <a:p>
            <a:pPr marL="18288" indent="0">
              <a:buNone/>
            </a:pPr>
            <a:r>
              <a:rPr lang="en-US" dirty="0"/>
              <a:t>The following day, violence erupted on the streets of Bucharest. Senior generals gave up their support for Ceausescu, and the remaining loyal sections of the army and Securitate were overrun. At approximately 09:30 on the morning of December 22, Vasile Milea, Ceausescu’s minister of defense, died under suspicious circumstances. A communique by Ceausescu stated that Milea had been sacked for treason, and that he had committed suicide after his treason was revealed. The most widespread opinion at the time was that Milea hesitated to follow Ceausescu’s orders to fire on the demonstrators, even though tanks had been dispatched to downtown Bucharest that morning. Milea was already in severe disfavor with Ceausescu for initially sending soldiers to Timișoara without live ammunition. The rank-and-file soldiers believed that Milea had actually been murdered, and went over virtually en masse to the revolution. The senior commanders wrote off Ceausescu as a lost cause and made no effort to keep their men loyal to the regime. This effectively ended any chance of Ceausescu staying in power.</a:t>
            </a:r>
          </a:p>
          <a:p>
            <a:endParaRPr lang="en-US" dirty="0"/>
          </a:p>
        </p:txBody>
      </p:sp>
      <p:sp>
        <p:nvSpPr>
          <p:cNvPr id="9" name="Flowchart: Alternate Process 8"/>
          <p:cNvSpPr/>
          <p:nvPr/>
        </p:nvSpPr>
        <p:spPr>
          <a:xfrm>
            <a:off x="213360" y="4727448"/>
            <a:ext cx="3886200" cy="1828800"/>
          </a:xfrm>
          <a:prstGeom prst="flowChartAlternate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400" y="4937760"/>
            <a:ext cx="3200400" cy="1200329"/>
          </a:xfrm>
          <a:prstGeom prst="rect">
            <a:avLst/>
          </a:prstGeom>
          <a:noFill/>
        </p:spPr>
        <p:txBody>
          <a:bodyPr wrap="square" rtlCol="0">
            <a:spAutoFit/>
          </a:bodyPr>
          <a:lstStyle/>
          <a:p>
            <a:pPr algn="ctr"/>
            <a:r>
              <a:rPr lang="en-US" sz="2400" dirty="0">
                <a:solidFill>
                  <a:srgbClr val="FFFF00"/>
                </a:solidFill>
              </a:rPr>
              <a:t>Tanks in front of a burned government building</a:t>
            </a:r>
            <a:r>
              <a:rPr lang="en-US" dirty="0">
                <a:solidFill>
                  <a:srgbClr val="FFFF00"/>
                </a:solidFill>
              </a:rPr>
              <a:t>.</a:t>
            </a:r>
          </a:p>
        </p:txBody>
      </p:sp>
    </p:spTree>
    <p:extLst>
      <p:ext uri="{BB962C8B-B14F-4D97-AF65-F5344CB8AC3E}">
        <p14:creationId xmlns:p14="http://schemas.microsoft.com/office/powerpoint/2010/main" val="2075473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28600"/>
            <a:ext cx="50800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0" y="0"/>
            <a:ext cx="4419600" cy="3200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3"/>
          </p:nvPr>
        </p:nvSpPr>
        <p:spPr>
          <a:xfrm>
            <a:off x="27432" y="457201"/>
            <a:ext cx="3934968" cy="2286000"/>
          </a:xfrm>
        </p:spPr>
        <p:txBody>
          <a:bodyPr>
            <a:normAutofit/>
          </a:bodyPr>
          <a:lstStyle/>
          <a:p>
            <a:pPr marL="18288" indent="0">
              <a:buNone/>
            </a:pPr>
            <a:r>
              <a:rPr lang="en-US" sz="1300" dirty="0"/>
              <a:t>As crowds stormed Communist Party headquarters, senior officials directed the Ceausescus to escape by helicopter; the shaken couple was said to be carried aboard by bodyguards shortly after noon. The helicopter was forced to land before it could reach its intended destination because of reports that the army would shoot it down.</a:t>
            </a:r>
          </a:p>
        </p:txBody>
      </p:sp>
      <p:sp>
        <p:nvSpPr>
          <p:cNvPr id="6" name="6-Point Star 5"/>
          <p:cNvSpPr/>
          <p:nvPr/>
        </p:nvSpPr>
        <p:spPr>
          <a:xfrm>
            <a:off x="4038600" y="2971799"/>
            <a:ext cx="4831080" cy="3429000"/>
          </a:xfrm>
          <a:prstGeom prst="star6">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181600" y="3810000"/>
            <a:ext cx="2743200" cy="1877437"/>
          </a:xfrm>
          <a:prstGeom prst="rect">
            <a:avLst/>
          </a:prstGeom>
          <a:noFill/>
        </p:spPr>
        <p:txBody>
          <a:bodyPr wrap="square" rtlCol="0">
            <a:spAutoFit/>
          </a:bodyPr>
          <a:lstStyle/>
          <a:p>
            <a:pPr algn="ctr"/>
            <a:r>
              <a:rPr lang="en-US" sz="1400" dirty="0">
                <a:solidFill>
                  <a:srgbClr val="FFFF00"/>
                </a:solidFill>
              </a:rPr>
              <a:t>People gesturing towards a helicopter in which the country’s communist dictator Nicolae Ceausescu fled the Romanian Communist Party Central Committee headquarters.</a:t>
            </a:r>
          </a:p>
          <a:p>
            <a:endParaRPr lang="en-US" dirty="0"/>
          </a:p>
        </p:txBody>
      </p:sp>
      <p:sp>
        <p:nvSpPr>
          <p:cNvPr id="8" name="Regular Pentagon 7"/>
          <p:cNvSpPr/>
          <p:nvPr/>
        </p:nvSpPr>
        <p:spPr>
          <a:xfrm>
            <a:off x="246888" y="2764470"/>
            <a:ext cx="3791712" cy="3968496"/>
          </a:xfrm>
          <a:prstGeom prst="pentagon">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The Ceausescus were taken to a military base in Tergoviste and held for three days. In the chaos of Ceausescu’s ouster, the newly formed National Salvation Front (NSF), a loosely aligned organization of anti-Ceausescu forces, took control of the government with former Communist Party member Ion Iliescu as its leader.</a:t>
            </a:r>
          </a:p>
        </p:txBody>
      </p:sp>
    </p:spTree>
    <p:extLst>
      <p:ext uri="{BB962C8B-B14F-4D97-AF65-F5344CB8AC3E}">
        <p14:creationId xmlns:p14="http://schemas.microsoft.com/office/powerpoint/2010/main" val="3767500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0400" y="1"/>
            <a:ext cx="5943600" cy="3722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6216"/>
            <a:ext cx="5562600" cy="3601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Vertical Scroll 3"/>
          <p:cNvSpPr/>
          <p:nvPr/>
        </p:nvSpPr>
        <p:spPr>
          <a:xfrm>
            <a:off x="0" y="572073"/>
            <a:ext cx="3124200" cy="3124200"/>
          </a:xfrm>
          <a:prstGeom prst="verticalScroll">
            <a:avLst/>
          </a:prstGeom>
          <a:solidFill>
            <a:srgbClr val="E3D9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70C0"/>
                </a:solidFill>
              </a:rPr>
              <a:t>Romanian demonstrators gathered in front of the headquarter of Romanian Communist Party in Bucharest.</a:t>
            </a:r>
          </a:p>
        </p:txBody>
      </p:sp>
      <p:sp>
        <p:nvSpPr>
          <p:cNvPr id="5" name="Vertical Scroll 4"/>
          <p:cNvSpPr/>
          <p:nvPr/>
        </p:nvSpPr>
        <p:spPr>
          <a:xfrm>
            <a:off x="5791200" y="3256216"/>
            <a:ext cx="3471672" cy="3124200"/>
          </a:xfrm>
          <a:prstGeom prst="vertic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Cakes for the soldiers fighting against the government</a:t>
            </a:r>
            <a:r>
              <a:rPr lang="en-US" dirty="0"/>
              <a:t>.</a:t>
            </a:r>
          </a:p>
        </p:txBody>
      </p:sp>
    </p:spTree>
    <p:extLst>
      <p:ext uri="{BB962C8B-B14F-4D97-AF65-F5344CB8AC3E}">
        <p14:creationId xmlns:p14="http://schemas.microsoft.com/office/powerpoint/2010/main" val="14607657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277</TotalTime>
  <Words>1612</Words>
  <Application>Microsoft Office PowerPoint</Application>
  <PresentationFormat>Prezentácia na obrazovke (4:3)</PresentationFormat>
  <Paragraphs>44</Paragraphs>
  <Slides>13</Slides>
  <Notes>3</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13</vt:i4>
      </vt:variant>
    </vt:vector>
  </HeadingPairs>
  <TitlesOfParts>
    <vt:vector size="17" baseType="lpstr">
      <vt:lpstr>Calibri</vt:lpstr>
      <vt:lpstr>Palatino Linotype</vt:lpstr>
      <vt:lpstr>Wingdings</vt:lpstr>
      <vt:lpstr>Elemental</vt:lpstr>
      <vt:lpstr>The Romanian Revolution of 1989</vt:lpstr>
      <vt:lpstr>Nicolae Ceausescu-Causes</vt:lpstr>
      <vt:lpstr>Prezentácia programu PowerPoint</vt:lpstr>
      <vt:lpstr>How everything it started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The first year of freedom 1990</vt:lpstr>
      <vt:lpstr>1990 The first year of freedom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Romanian Revolution of 1989</dc:title>
  <dc:creator>40766</dc:creator>
  <cp:lastModifiedBy>Zuzana Mészárosová</cp:lastModifiedBy>
  <cp:revision>25</cp:revision>
  <dcterms:created xsi:type="dcterms:W3CDTF">2006-08-16T00:00:00Z</dcterms:created>
  <dcterms:modified xsi:type="dcterms:W3CDTF">2020-05-13T21:12:46Z</dcterms:modified>
</cp:coreProperties>
</file>