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9"/>
  </p:normalViewPr>
  <p:slideViewPr>
    <p:cSldViewPr snapToGrid="0" snapToObjects="1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A9170A-F2B9-634A-BD62-077843E0F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3E685661-0C30-DC4B-9801-3E4D97BC9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BB9D9F2-58C1-CE48-8B6A-0C753BF5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D23-A8C8-EF44-905F-6A209D49B1B4}" type="datetimeFigureOut">
              <a:rPr lang="de-DE" smtClean="0"/>
              <a:t>16.11.2019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2DE0A1A-8E42-114B-9D7F-4E6151424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744134D-93DF-4A4A-8ACE-58189D56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01B0-2643-764A-B22D-BC67D03EBE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34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66CD7A-AF01-2346-9CAC-CA0E3101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3BA7C459-EF3E-8B4B-BF90-100AAF155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EE1D6BB-36E8-E448-A1AA-621C01E8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D23-A8C8-EF44-905F-6A209D49B1B4}" type="datetimeFigureOut">
              <a:rPr lang="de-DE" smtClean="0"/>
              <a:t>16.11.2019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59D8289-2807-2C41-ACBC-70061B97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8728B3B-5222-BA4B-BBC6-9911B5B5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01B0-2643-764A-B22D-BC67D03EBE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8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5DFA242D-8C00-514A-B3C8-4F86E3DBF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20BC3D8C-B536-5844-B833-4A3AA6182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D0AA5F1-08B3-9647-8B5C-D33C770F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D23-A8C8-EF44-905F-6A209D49B1B4}" type="datetimeFigureOut">
              <a:rPr lang="de-DE" smtClean="0"/>
              <a:t>16.11.2019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595C6C6-6CE4-EF4D-9CBF-377C81DF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DAE3234-2F13-9244-9B4D-B57D0F24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01B0-2643-764A-B22D-BC67D03EBE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91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A7F7103-FF3C-1F4B-9C68-EAF5F226F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D78612F-E16B-9349-B880-D819E999C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B0716A8-FEE1-DD41-AEC7-3E165EF7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D23-A8C8-EF44-905F-6A209D49B1B4}" type="datetimeFigureOut">
              <a:rPr lang="de-DE" smtClean="0"/>
              <a:t>16.11.2019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BFF8D23-76A1-884D-BC1F-48F3D162A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6CF88B2-FEF1-3547-96CC-178FC669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01B0-2643-764A-B22D-BC67D03EBE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5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D096791-D6E9-4547-81C1-E52E1AA9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EC494A3-6D77-FB4D-82EF-D6E1DA44C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3DC00A6-F5F1-2F40-AE04-748CE810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D23-A8C8-EF44-905F-6A209D49B1B4}" type="datetimeFigureOut">
              <a:rPr lang="de-DE" smtClean="0"/>
              <a:t>16.11.2019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E1D48E2-2F61-B640-BED5-BEEA7F52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F880AED-9868-DF4C-A581-A390D7EC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01B0-2643-764A-B22D-BC67D03EBE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16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5DC85C-BBD2-C442-B28D-04F79121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FA5F166-531D-FF49-8636-F4801D64B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2474518F-31BD-A346-970E-F1610D850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C165535C-BA74-1E46-91BC-0E4744F58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D23-A8C8-EF44-905F-6A209D49B1B4}" type="datetimeFigureOut">
              <a:rPr lang="de-DE" smtClean="0"/>
              <a:t>16.11.2019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BEC339DF-D808-E04C-BECF-F24857E2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27262CB-89D0-514D-8FE5-BA9B1A0B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01B0-2643-764A-B22D-BC67D03EBE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86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DA2EA0C-0D8C-AA42-A87F-327ABBD5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96407B4-4CEE-8F47-AF6B-EDD853EB7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15EDA77B-EE59-A846-B6AA-BC4E49997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88D8E294-F7D3-C74B-912E-B977AEDA6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E0435374-9F68-D141-BDA3-B04D871B1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09DD4DCC-D48C-5A48-89ED-8876183A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D23-A8C8-EF44-905F-6A209D49B1B4}" type="datetimeFigureOut">
              <a:rPr lang="de-DE" smtClean="0"/>
              <a:t>16.11.2019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448A2F64-394B-B544-9E21-D9EDF22E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F15B5DF-DABF-D64B-8CE3-BEBD6F19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01B0-2643-764A-B22D-BC67D03EBE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93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DB96066-7551-CF4E-952D-D523A289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042CF2FA-C442-7D45-9E27-249CB2FA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D23-A8C8-EF44-905F-6A209D49B1B4}" type="datetimeFigureOut">
              <a:rPr lang="de-DE" smtClean="0"/>
              <a:t>16.11.2019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1ED5DCC-5350-604B-9AA2-10E0C985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4CCE165B-B73F-4A40-B3BE-8E12475E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01B0-2643-764A-B22D-BC67D03EBE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8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9B82249C-7873-BC44-9466-D01321C1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D23-A8C8-EF44-905F-6A209D49B1B4}" type="datetimeFigureOut">
              <a:rPr lang="de-DE" smtClean="0"/>
              <a:t>16.11.2019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845D9AF0-A825-E84F-8A49-29BB7FC8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21A75F9-6AD1-A94E-95A5-3D79AA97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01B0-2643-764A-B22D-BC67D03EBE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8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464110-2D10-9848-B0BB-0DD44F62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FBB14FB-714C-0441-866C-11DD5B8E3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263A6D6-4F91-7E4B-90DF-BDB61EADA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DA32340-62E7-B649-A6D6-2A80A7D8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D23-A8C8-EF44-905F-6A209D49B1B4}" type="datetimeFigureOut">
              <a:rPr lang="de-DE" smtClean="0"/>
              <a:t>16.11.2019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DD22EFF-009D-9C4C-A867-810461EC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633D032-0DB9-2140-AED8-5AF35820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01B0-2643-764A-B22D-BC67D03EBE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97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4FBBB6C-2C0C-BF4B-B8CB-ED96EFA7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5A3FD7BA-FC53-4048-9D70-F6702CB1C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82341A68-BAAD-2745-8E41-8BA160BC9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EE06B220-BFF7-D445-85A3-43ED23E4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D23-A8C8-EF44-905F-6A209D49B1B4}" type="datetimeFigureOut">
              <a:rPr lang="de-DE" smtClean="0"/>
              <a:t>16.11.2019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9EADDF4-CF96-DF4D-AE27-FC04EC13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EFFC780-47A0-554F-A410-C7E8AA49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01B0-2643-764A-B22D-BC67D03EBE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90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B813EE37-9A0E-AA49-B51D-61218A2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206911C-E260-504B-A755-8D6EC0487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03997F1-74B7-D14C-B6E4-6FF28981B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18D23-A8C8-EF44-905F-6A209D49B1B4}" type="datetimeFigureOut">
              <a:rPr lang="de-DE" smtClean="0"/>
              <a:t>16.11.2019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9CC94BC-1D90-9549-8376-52DC1EFB2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B8AFDC2-9C58-1F40-AB12-307FD6EAB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01B0-2643-764A-B22D-BC67D03EBE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5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92C429F-5905-1843-BFC8-8C226612A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 Austrian School System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2055A35B-A3BA-0D4A-8F82-9766F0AD3F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www.bildungssystem.at</a:t>
            </a:r>
            <a:r>
              <a:rPr lang="de-DE"/>
              <a:t>/en/</a:t>
            </a:r>
          </a:p>
        </p:txBody>
      </p:sp>
    </p:spTree>
    <p:extLst>
      <p:ext uri="{BB962C8B-B14F-4D97-AF65-F5344CB8AC3E}">
        <p14:creationId xmlns:p14="http://schemas.microsoft.com/office/powerpoint/2010/main" val="312681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09ADEC3A-909B-E248-BE23-ED496787D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11" y="0"/>
            <a:ext cx="11449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2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C0886BA-8096-1947-A018-119C58E2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Kindergarten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370FA55-733D-D042-9A4A-A4A57E741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Age-</a:t>
            </a:r>
            <a:r>
              <a:rPr lang="de-AT" dirty="0" err="1"/>
              <a:t>appropriate</a:t>
            </a:r>
            <a:r>
              <a:rPr lang="de-AT" dirty="0"/>
              <a:t> care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children</a:t>
            </a:r>
            <a:r>
              <a:rPr lang="de-AT" dirty="0"/>
              <a:t> </a:t>
            </a:r>
            <a:r>
              <a:rPr lang="de-AT" dirty="0" err="1"/>
              <a:t>up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school-</a:t>
            </a:r>
            <a:r>
              <a:rPr lang="de-AT" dirty="0" err="1"/>
              <a:t>age</a:t>
            </a:r>
            <a:r>
              <a:rPr lang="de-AT" dirty="0"/>
              <a:t>.</a:t>
            </a:r>
          </a:p>
          <a:p>
            <a:r>
              <a:rPr lang="de-AT" dirty="0" err="1"/>
              <a:t>Various</a:t>
            </a:r>
            <a:r>
              <a:rPr lang="de-AT" dirty="0"/>
              <a:t> </a:t>
            </a:r>
            <a:r>
              <a:rPr lang="de-AT" dirty="0" err="1"/>
              <a:t>forms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elementary</a:t>
            </a:r>
            <a:r>
              <a:rPr lang="de-AT" dirty="0"/>
              <a:t> </a:t>
            </a:r>
            <a:r>
              <a:rPr lang="de-AT" dirty="0" err="1"/>
              <a:t>education</a:t>
            </a:r>
            <a:r>
              <a:rPr lang="de-AT" dirty="0"/>
              <a:t>: </a:t>
            </a:r>
            <a:r>
              <a:rPr lang="de-AT" dirty="0" err="1"/>
              <a:t>crèches</a:t>
            </a:r>
            <a:r>
              <a:rPr lang="de-AT" dirty="0"/>
              <a:t>, </a:t>
            </a:r>
            <a:r>
              <a:rPr lang="de-AT" dirty="0" err="1"/>
              <a:t>kindergartens</a:t>
            </a:r>
            <a:r>
              <a:rPr lang="de-AT" dirty="0"/>
              <a:t>, </a:t>
            </a:r>
            <a:r>
              <a:rPr lang="de-AT" dirty="0" err="1"/>
              <a:t>nurseries</a:t>
            </a:r>
            <a:r>
              <a:rPr lang="de-AT" dirty="0"/>
              <a:t>, </a:t>
            </a:r>
            <a:r>
              <a:rPr lang="de-AT" dirty="0" err="1"/>
              <a:t>children's</a:t>
            </a:r>
            <a:r>
              <a:rPr lang="de-AT" dirty="0"/>
              <a:t> </a:t>
            </a:r>
            <a:r>
              <a:rPr lang="de-AT" dirty="0" err="1"/>
              <a:t>groups</a:t>
            </a:r>
            <a:r>
              <a:rPr lang="de-AT" dirty="0"/>
              <a:t>, </a:t>
            </a:r>
            <a:r>
              <a:rPr lang="de-AT" dirty="0" err="1"/>
              <a:t>playgroups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(male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female</a:t>
            </a:r>
            <a:r>
              <a:rPr lang="de-AT" dirty="0"/>
              <a:t>) </a:t>
            </a:r>
            <a:r>
              <a:rPr lang="de-AT" dirty="0" err="1"/>
              <a:t>childminders</a:t>
            </a:r>
            <a:r>
              <a:rPr lang="de-AT" dirty="0"/>
              <a:t>.</a:t>
            </a:r>
          </a:p>
          <a:p>
            <a:r>
              <a:rPr lang="de-AT" dirty="0" err="1"/>
              <a:t>Availability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special</a:t>
            </a:r>
            <a:r>
              <a:rPr lang="de-AT" dirty="0"/>
              <a:t> </a:t>
            </a:r>
            <a:r>
              <a:rPr lang="de-AT" dirty="0" err="1"/>
              <a:t>needs</a:t>
            </a:r>
            <a:r>
              <a:rPr lang="de-AT" dirty="0"/>
              <a:t> </a:t>
            </a:r>
            <a:r>
              <a:rPr lang="de-AT" dirty="0" err="1"/>
              <a:t>education</a:t>
            </a:r>
            <a:r>
              <a:rPr lang="de-AT" dirty="0"/>
              <a:t>, </a:t>
            </a:r>
            <a:r>
              <a:rPr lang="de-AT" dirty="0" err="1"/>
              <a:t>remedial</a:t>
            </a:r>
            <a:r>
              <a:rPr lang="de-AT" dirty="0"/>
              <a:t> </a:t>
            </a:r>
            <a:r>
              <a:rPr lang="de-AT" dirty="0" err="1"/>
              <a:t>education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integrated</a:t>
            </a:r>
            <a:r>
              <a:rPr lang="de-AT" dirty="0"/>
              <a:t> </a:t>
            </a:r>
            <a:r>
              <a:rPr lang="de-AT" dirty="0" err="1"/>
              <a:t>education</a:t>
            </a:r>
            <a:r>
              <a:rPr lang="de-AT" dirty="0"/>
              <a:t>.</a:t>
            </a:r>
          </a:p>
          <a:p>
            <a:r>
              <a:rPr lang="de-AT" dirty="0" err="1"/>
              <a:t>Compulsory</a:t>
            </a:r>
            <a:r>
              <a:rPr lang="de-AT" dirty="0"/>
              <a:t> final </a:t>
            </a:r>
            <a:r>
              <a:rPr lang="de-AT" dirty="0" err="1"/>
              <a:t>year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kindergarten</a:t>
            </a:r>
            <a:r>
              <a:rPr lang="de-AT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26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CAC10789-474E-0740-9B12-413201EC7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26" y="376517"/>
            <a:ext cx="3492500" cy="588383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E5B348E6-F730-EC4D-A3FE-A88BDFA985F9}"/>
              </a:ext>
            </a:extLst>
          </p:cNvPr>
          <p:cNvSpPr/>
          <p:nvPr/>
        </p:nvSpPr>
        <p:spPr>
          <a:xfrm>
            <a:off x="5647763" y="820271"/>
            <a:ext cx="55267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0" i="0" cap="all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PRIMARY SCHOOL (VOLKSSCHULE)</a:t>
            </a:r>
          </a:p>
          <a:p>
            <a:endParaRPr lang="en-GB" sz="2400" b="0" i="0" cap="all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A four-year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Option to attend the pre-school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Commencing on 1 September after the child's sixth birthday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Early admission is possible if the child is ready for school.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Registration as a pupil is a pre-condition for admission.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Upon completion: Progress into the next stage of education</a:t>
            </a:r>
          </a:p>
        </p:txBody>
      </p:sp>
    </p:spTree>
    <p:extLst>
      <p:ext uri="{BB962C8B-B14F-4D97-AF65-F5344CB8AC3E}">
        <p14:creationId xmlns:p14="http://schemas.microsoft.com/office/powerpoint/2010/main" val="343665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0D18ECD0-B959-3A4C-BECE-115D2F9A3235}"/>
              </a:ext>
            </a:extLst>
          </p:cNvPr>
          <p:cNvSpPr/>
          <p:nvPr/>
        </p:nvSpPr>
        <p:spPr>
          <a:xfrm>
            <a:off x="3186953" y="739588"/>
            <a:ext cx="7301753" cy="1794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0" i="0" cap="all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NEW SECONDARY SCHOOL (NMS)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</a:rPr>
              <a:t>A four-year form of education that commences after four years at Primary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</a:rPr>
              <a:t>Pupils may transfer from the Academic Secondary School Lower Level (AHS) to the New Secondary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</a:rPr>
              <a:t>All-day education is offered at many New Secondary Schools.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4BA87BC-A1D2-6D4C-928A-1544C1B0E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69" y="107577"/>
            <a:ext cx="1816919" cy="661595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13F21CBE-999F-6C47-9609-55CCFC879F50}"/>
              </a:ext>
            </a:extLst>
          </p:cNvPr>
          <p:cNvSpPr txBox="1"/>
          <p:nvPr/>
        </p:nvSpPr>
        <p:spPr>
          <a:xfrm>
            <a:off x="3186953" y="2820447"/>
            <a:ext cx="73017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cap="all" dirty="0"/>
              <a:t>ACADEMIC SECONDARY SCHOOL (AHS), LOWER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Four-year lower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 successful completion, pupils may attend the Academic Secondary School Upper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Transfer to a College for Higher Vocational Education.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upper secondary diploma entails the entitlement to study at Universities, Universities of Applied Sciences, University Colleges of Teacher Education, and Academic Secondary School (AHS) comprise a four-year lower level and a four-year upper level, and conclude with other colleges.</a:t>
            </a:r>
          </a:p>
        </p:txBody>
      </p:sp>
    </p:spTree>
    <p:extLst>
      <p:ext uri="{BB962C8B-B14F-4D97-AF65-F5344CB8AC3E}">
        <p14:creationId xmlns:p14="http://schemas.microsoft.com/office/powerpoint/2010/main" val="349791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533E40C-AC4D-0C4B-9CD2-D0148833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76" y="309282"/>
            <a:ext cx="1830261" cy="632011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670B5F02-F03B-F743-B09B-38B8BA989A2A}"/>
              </a:ext>
            </a:extLst>
          </p:cNvPr>
          <p:cNvSpPr/>
          <p:nvPr/>
        </p:nvSpPr>
        <p:spPr>
          <a:xfrm>
            <a:off x="3886200" y="1667435"/>
            <a:ext cx="71000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cap="all" dirty="0">
                <a:solidFill>
                  <a:srgbClr val="000000"/>
                </a:solidFill>
                <a:latin typeface="Tahoma" panose="020B0604030504040204" pitchFamily="34" charset="0"/>
              </a:rPr>
              <a:t>COLLEGE FOR HIGHER VOCATIONAL EDUCATION (BHS) AS WELL AS COLLEGES FOR COLLEGE FOR EARLY CHILDHOOD PEDAGOGY AND COLLEGE FOR SOCIAL PEDAGOGY</a:t>
            </a:r>
          </a:p>
          <a:p>
            <a:endParaRPr lang="de-AT" cap="all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Five-year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course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Leaving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qualification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including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Reifeprüfung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and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Diploma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examination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Access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to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legally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regulated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professions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in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accordance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with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the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Trade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and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Industry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Entitlement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to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study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at an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institution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of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higher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 </a:t>
            </a:r>
            <a:r>
              <a:rPr lang="de-AT" dirty="0" err="1">
                <a:solidFill>
                  <a:srgbClr val="333333"/>
                </a:solidFill>
                <a:latin typeface="Tahoma" panose="020B0604030504040204" pitchFamily="34" charset="0"/>
              </a:rPr>
              <a:t>education</a:t>
            </a:r>
            <a:r>
              <a:rPr lang="de-AT" dirty="0">
                <a:solidFill>
                  <a:srgbClr val="333333"/>
                </a:solidFill>
                <a:latin typeface="Tahoma" panose="020B0604030504040204" pitchFamily="34" charset="0"/>
              </a:rPr>
              <a:t>.</a:t>
            </a:r>
            <a:endParaRPr lang="de-AT" b="0" i="0" dirty="0">
              <a:solidFill>
                <a:srgbClr val="333333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2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574BBEF8-5ADC-5241-B7DE-CB13D9B21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58" y="1411941"/>
            <a:ext cx="6675192" cy="34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7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582DD6-5AFE-4F50-9F09-2CD70EAF2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74946EC9-7ADA-4677-946B-D9C855C81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2274"/>
            <a:ext cx="9144000" cy="2105526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0558D93E-4944-4402-B197-B69CB3E9A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6595"/>
            <a:ext cx="7692189" cy="35966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CF40BA0-45D6-46C0-B4E3-3C5AA64E3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958" y="4222291"/>
            <a:ext cx="12192000" cy="199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4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FEEB3510-C844-47E9-B29D-49225C750C11}"/>
              </a:ext>
            </a:extLst>
          </p:cNvPr>
          <p:cNvSpPr/>
          <p:nvPr/>
        </p:nvSpPr>
        <p:spPr>
          <a:xfrm>
            <a:off x="3048000" y="2154036"/>
            <a:ext cx="6096000" cy="25499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DISCLAIMER 2017</a:t>
            </a:r>
            <a:endParaRPr lang="de-A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"The European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Commission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support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publication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/web-site/etc.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constitute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endorsement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contents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reflects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views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authors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Commission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cannot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held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responsible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made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contained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i="1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therein</a:t>
            </a:r>
            <a:r>
              <a:rPr lang="de-AT" i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."</a:t>
            </a:r>
            <a:endParaRPr lang="de-A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03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Niestandardowy</PresentationFormat>
  <Paragraphs>32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Office</vt:lpstr>
      <vt:lpstr>The Austrian School System</vt:lpstr>
      <vt:lpstr>Prezentacja programu PowerPoint</vt:lpstr>
      <vt:lpstr>Kindergarten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Michaela Baur</dc:creator>
  <cp:lastModifiedBy>Użytkownik systemu Windows</cp:lastModifiedBy>
  <cp:revision>8</cp:revision>
  <dcterms:created xsi:type="dcterms:W3CDTF">2018-10-10T09:06:21Z</dcterms:created>
  <dcterms:modified xsi:type="dcterms:W3CDTF">2019-11-16T20:07:04Z</dcterms:modified>
</cp:coreProperties>
</file>