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70" r:id="rId6"/>
    <p:sldId id="267" r:id="rId7"/>
    <p:sldId id="266" r:id="rId8"/>
    <p:sldId id="260" r:id="rId9"/>
    <p:sldId id="269"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838200" y="1676400"/>
            <a:ext cx="7391400" cy="2917825"/>
          </a:xfrm>
        </p:spPr>
        <p:txBody>
          <a:bodyPr>
            <a:normAutofit fontScale="90000"/>
          </a:bodyPr>
          <a:lstStyle/>
          <a:p>
            <a:pPr algn="r"/>
            <a:r>
              <a:rPr lang="ro-RO" b="1" dirty="0" smtClean="0"/>
              <a:t>From Vlad Țepeș/Vlad the Impaler </a:t>
            </a:r>
            <a:br>
              <a:rPr lang="ro-RO" b="1" dirty="0" smtClean="0"/>
            </a:br>
            <a:r>
              <a:rPr lang="ro-RO" b="1" dirty="0" smtClean="0"/>
              <a:t>to count DRACULA</a:t>
            </a:r>
            <a:br>
              <a:rPr lang="ro-RO" b="1" dirty="0" smtClean="0"/>
            </a:br>
            <a:r>
              <a:rPr lang="ro-RO" b="1" dirty="0" smtClean="0"/>
              <a:t/>
            </a:r>
            <a:br>
              <a:rPr lang="ro-RO" b="1" dirty="0" smtClean="0"/>
            </a:br>
            <a:r>
              <a:rPr lang="ro-RO" sz="2200" b="1" i="1" dirty="0" smtClean="0"/>
              <a:t>Popa Alexandra</a:t>
            </a:r>
            <a:br>
              <a:rPr lang="ro-RO" sz="2200" b="1" i="1" dirty="0" smtClean="0"/>
            </a:br>
            <a:r>
              <a:rPr lang="ro-RO" sz="2200" b="1" i="1" dirty="0" smtClean="0"/>
              <a:t>Ștefănică Matei</a:t>
            </a:r>
            <a:endParaRPr lang="ro-RO" sz="2200" i="1" dirty="0"/>
          </a:p>
        </p:txBody>
      </p:sp>
      <p:pic>
        <p:nvPicPr>
          <p:cNvPr id="5" name="Picture 2"/>
          <p:cNvPicPr>
            <a:picLocks noChangeAspect="1" noChangeArrowheads="1"/>
          </p:cNvPicPr>
          <p:nvPr/>
        </p:nvPicPr>
        <p:blipFill>
          <a:blip r:embed="rId3"/>
          <a:srcRect/>
          <a:stretch>
            <a:fillRect/>
          </a:stretch>
        </p:blipFill>
        <p:spPr bwMode="auto">
          <a:xfrm>
            <a:off x="990600" y="5791200"/>
            <a:ext cx="2895600" cy="881270"/>
          </a:xfrm>
          <a:prstGeom prst="rect">
            <a:avLst/>
          </a:prstGeom>
          <a:noFill/>
          <a:ln w="9525">
            <a:noFill/>
            <a:miter lim="800000"/>
            <a:headEnd/>
            <a:tailEnd/>
          </a:ln>
          <a:effectLst/>
        </p:spPr>
      </p:pic>
      <p:sp>
        <p:nvSpPr>
          <p:cNvPr id="6" name="Rectangle 5"/>
          <p:cNvSpPr/>
          <p:nvPr/>
        </p:nvSpPr>
        <p:spPr>
          <a:xfrm>
            <a:off x="3962400" y="5791200"/>
            <a:ext cx="4419600" cy="769441"/>
          </a:xfrm>
          <a:prstGeom prst="rect">
            <a:avLst/>
          </a:prstGeom>
        </p:spPr>
        <p:txBody>
          <a:bodyPr wrap="square">
            <a:spAutoFit/>
          </a:bodyPr>
          <a:lstStyle/>
          <a:p>
            <a:r>
              <a:rPr lang="ro-RO" sz="11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100" dirty="0"/>
          </a:p>
        </p:txBody>
      </p:sp>
      <p:sp>
        <p:nvSpPr>
          <p:cNvPr id="7" name="Rectangle 6"/>
          <p:cNvSpPr/>
          <p:nvPr/>
        </p:nvSpPr>
        <p:spPr>
          <a:xfrm>
            <a:off x="4114800" y="4267200"/>
            <a:ext cx="4114800" cy="923330"/>
          </a:xfrm>
          <a:prstGeom prst="rect">
            <a:avLst/>
          </a:prstGeom>
        </p:spPr>
        <p:txBody>
          <a:bodyPr wrap="square">
            <a:spAutoFit/>
          </a:bodyPr>
          <a:lstStyle/>
          <a:p>
            <a:pPr algn="r"/>
            <a:r>
              <a:rPr lang="ro-RO" i="1" dirty="0" smtClean="0">
                <a:latin typeface="Book Antiqua" pitchFamily="18" charset="0"/>
              </a:rPr>
              <a:t>Școala Gimnazială Nr. 92</a:t>
            </a:r>
          </a:p>
          <a:p>
            <a:pPr algn="r"/>
            <a:r>
              <a:rPr lang="ro-RO" i="1" dirty="0" smtClean="0">
                <a:latin typeface="Book Antiqua" pitchFamily="18" charset="0"/>
              </a:rPr>
              <a:t>Bucharest, Romania</a:t>
            </a:r>
          </a:p>
          <a:p>
            <a:pPr algn="r"/>
            <a:r>
              <a:rPr lang="ro-RO" i="1" dirty="0" smtClean="0">
                <a:latin typeface="Book Antiqua" pitchFamily="18" charset="0"/>
              </a:rPr>
              <a:t>April 2018</a:t>
            </a:r>
            <a:endParaRPr lang="ro-RO" dirty="0"/>
          </a:p>
        </p:txBody>
      </p:sp>
      <p:pic>
        <p:nvPicPr>
          <p:cNvPr id="3" name="Picture 2" descr="C:\Users\Violetel\Desktop\Logo TES.jpg"/>
          <p:cNvPicPr>
            <a:picLocks noChangeAspect="1" noChangeArrowheads="1"/>
          </p:cNvPicPr>
          <p:nvPr/>
        </p:nvPicPr>
        <p:blipFill>
          <a:blip r:embed="rId4" cstate="print"/>
          <a:srcRect/>
          <a:stretch>
            <a:fillRect/>
          </a:stretch>
        </p:blipFill>
        <p:spPr bwMode="auto">
          <a:xfrm>
            <a:off x="2743200" y="228600"/>
            <a:ext cx="3575965" cy="14668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838200" y="1676400"/>
            <a:ext cx="7391400" cy="2917825"/>
          </a:xfrm>
        </p:spPr>
        <p:txBody>
          <a:bodyPr>
            <a:normAutofit/>
          </a:bodyPr>
          <a:lstStyle/>
          <a:p>
            <a:pPr algn="r"/>
            <a:r>
              <a:rPr lang="ro-RO" b="1" dirty="0" smtClean="0"/>
              <a:t>Thank you</a:t>
            </a:r>
            <a:r>
              <a:rPr lang="ro-RO" b="1" dirty="0" smtClean="0"/>
              <a:t/>
            </a:r>
            <a:br>
              <a:rPr lang="ro-RO" b="1" dirty="0" smtClean="0"/>
            </a:br>
            <a:r>
              <a:rPr lang="ro-RO" b="1" dirty="0" smtClean="0"/>
              <a:t/>
            </a:r>
            <a:br>
              <a:rPr lang="ro-RO" b="1" dirty="0" smtClean="0"/>
            </a:br>
            <a:r>
              <a:rPr lang="ro-RO" sz="2200" b="1" i="1" dirty="0" smtClean="0"/>
              <a:t>Popa Alexandra</a:t>
            </a:r>
            <a:br>
              <a:rPr lang="ro-RO" sz="2200" b="1" i="1" dirty="0" smtClean="0"/>
            </a:br>
            <a:r>
              <a:rPr lang="ro-RO" sz="2200" b="1" i="1" dirty="0" smtClean="0"/>
              <a:t>Ștefănică Matei</a:t>
            </a:r>
            <a:endParaRPr lang="ro-RO" sz="2200" i="1" dirty="0"/>
          </a:p>
        </p:txBody>
      </p:sp>
      <p:pic>
        <p:nvPicPr>
          <p:cNvPr id="5" name="Picture 2"/>
          <p:cNvPicPr>
            <a:picLocks noChangeAspect="1" noChangeArrowheads="1"/>
          </p:cNvPicPr>
          <p:nvPr/>
        </p:nvPicPr>
        <p:blipFill>
          <a:blip r:embed="rId3"/>
          <a:srcRect/>
          <a:stretch>
            <a:fillRect/>
          </a:stretch>
        </p:blipFill>
        <p:spPr bwMode="auto">
          <a:xfrm>
            <a:off x="990600" y="5791200"/>
            <a:ext cx="2895600" cy="881270"/>
          </a:xfrm>
          <a:prstGeom prst="rect">
            <a:avLst/>
          </a:prstGeom>
          <a:noFill/>
          <a:ln w="9525">
            <a:noFill/>
            <a:miter lim="800000"/>
            <a:headEnd/>
            <a:tailEnd/>
          </a:ln>
          <a:effectLst/>
        </p:spPr>
      </p:pic>
      <p:sp>
        <p:nvSpPr>
          <p:cNvPr id="6" name="Rectangle 5"/>
          <p:cNvSpPr/>
          <p:nvPr/>
        </p:nvSpPr>
        <p:spPr>
          <a:xfrm>
            <a:off x="3962400" y="5791200"/>
            <a:ext cx="4419600" cy="769441"/>
          </a:xfrm>
          <a:prstGeom prst="rect">
            <a:avLst/>
          </a:prstGeom>
        </p:spPr>
        <p:txBody>
          <a:bodyPr wrap="square">
            <a:spAutoFit/>
          </a:bodyPr>
          <a:lstStyle/>
          <a:p>
            <a:r>
              <a:rPr lang="ro-RO" sz="11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100" dirty="0"/>
          </a:p>
        </p:txBody>
      </p:sp>
      <p:sp>
        <p:nvSpPr>
          <p:cNvPr id="7" name="Rectangle 6"/>
          <p:cNvSpPr/>
          <p:nvPr/>
        </p:nvSpPr>
        <p:spPr>
          <a:xfrm>
            <a:off x="4114800" y="4267200"/>
            <a:ext cx="4114800" cy="923330"/>
          </a:xfrm>
          <a:prstGeom prst="rect">
            <a:avLst/>
          </a:prstGeom>
        </p:spPr>
        <p:txBody>
          <a:bodyPr wrap="square">
            <a:spAutoFit/>
          </a:bodyPr>
          <a:lstStyle/>
          <a:p>
            <a:pPr algn="r"/>
            <a:r>
              <a:rPr lang="ro-RO" i="1" dirty="0" smtClean="0">
                <a:latin typeface="Book Antiqua" pitchFamily="18" charset="0"/>
              </a:rPr>
              <a:t>Școala Gimnazială Nr. 92</a:t>
            </a:r>
          </a:p>
          <a:p>
            <a:pPr algn="r"/>
            <a:r>
              <a:rPr lang="ro-RO" i="1" dirty="0" smtClean="0">
                <a:latin typeface="Book Antiqua" pitchFamily="18" charset="0"/>
              </a:rPr>
              <a:t>Bucharest, Romania</a:t>
            </a:r>
          </a:p>
          <a:p>
            <a:pPr algn="r"/>
            <a:r>
              <a:rPr lang="ro-RO" i="1" dirty="0" smtClean="0">
                <a:latin typeface="Book Antiqua" pitchFamily="18" charset="0"/>
              </a:rPr>
              <a:t>April 2018</a:t>
            </a:r>
            <a:endParaRPr lang="ro-RO" dirty="0"/>
          </a:p>
        </p:txBody>
      </p:sp>
      <p:pic>
        <p:nvPicPr>
          <p:cNvPr id="3" name="Picture 2" descr="C:\Users\Violetel\Desktop\Logo TES.jpg"/>
          <p:cNvPicPr>
            <a:picLocks noChangeAspect="1" noChangeArrowheads="1"/>
          </p:cNvPicPr>
          <p:nvPr/>
        </p:nvPicPr>
        <p:blipFill>
          <a:blip r:embed="rId4" cstate="print"/>
          <a:srcRect/>
          <a:stretch>
            <a:fillRect/>
          </a:stretch>
        </p:blipFill>
        <p:spPr bwMode="auto">
          <a:xfrm>
            <a:off x="2743200" y="228600"/>
            <a:ext cx="3575965" cy="1466850"/>
          </a:xfrm>
          <a:prstGeom prst="rect">
            <a:avLst/>
          </a:prstGeom>
          <a:noFill/>
        </p:spPr>
      </p:pic>
    </p:spTree>
    <p:extLst>
      <p:ext uri="{BB962C8B-B14F-4D97-AF65-F5344CB8AC3E}">
        <p14:creationId xmlns:p14="http://schemas.microsoft.com/office/powerpoint/2010/main" val="277192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868362"/>
          </a:xfrm>
        </p:spPr>
        <p:txBody>
          <a:bodyPr>
            <a:normAutofit/>
          </a:bodyPr>
          <a:lstStyle/>
          <a:p>
            <a:r>
              <a:rPr lang="ro-RO" sz="3200" b="1" dirty="0" smtClean="0"/>
              <a:t>Vlad Țepeș/Vlad the Impaler</a:t>
            </a:r>
            <a:endParaRPr lang="ro-RO" sz="3200" b="1" dirty="0"/>
          </a:p>
        </p:txBody>
      </p:sp>
      <p:sp>
        <p:nvSpPr>
          <p:cNvPr id="3" name="Content Placeholder 2"/>
          <p:cNvSpPr>
            <a:spLocks noGrp="1"/>
          </p:cNvSpPr>
          <p:nvPr>
            <p:ph idx="1"/>
          </p:nvPr>
        </p:nvSpPr>
        <p:spPr>
          <a:xfrm>
            <a:off x="533400" y="1600200"/>
            <a:ext cx="4495800" cy="4525963"/>
          </a:xfrm>
        </p:spPr>
        <p:txBody>
          <a:bodyPr>
            <a:normAutofit fontScale="92500" lnSpcReduction="10000"/>
          </a:bodyPr>
          <a:lstStyle/>
          <a:p>
            <a:pPr>
              <a:buNone/>
            </a:pPr>
            <a:r>
              <a:rPr lang="ro-RO" sz="2400" b="1" dirty="0" smtClean="0"/>
              <a:t>     </a:t>
            </a:r>
            <a:r>
              <a:rPr lang="en-US" sz="2400" b="1" dirty="0" smtClean="0"/>
              <a:t>The most famous Romanian in the Middle Ages is </a:t>
            </a:r>
            <a:r>
              <a:rPr lang="en-US" sz="2400" b="1" dirty="0" err="1" smtClean="0"/>
              <a:t>Vlad</a:t>
            </a:r>
            <a:r>
              <a:rPr lang="en-US" sz="2400" b="1" dirty="0" smtClean="0"/>
              <a:t> </a:t>
            </a:r>
            <a:r>
              <a:rPr lang="en-US" sz="2400" b="1" dirty="0" err="1" smtClean="0"/>
              <a:t>Ţepeş</a:t>
            </a:r>
            <a:r>
              <a:rPr lang="en-US" sz="2400" b="1" dirty="0" smtClean="0"/>
              <a:t>. His name was known from the Ottoman Empire to the German space, being the subject of horror stories ever since his life.</a:t>
            </a:r>
            <a:endParaRPr lang="ro-RO" sz="2800" b="1" dirty="0" smtClean="0"/>
          </a:p>
          <a:p>
            <a:pPr>
              <a:buNone/>
            </a:pPr>
            <a:r>
              <a:rPr lang="ro-RO" sz="2600" dirty="0" smtClean="0"/>
              <a:t>       </a:t>
            </a:r>
          </a:p>
          <a:p>
            <a:pPr>
              <a:buNone/>
            </a:pPr>
            <a:r>
              <a:rPr lang="ro-RO" sz="2600" dirty="0" smtClean="0"/>
              <a:t>     </a:t>
            </a:r>
            <a:r>
              <a:rPr lang="en-US" sz="2400" b="1" dirty="0" smtClean="0"/>
              <a:t>His popularity was revived at the end of the nineteenth century thanks to Bram Stoker’s novel, and today we owe to Dracula the association of this character with Romania.</a:t>
            </a:r>
            <a:endParaRPr lang="ro-RO" sz="2600" b="1" dirty="0"/>
          </a:p>
        </p:txBody>
      </p:sp>
      <p:pic>
        <p:nvPicPr>
          <p:cNvPr id="2050" name="Picture 2" descr="C:\Users\Violetel\Desktop\Vlad_Tepes_002.jpg"/>
          <p:cNvPicPr>
            <a:picLocks noChangeAspect="1" noChangeArrowheads="1"/>
          </p:cNvPicPr>
          <p:nvPr/>
        </p:nvPicPr>
        <p:blipFill>
          <a:blip r:embed="rId3"/>
          <a:srcRect/>
          <a:stretch>
            <a:fillRect/>
          </a:stretch>
        </p:blipFill>
        <p:spPr bwMode="auto">
          <a:xfrm>
            <a:off x="5181600" y="1600200"/>
            <a:ext cx="3352800" cy="434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ormAutofit/>
          </a:bodyPr>
          <a:lstStyle/>
          <a:p>
            <a:pPr algn="l"/>
            <a:r>
              <a:rPr lang="en-US" sz="3200" b="1" dirty="0" smtClean="0"/>
              <a:t>But who was he really?</a:t>
            </a:r>
            <a:endParaRPr lang="ro-RO" sz="3200" b="1" dirty="0">
              <a:latin typeface="Calibri" pitchFamily="34" charset="0"/>
            </a:endParaRPr>
          </a:p>
        </p:txBody>
      </p:sp>
      <p:sp>
        <p:nvSpPr>
          <p:cNvPr id="3" name="Content Placeholder 2"/>
          <p:cNvSpPr>
            <a:spLocks noGrp="1"/>
          </p:cNvSpPr>
          <p:nvPr>
            <p:ph idx="1"/>
          </p:nvPr>
        </p:nvSpPr>
        <p:spPr>
          <a:xfrm>
            <a:off x="914400" y="1219201"/>
            <a:ext cx="7543800" cy="914399"/>
          </a:xfrm>
        </p:spPr>
        <p:txBody>
          <a:bodyPr>
            <a:normAutofit/>
          </a:bodyPr>
          <a:lstStyle/>
          <a:p>
            <a:pPr marL="0" indent="0">
              <a:buNone/>
            </a:pPr>
            <a:r>
              <a:rPr lang="en-US" sz="2400" b="1" dirty="0" err="1" smtClean="0"/>
              <a:t>Vlad</a:t>
            </a:r>
            <a:r>
              <a:rPr lang="en-US" sz="2400" b="1" dirty="0" smtClean="0"/>
              <a:t> </a:t>
            </a:r>
            <a:r>
              <a:rPr lang="en-US" sz="2400" b="1" dirty="0" err="1" smtClean="0"/>
              <a:t>Ţepeş</a:t>
            </a:r>
            <a:r>
              <a:rPr lang="en-US" sz="2400" b="1" dirty="0" smtClean="0"/>
              <a:t> was the son of </a:t>
            </a:r>
            <a:r>
              <a:rPr lang="en-US" sz="2400" b="1" dirty="0" err="1" smtClean="0"/>
              <a:t>Vlad</a:t>
            </a:r>
            <a:r>
              <a:rPr lang="en-US" sz="2400" b="1" dirty="0" smtClean="0"/>
              <a:t> </a:t>
            </a:r>
            <a:r>
              <a:rPr lang="en-US" sz="2400" b="1" dirty="0" err="1" smtClean="0"/>
              <a:t>Dracul</a:t>
            </a:r>
            <a:r>
              <a:rPr lang="en-US" sz="2400" b="1" dirty="0" smtClean="0"/>
              <a:t>, </a:t>
            </a:r>
            <a:r>
              <a:rPr lang="ro-RO" sz="2400" b="1" dirty="0" smtClean="0"/>
              <a:t>the </a:t>
            </a:r>
            <a:r>
              <a:rPr lang="en-US" sz="2400" b="1" dirty="0" smtClean="0"/>
              <a:t>ruler of Wallachia</a:t>
            </a:r>
            <a:r>
              <a:rPr lang="ro-RO" sz="2400" b="1" dirty="0" smtClean="0"/>
              <a:t> </a:t>
            </a:r>
            <a:r>
              <a:rPr lang="en-US" sz="2400" b="1" dirty="0" smtClean="0"/>
              <a:t>in the 1</a:t>
            </a:r>
            <a:r>
              <a:rPr lang="ro-RO" sz="2400" b="1" dirty="0" smtClean="0"/>
              <a:t>5</a:t>
            </a:r>
            <a:r>
              <a:rPr lang="en-US" sz="2400" b="1" dirty="0" err="1" smtClean="0"/>
              <a:t>th</a:t>
            </a:r>
            <a:r>
              <a:rPr lang="en-US" sz="2400" b="1" dirty="0" smtClean="0"/>
              <a:t> century.</a:t>
            </a:r>
            <a:endParaRPr lang="ro-RO" sz="2400" b="1" dirty="0" smtClean="0"/>
          </a:p>
          <a:p>
            <a:pPr marL="0" indent="0">
              <a:buNone/>
            </a:pPr>
            <a:endParaRPr lang="ro-RO" sz="2400" b="1" dirty="0" smtClean="0"/>
          </a:p>
          <a:p>
            <a:pPr marL="0" indent="0">
              <a:buNone/>
            </a:pPr>
            <a:endParaRPr lang="ro-RO" sz="2400" b="1" dirty="0" smtClean="0"/>
          </a:p>
        </p:txBody>
      </p:sp>
      <p:pic>
        <p:nvPicPr>
          <p:cNvPr id="1027" name="Picture 3"/>
          <p:cNvPicPr>
            <a:picLocks noChangeAspect="1" noChangeArrowheads="1"/>
          </p:cNvPicPr>
          <p:nvPr/>
        </p:nvPicPr>
        <p:blipFill>
          <a:blip r:embed="rId3"/>
          <a:srcRect/>
          <a:stretch>
            <a:fillRect/>
          </a:stretch>
        </p:blipFill>
        <p:spPr bwMode="auto">
          <a:xfrm>
            <a:off x="6324600" y="1676400"/>
            <a:ext cx="1845378" cy="2381719"/>
          </a:xfrm>
          <a:prstGeom prst="rect">
            <a:avLst/>
          </a:prstGeom>
          <a:noFill/>
          <a:ln w="9525">
            <a:noFill/>
            <a:miter lim="800000"/>
            <a:headEnd/>
            <a:tailEnd/>
          </a:ln>
          <a:effectLst/>
        </p:spPr>
      </p:pic>
      <p:sp>
        <p:nvSpPr>
          <p:cNvPr id="7" name="Rectangle 6"/>
          <p:cNvSpPr/>
          <p:nvPr/>
        </p:nvSpPr>
        <p:spPr>
          <a:xfrm>
            <a:off x="1066800" y="2362200"/>
            <a:ext cx="5181600" cy="1631216"/>
          </a:xfrm>
          <a:prstGeom prst="rect">
            <a:avLst/>
          </a:prstGeom>
        </p:spPr>
        <p:txBody>
          <a:bodyPr wrap="square">
            <a:spAutoFit/>
          </a:bodyPr>
          <a:lstStyle/>
          <a:p>
            <a:r>
              <a:rPr lang="en-US" sz="2000" b="1" dirty="0" err="1" smtClean="0"/>
              <a:t>Vlad</a:t>
            </a:r>
            <a:r>
              <a:rPr lang="en-US" sz="2000" b="1" dirty="0" smtClean="0"/>
              <a:t> the Second, the father, had been received in the Dragon Order by Sigismund of Luxembourg, the king of Hungary and this is why he was called “</a:t>
            </a:r>
            <a:r>
              <a:rPr lang="ro-RO" sz="2000" b="1" dirty="0" smtClean="0"/>
              <a:t>DRACUL/</a:t>
            </a:r>
            <a:r>
              <a:rPr lang="en-US" sz="2000" b="1" dirty="0" smtClean="0"/>
              <a:t>The Dragon," from the dragon.</a:t>
            </a:r>
            <a:endParaRPr lang="ro-RO" sz="2000" b="1" dirty="0" smtClean="0"/>
          </a:p>
        </p:txBody>
      </p:sp>
      <p:sp>
        <p:nvSpPr>
          <p:cNvPr id="8" name="Rectangle 7"/>
          <p:cNvSpPr/>
          <p:nvPr/>
        </p:nvSpPr>
        <p:spPr>
          <a:xfrm>
            <a:off x="1066800" y="4648200"/>
            <a:ext cx="5029200" cy="1631216"/>
          </a:xfrm>
          <a:prstGeom prst="rect">
            <a:avLst/>
          </a:prstGeom>
        </p:spPr>
        <p:txBody>
          <a:bodyPr wrap="square">
            <a:spAutoFit/>
          </a:bodyPr>
          <a:lstStyle/>
          <a:p>
            <a:pPr algn="just"/>
            <a:r>
              <a:rPr lang="en-US" sz="2000" b="1" dirty="0" smtClean="0"/>
              <a:t>His son, </a:t>
            </a:r>
            <a:r>
              <a:rPr lang="en-US" sz="2000" b="1" dirty="0" err="1" smtClean="0"/>
              <a:t>Vlad</a:t>
            </a:r>
            <a:r>
              <a:rPr lang="en-US" sz="2000" b="1" dirty="0" smtClean="0"/>
              <a:t> III, was known under the name of "Dracula" or "Dr</a:t>
            </a:r>
            <a:r>
              <a:rPr lang="ro-RO" sz="2000" b="1" dirty="0" smtClean="0"/>
              <a:t>ăculea</a:t>
            </a:r>
            <a:r>
              <a:rPr lang="en-US" sz="2000" b="1" dirty="0" smtClean="0"/>
              <a:t>," in the sense of “</a:t>
            </a:r>
            <a:r>
              <a:rPr lang="en-US" sz="2000" b="1" i="1" dirty="0" smtClean="0"/>
              <a:t>belonging to the devil," </a:t>
            </a:r>
            <a:r>
              <a:rPr lang="en-US" sz="2000" b="1" dirty="0" smtClean="0"/>
              <a:t>while the Turks called him "The </a:t>
            </a:r>
            <a:r>
              <a:rPr lang="ro-RO" sz="2000" b="1" dirty="0" smtClean="0"/>
              <a:t>Impaler</a:t>
            </a:r>
            <a:r>
              <a:rPr lang="en-US" sz="2000" b="1" dirty="0" smtClean="0"/>
              <a:t>" because this was his </a:t>
            </a:r>
            <a:r>
              <a:rPr lang="en-US" sz="2000" b="1" dirty="0" err="1" smtClean="0"/>
              <a:t>favourite</a:t>
            </a:r>
            <a:r>
              <a:rPr lang="en-US" sz="2000" b="1" dirty="0" smtClean="0"/>
              <a:t> punishment.</a:t>
            </a:r>
            <a:endParaRPr lang="ro-RO" sz="2000" b="1" dirty="0"/>
          </a:p>
        </p:txBody>
      </p:sp>
      <p:pic>
        <p:nvPicPr>
          <p:cNvPr id="9" name="Picture 2"/>
          <p:cNvPicPr>
            <a:picLocks noChangeAspect="1" noChangeArrowheads="1"/>
          </p:cNvPicPr>
          <p:nvPr/>
        </p:nvPicPr>
        <p:blipFill>
          <a:blip r:embed="rId4" cstate="print"/>
          <a:srcRect/>
          <a:stretch>
            <a:fillRect/>
          </a:stretch>
        </p:blipFill>
        <p:spPr bwMode="auto">
          <a:xfrm>
            <a:off x="6324600" y="4038600"/>
            <a:ext cx="1905000" cy="27274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990600" y="274638"/>
            <a:ext cx="7239000" cy="944562"/>
          </a:xfrm>
        </p:spPr>
        <p:txBody>
          <a:bodyPr>
            <a:noAutofit/>
          </a:bodyPr>
          <a:lstStyle/>
          <a:p>
            <a:pPr algn="just"/>
            <a:r>
              <a:rPr lang="en-US" sz="2800" b="1" dirty="0" smtClean="0"/>
              <a:t>The stories about him kept in the collective memory </a:t>
            </a:r>
            <a:r>
              <a:rPr lang="ro-RO" sz="2800" b="1" dirty="0" smtClean="0"/>
              <a:t> </a:t>
            </a:r>
            <a:r>
              <a:rPr lang="en-US" sz="2800" b="1" dirty="0" smtClean="0"/>
              <a:t>some firm actions of the government:</a:t>
            </a:r>
            <a:endParaRPr lang="ro-RO" sz="2800" b="1" dirty="0">
              <a:latin typeface="Arial" pitchFamily="34" charset="0"/>
              <a:cs typeface="Arial" pitchFamily="34" charset="0"/>
            </a:endParaRPr>
          </a:p>
        </p:txBody>
      </p:sp>
      <p:pic>
        <p:nvPicPr>
          <p:cNvPr id="3074" name="Picture 2" descr="C:\Users\Violetel\Desktop\vlad-tepes-a-curatat-tara-de-hoti-si-cersetori.png"/>
          <p:cNvPicPr>
            <a:picLocks noChangeAspect="1" noChangeArrowheads="1"/>
          </p:cNvPicPr>
          <p:nvPr/>
        </p:nvPicPr>
        <p:blipFill>
          <a:blip r:embed="rId3"/>
          <a:srcRect/>
          <a:stretch>
            <a:fillRect/>
          </a:stretch>
        </p:blipFill>
        <p:spPr bwMode="auto">
          <a:xfrm>
            <a:off x="2286000" y="1447800"/>
            <a:ext cx="4114800" cy="2784348"/>
          </a:xfrm>
          <a:prstGeom prst="rect">
            <a:avLst/>
          </a:prstGeom>
          <a:noFill/>
        </p:spPr>
      </p:pic>
      <p:sp>
        <p:nvSpPr>
          <p:cNvPr id="7" name="Rectangle 6"/>
          <p:cNvSpPr/>
          <p:nvPr/>
        </p:nvSpPr>
        <p:spPr>
          <a:xfrm>
            <a:off x="1676400" y="4419600"/>
            <a:ext cx="6477000" cy="1938992"/>
          </a:xfrm>
          <a:prstGeom prst="rect">
            <a:avLst/>
          </a:prstGeom>
        </p:spPr>
        <p:txBody>
          <a:bodyPr wrap="square">
            <a:spAutoFit/>
          </a:bodyPr>
          <a:lstStyle/>
          <a:p>
            <a:pPr fontAlgn="base"/>
            <a:r>
              <a:rPr lang="en-US" sz="2400" b="1" dirty="0" smtClean="0">
                <a:latin typeface="Calibri" pitchFamily="34" charset="0"/>
                <a:cs typeface="Arial" pitchFamily="34" charset="0"/>
              </a:rPr>
              <a:t>In an attempt to clean up the streets of the city of T</a:t>
            </a:r>
            <a:r>
              <a:rPr lang="ro-RO" sz="2400" b="1" dirty="0" smtClean="0">
                <a:latin typeface="Calibri" pitchFamily="34" charset="0"/>
                <a:cs typeface="Arial" pitchFamily="34" charset="0"/>
              </a:rPr>
              <a:t>â</a:t>
            </a:r>
            <a:r>
              <a:rPr lang="en-US" sz="2400" b="1" dirty="0" err="1" smtClean="0">
                <a:latin typeface="Calibri" pitchFamily="34" charset="0"/>
                <a:cs typeface="Arial" pitchFamily="34" charset="0"/>
              </a:rPr>
              <a:t>rgovi</a:t>
            </a:r>
            <a:r>
              <a:rPr lang="ro-RO" sz="2400" b="1" dirty="0" smtClean="0">
                <a:latin typeface="Calibri" pitchFamily="34" charset="0"/>
                <a:cs typeface="Arial" pitchFamily="34" charset="0"/>
              </a:rPr>
              <a:t>ș</a:t>
            </a:r>
            <a:r>
              <a:rPr lang="en-US" sz="2400" b="1" dirty="0" err="1" smtClean="0">
                <a:latin typeface="Calibri" pitchFamily="34" charset="0"/>
                <a:cs typeface="Arial" pitchFamily="34" charset="0"/>
              </a:rPr>
              <a:t>te</a:t>
            </a:r>
            <a:r>
              <a:rPr lang="en-US" sz="2400" b="1" dirty="0" smtClean="0">
                <a:latin typeface="Calibri" pitchFamily="34" charset="0"/>
                <a:cs typeface="Arial" pitchFamily="34" charset="0"/>
              </a:rPr>
              <a:t> (the capital of Wallachia), Dracula once invited all the sick, homeless and beggars over to one of his homes, under the pretext of a feast</a:t>
            </a:r>
            <a:r>
              <a:rPr lang="ro-RO" sz="2400" b="1" dirty="0" smtClean="0">
                <a:latin typeface="Calibri" pitchFamily="34" charset="0"/>
                <a:cs typeface="Arial" pitchFamily="34" charset="0"/>
              </a:rPr>
              <a:t>.</a:t>
            </a:r>
            <a:r>
              <a:rPr lang="en-US" sz="2400" b="1" dirty="0" smtClean="0">
                <a:latin typeface="Calibri" pitchFamily="34" charset="0"/>
                <a:cs typeface="Arial" pitchFamily="34" charset="0"/>
              </a:rPr>
              <a:t> </a:t>
            </a:r>
            <a:endParaRPr lang="ro-RO" sz="2400" b="1" dirty="0" smtClean="0">
              <a:latin typeface="Calibri" pitchFamily="34" charset="0"/>
              <a:cs typeface="Arial" pitchFamily="34" charset="0"/>
            </a:endParaRPr>
          </a:p>
          <a:p>
            <a:pPr fontAlgn="base"/>
            <a:endParaRPr lang="ro-RO" sz="2400" b="1" dirty="0" smtClean="0">
              <a:latin typeface="Calibri"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p:nvSpPr>
        <p:spPr>
          <a:xfrm>
            <a:off x="1371600" y="685800"/>
            <a:ext cx="6781800" cy="2677656"/>
          </a:xfrm>
          <a:prstGeom prst="rect">
            <a:avLst/>
          </a:prstGeom>
        </p:spPr>
        <p:txBody>
          <a:bodyPr wrap="square">
            <a:spAutoFit/>
          </a:bodyPr>
          <a:lstStyle/>
          <a:p>
            <a:pPr fontAlgn="base"/>
            <a:endParaRPr lang="ro-RO" sz="2400" dirty="0" smtClean="0">
              <a:latin typeface="Calibri" pitchFamily="34" charset="0"/>
              <a:cs typeface="Arial" pitchFamily="34" charset="0"/>
            </a:endParaRPr>
          </a:p>
          <a:p>
            <a:pPr fontAlgn="base"/>
            <a:r>
              <a:rPr lang="en-US" sz="2400" b="1" dirty="0" smtClean="0">
                <a:latin typeface="Calibri" pitchFamily="34" charset="0"/>
                <a:cs typeface="Arial" pitchFamily="34" charset="0"/>
              </a:rPr>
              <a:t>After they had eaten their fill, Dracula politely excused himself and had the entire court boarded up, then burnt the whole building to the ground while everybody was still inside. </a:t>
            </a:r>
          </a:p>
          <a:p>
            <a:pPr fontAlgn="base"/>
            <a:r>
              <a:rPr lang="en-US" sz="2400" b="1" dirty="0" smtClean="0">
                <a:latin typeface="Calibri" pitchFamily="34" charset="0"/>
                <a:cs typeface="Arial" pitchFamily="34" charset="0"/>
              </a:rPr>
              <a:t>According to the report, not a single person survived. </a:t>
            </a:r>
            <a:endParaRPr lang="en-US" sz="2400" b="1" dirty="0">
              <a:latin typeface="Calibri" pitchFamily="34" charset="0"/>
              <a:cs typeface="Arial" pitchFamily="34" charset="0"/>
            </a:endParaRPr>
          </a:p>
        </p:txBody>
      </p:sp>
      <p:pic>
        <p:nvPicPr>
          <p:cNvPr id="7170" name="Picture 2" descr="C:\Users\Violetel\Desktop\burning.jpg"/>
          <p:cNvPicPr>
            <a:picLocks noChangeAspect="1" noChangeArrowheads="1"/>
          </p:cNvPicPr>
          <p:nvPr/>
        </p:nvPicPr>
        <p:blipFill>
          <a:blip r:embed="rId3"/>
          <a:srcRect/>
          <a:stretch>
            <a:fillRect/>
          </a:stretch>
        </p:blipFill>
        <p:spPr bwMode="auto">
          <a:xfrm>
            <a:off x="2209800" y="3657600"/>
            <a:ext cx="4800600" cy="26887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990600" y="274638"/>
            <a:ext cx="7696200" cy="792162"/>
          </a:xfrm>
        </p:spPr>
        <p:txBody>
          <a:bodyPr>
            <a:normAutofit/>
          </a:bodyPr>
          <a:lstStyle/>
          <a:p>
            <a:pPr algn="l"/>
            <a:r>
              <a:rPr lang="ro-RO" sz="2400" b="1" dirty="0" smtClean="0">
                <a:latin typeface="Arial" pitchFamily="34" charset="0"/>
                <a:cs typeface="Arial" pitchFamily="34" charset="0"/>
              </a:rPr>
              <a:t>     </a:t>
            </a:r>
            <a:r>
              <a:rPr lang="en-US" sz="2800" b="1" dirty="0" smtClean="0"/>
              <a:t>He cut off the thievery in the country</a:t>
            </a:r>
            <a:endParaRPr lang="ro-RO" sz="2800" b="1" dirty="0">
              <a:latin typeface="Arial" pitchFamily="34" charset="0"/>
              <a:cs typeface="Arial" pitchFamily="34" charset="0"/>
            </a:endParaRPr>
          </a:p>
        </p:txBody>
      </p:sp>
      <p:sp>
        <p:nvSpPr>
          <p:cNvPr id="3" name="Content Placeholder 2"/>
          <p:cNvSpPr>
            <a:spLocks noGrp="1"/>
          </p:cNvSpPr>
          <p:nvPr>
            <p:ph idx="1"/>
          </p:nvPr>
        </p:nvSpPr>
        <p:spPr>
          <a:xfrm>
            <a:off x="838200" y="1371600"/>
            <a:ext cx="4572000" cy="4724400"/>
          </a:xfrm>
        </p:spPr>
        <p:txBody>
          <a:bodyPr>
            <a:normAutofit fontScale="85000" lnSpcReduction="10000"/>
          </a:bodyPr>
          <a:lstStyle/>
          <a:p>
            <a:pPr algn="just" fontAlgn="base"/>
            <a:r>
              <a:rPr lang="en-US" sz="2800" b="1" dirty="0" smtClean="0"/>
              <a:t>To prove how much his citizens feared him, </a:t>
            </a:r>
            <a:r>
              <a:rPr lang="en-US" sz="2800" b="1" dirty="0" err="1" smtClean="0"/>
              <a:t>Vlad</a:t>
            </a:r>
            <a:r>
              <a:rPr lang="en-US" sz="2800" b="1" dirty="0" smtClean="0"/>
              <a:t> III placed a cup made out of solid gold in the middle of the town square of T</a:t>
            </a:r>
            <a:r>
              <a:rPr lang="ro-RO" sz="2800" b="1" dirty="0" smtClean="0"/>
              <a:t>â</a:t>
            </a:r>
            <a:r>
              <a:rPr lang="en-US" sz="2800" b="1" dirty="0" err="1" smtClean="0"/>
              <a:t>rgovi</a:t>
            </a:r>
            <a:r>
              <a:rPr lang="ro-RO" sz="2800" b="1" dirty="0" smtClean="0"/>
              <a:t>ș</a:t>
            </a:r>
            <a:r>
              <a:rPr lang="en-US" sz="2800" b="1" dirty="0" err="1" smtClean="0"/>
              <a:t>te</a:t>
            </a:r>
            <a:r>
              <a:rPr lang="en-US" sz="2800" b="1" dirty="0" smtClean="0"/>
              <a:t>. </a:t>
            </a:r>
            <a:endParaRPr lang="ro-RO" sz="2800" b="1" dirty="0" smtClean="0"/>
          </a:p>
          <a:p>
            <a:pPr algn="just" fontAlgn="base">
              <a:buNone/>
            </a:pPr>
            <a:endParaRPr lang="en-US" sz="2400" dirty="0" smtClean="0"/>
          </a:p>
          <a:p>
            <a:pPr algn="just" fontAlgn="base"/>
            <a:r>
              <a:rPr lang="en-US" sz="2400" b="1" dirty="0" smtClean="0"/>
              <a:t>The rule was that anybody could drink out of it, but it could not leave the square under any circumstances. It’s believed that during this time about 60,000 people lived in the town—yet during his entire reign, the priceless cup was never touched, even though it was in the full view of thousands of people living in poverty. </a:t>
            </a:r>
          </a:p>
          <a:p>
            <a:pPr>
              <a:buNone/>
            </a:pPr>
            <a:endParaRPr lang="ro-RO" dirty="0"/>
          </a:p>
        </p:txBody>
      </p:sp>
      <p:pic>
        <p:nvPicPr>
          <p:cNvPr id="8194" name="Picture 2" descr="C:\Users\Violetel\Desktop\Gold_cup_kalardasht.jpg"/>
          <p:cNvPicPr>
            <a:picLocks noChangeAspect="1" noChangeArrowheads="1"/>
          </p:cNvPicPr>
          <p:nvPr/>
        </p:nvPicPr>
        <p:blipFill>
          <a:blip r:embed="rId3"/>
          <a:srcRect/>
          <a:stretch>
            <a:fillRect/>
          </a:stretch>
        </p:blipFill>
        <p:spPr bwMode="auto">
          <a:xfrm>
            <a:off x="5715000" y="2590800"/>
            <a:ext cx="3062984" cy="22717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Content Placeholder 2"/>
          <p:cNvSpPr>
            <a:spLocks noGrp="1"/>
          </p:cNvSpPr>
          <p:nvPr>
            <p:ph idx="1"/>
          </p:nvPr>
        </p:nvSpPr>
        <p:spPr>
          <a:xfrm>
            <a:off x="152400" y="1676400"/>
            <a:ext cx="8458200" cy="1752600"/>
          </a:xfrm>
        </p:spPr>
        <p:txBody>
          <a:bodyPr>
            <a:normAutofit/>
          </a:bodyPr>
          <a:lstStyle/>
          <a:p>
            <a:pPr>
              <a:buNone/>
            </a:pPr>
            <a:r>
              <a:rPr lang="ro-RO" dirty="0" smtClean="0"/>
              <a:t>    </a:t>
            </a:r>
          </a:p>
        </p:txBody>
      </p:sp>
      <p:sp>
        <p:nvSpPr>
          <p:cNvPr id="5" name="Title 1"/>
          <p:cNvSpPr>
            <a:spLocks noGrp="1"/>
          </p:cNvSpPr>
          <p:nvPr>
            <p:ph type="title"/>
          </p:nvPr>
        </p:nvSpPr>
        <p:spPr>
          <a:xfrm>
            <a:off x="1295400" y="274638"/>
            <a:ext cx="7086600" cy="715962"/>
          </a:xfrm>
        </p:spPr>
        <p:txBody>
          <a:bodyPr>
            <a:noAutofit/>
          </a:bodyPr>
          <a:lstStyle/>
          <a:p>
            <a:pPr algn="l"/>
            <a:r>
              <a:rPr lang="ro-RO" sz="2400" dirty="0" smtClean="0">
                <a:latin typeface="Arial" pitchFamily="34" charset="0"/>
                <a:cs typeface="Arial" pitchFamily="34" charset="0"/>
              </a:rPr>
              <a:t/>
            </a:r>
            <a:br>
              <a:rPr lang="ro-RO" sz="2400" dirty="0" smtClean="0">
                <a:latin typeface="Arial" pitchFamily="34" charset="0"/>
                <a:cs typeface="Arial" pitchFamily="34" charset="0"/>
              </a:rPr>
            </a:br>
            <a:r>
              <a:rPr lang="ro-RO" sz="2400" dirty="0" smtClean="0">
                <a:latin typeface="Arial" pitchFamily="34" charset="0"/>
                <a:cs typeface="Arial" pitchFamily="34" charset="0"/>
              </a:rPr>
              <a:t/>
            </a:r>
            <a:br>
              <a:rPr lang="ro-RO" sz="2400" dirty="0" smtClean="0">
                <a:latin typeface="Arial" pitchFamily="34" charset="0"/>
                <a:cs typeface="Arial" pitchFamily="34" charset="0"/>
              </a:rPr>
            </a:br>
            <a:r>
              <a:rPr lang="en-US" sz="2800" b="1" dirty="0" smtClean="0"/>
              <a:t> He tried to integrate the </a:t>
            </a:r>
            <a:r>
              <a:rPr lang="en-US" sz="2800" b="1" dirty="0" err="1" smtClean="0"/>
              <a:t>Gipsies</a:t>
            </a:r>
            <a:r>
              <a:rPr lang="en-US" sz="2800" b="1" dirty="0" smtClean="0"/>
              <a:t> by engaging them in the battles with the Turks. </a:t>
            </a:r>
            <a:r>
              <a:rPr lang="ro-RO" sz="2400" dirty="0" smtClean="0">
                <a:latin typeface="Arial" pitchFamily="34" charset="0"/>
                <a:cs typeface="Arial" pitchFamily="34" charset="0"/>
              </a:rPr>
              <a:t/>
            </a:r>
            <a:br>
              <a:rPr lang="ro-RO" sz="2400" dirty="0" smtClean="0">
                <a:latin typeface="Arial" pitchFamily="34" charset="0"/>
                <a:cs typeface="Arial" pitchFamily="34" charset="0"/>
              </a:rPr>
            </a:br>
            <a:r>
              <a:rPr lang="ro-RO" sz="2400" dirty="0" smtClean="0">
                <a:latin typeface="Arial" pitchFamily="34" charset="0"/>
                <a:cs typeface="Arial" pitchFamily="34" charset="0"/>
              </a:rPr>
              <a:t/>
            </a:r>
            <a:br>
              <a:rPr lang="ro-RO" sz="2400" dirty="0" smtClean="0">
                <a:latin typeface="Arial" pitchFamily="34" charset="0"/>
                <a:cs typeface="Arial" pitchFamily="34" charset="0"/>
              </a:rPr>
            </a:br>
            <a:endParaRPr lang="ro-RO" sz="2400" dirty="0">
              <a:latin typeface="+mn-lt"/>
            </a:endParaRPr>
          </a:p>
        </p:txBody>
      </p:sp>
      <p:pic>
        <p:nvPicPr>
          <p:cNvPr id="9" name="Picture 2"/>
          <p:cNvPicPr>
            <a:picLocks noChangeAspect="1" noChangeArrowheads="1"/>
          </p:cNvPicPr>
          <p:nvPr/>
        </p:nvPicPr>
        <p:blipFill>
          <a:blip r:embed="rId3"/>
          <a:srcRect/>
          <a:stretch>
            <a:fillRect/>
          </a:stretch>
        </p:blipFill>
        <p:spPr bwMode="auto">
          <a:xfrm>
            <a:off x="4114800" y="2743200"/>
            <a:ext cx="3962400" cy="3052762"/>
          </a:xfrm>
          <a:prstGeom prst="rect">
            <a:avLst/>
          </a:prstGeom>
          <a:noFill/>
          <a:ln w="9525">
            <a:noFill/>
            <a:miter lim="800000"/>
            <a:headEnd/>
            <a:tailEnd/>
          </a:ln>
          <a:effectLst/>
        </p:spPr>
      </p:pic>
      <p:sp>
        <p:nvSpPr>
          <p:cNvPr id="10" name="Rectangle 9"/>
          <p:cNvSpPr/>
          <p:nvPr/>
        </p:nvSpPr>
        <p:spPr>
          <a:xfrm>
            <a:off x="1143000" y="2209800"/>
            <a:ext cx="2895600" cy="3785652"/>
          </a:xfrm>
          <a:prstGeom prst="rect">
            <a:avLst/>
          </a:prstGeom>
        </p:spPr>
        <p:txBody>
          <a:bodyPr wrap="square">
            <a:spAutoFit/>
          </a:bodyPr>
          <a:lstStyle/>
          <a:p>
            <a:r>
              <a:rPr lang="en-US" sz="2400" b="1" dirty="0" smtClean="0"/>
              <a:t>Faced with the Ottoman threat, the </a:t>
            </a:r>
            <a:r>
              <a:rPr lang="en-US" sz="2400" b="1" dirty="0" err="1" smtClean="0"/>
              <a:t>voivode</a:t>
            </a:r>
            <a:r>
              <a:rPr lang="en-US" sz="2400" b="1" dirty="0" smtClean="0"/>
              <a:t> turned to the </a:t>
            </a:r>
            <a:r>
              <a:rPr lang="en-US" sz="2400" b="1" dirty="0" err="1" smtClean="0"/>
              <a:t>gipsies</a:t>
            </a:r>
            <a:r>
              <a:rPr lang="en-US" sz="2400" b="1" dirty="0" smtClean="0"/>
              <a:t>-slaves of the boyars and monasteries, promising them to be </a:t>
            </a:r>
            <a:r>
              <a:rPr lang="ro-RO" sz="2400" b="1" dirty="0" smtClean="0"/>
              <a:t>released </a:t>
            </a:r>
            <a:r>
              <a:rPr lang="en-US" sz="2400" b="1" dirty="0" smtClean="0"/>
              <a:t>if they would fight with him against the Turks.</a:t>
            </a:r>
            <a:endParaRPr lang="ro-RO"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371600" y="274638"/>
            <a:ext cx="6781800" cy="1143000"/>
          </a:xfrm>
        </p:spPr>
        <p:txBody>
          <a:bodyPr>
            <a:noAutofit/>
          </a:bodyPr>
          <a:lstStyle/>
          <a:p>
            <a:pPr algn="l"/>
            <a:r>
              <a:rPr lang="en-US" sz="2800" b="1" dirty="0" err="1" smtClean="0"/>
              <a:t>Vlad</a:t>
            </a:r>
            <a:r>
              <a:rPr lang="en-US" sz="2800" b="1" dirty="0" smtClean="0"/>
              <a:t> </a:t>
            </a:r>
            <a:r>
              <a:rPr lang="en-US" sz="2800" b="1" dirty="0" err="1" smtClean="0"/>
              <a:t>Ţepeş</a:t>
            </a:r>
            <a:r>
              <a:rPr lang="en-US" sz="2800" b="1" dirty="0" smtClean="0"/>
              <a:t> opted for an authoritarian rule and did not hesitate to punish the traitors, including those of the princely family.</a:t>
            </a:r>
            <a:endParaRPr lang="ro-RO" sz="2800" b="1" dirty="0">
              <a:latin typeface="+mn-lt"/>
              <a:cs typeface="Arial" pitchFamily="34" charset="0"/>
            </a:endParaRPr>
          </a:p>
        </p:txBody>
      </p:sp>
      <p:sp>
        <p:nvSpPr>
          <p:cNvPr id="3" name="Content Placeholder 2"/>
          <p:cNvSpPr>
            <a:spLocks noGrp="1"/>
          </p:cNvSpPr>
          <p:nvPr>
            <p:ph idx="1"/>
          </p:nvPr>
        </p:nvSpPr>
        <p:spPr>
          <a:xfrm>
            <a:off x="838200" y="1600200"/>
            <a:ext cx="7543800" cy="4525963"/>
          </a:xfrm>
        </p:spPr>
        <p:txBody>
          <a:bodyPr>
            <a:normAutofit/>
          </a:bodyPr>
          <a:lstStyle/>
          <a:p>
            <a:r>
              <a:rPr lang="en-US" sz="2400" b="1" dirty="0" smtClean="0"/>
              <a:t>Any suspicion of betrayal quickly ended with the punishment of the considered traitor, usually by </a:t>
            </a:r>
            <a:r>
              <a:rPr lang="ro-RO" sz="2400" b="1" dirty="0" smtClean="0"/>
              <a:t>killing</a:t>
            </a:r>
            <a:r>
              <a:rPr lang="en-US" sz="2400" b="1" dirty="0" smtClean="0"/>
              <a:t> and confiscating wealth.</a:t>
            </a:r>
            <a:endParaRPr lang="ro-RO" sz="2400" b="1" dirty="0" smtClean="0"/>
          </a:p>
          <a:p>
            <a:endParaRPr lang="ro-RO" sz="2400" dirty="0" smtClean="0"/>
          </a:p>
          <a:p>
            <a:pPr>
              <a:spcBef>
                <a:spcPts val="0"/>
              </a:spcBef>
            </a:pPr>
            <a:r>
              <a:rPr lang="en-US" sz="2400" b="1" dirty="0" smtClean="0"/>
              <a:t>He also punished the </a:t>
            </a:r>
          </a:p>
          <a:p>
            <a:pPr marL="0" indent="0">
              <a:spcBef>
                <a:spcPts val="0"/>
              </a:spcBef>
              <a:buNone/>
            </a:pPr>
            <a:r>
              <a:rPr lang="en-US" sz="2400" b="1" dirty="0" smtClean="0"/>
              <a:t>     enemies of the </a:t>
            </a:r>
            <a:endParaRPr lang="ro-RO" sz="2400" b="1" dirty="0" smtClean="0"/>
          </a:p>
          <a:p>
            <a:pPr>
              <a:spcBef>
                <a:spcPts val="0"/>
              </a:spcBef>
              <a:buNone/>
            </a:pPr>
            <a:r>
              <a:rPr lang="ro-RO" sz="2400" b="1" dirty="0" smtClean="0"/>
              <a:t>     </a:t>
            </a:r>
            <a:r>
              <a:rPr lang="en-US" sz="2400" b="1" dirty="0" smtClean="0"/>
              <a:t>country,   Turkish </a:t>
            </a:r>
            <a:endParaRPr lang="ro-RO" sz="2400" b="1" dirty="0" smtClean="0"/>
          </a:p>
          <a:p>
            <a:pPr>
              <a:spcBef>
                <a:spcPts val="0"/>
              </a:spcBef>
              <a:buNone/>
            </a:pPr>
            <a:r>
              <a:rPr lang="ro-RO" sz="2400" b="1" dirty="0" smtClean="0"/>
              <a:t>     </a:t>
            </a:r>
            <a:r>
              <a:rPr lang="en-US" sz="2400" b="1" dirty="0" smtClean="0"/>
              <a:t>prisoners or </a:t>
            </a:r>
            <a:endParaRPr lang="ro-RO" sz="2400" b="1" dirty="0" smtClean="0"/>
          </a:p>
          <a:p>
            <a:pPr>
              <a:spcBef>
                <a:spcPts val="0"/>
              </a:spcBef>
              <a:buNone/>
            </a:pPr>
            <a:r>
              <a:rPr lang="ro-RO" sz="2400" b="1" dirty="0" smtClean="0"/>
              <a:t>   </a:t>
            </a:r>
            <a:r>
              <a:rPr lang="en-US" sz="2400" b="1" dirty="0" smtClean="0"/>
              <a:t>  foreign ambassadors  </a:t>
            </a:r>
            <a:endParaRPr lang="ro-RO" sz="2400" b="1" dirty="0" smtClean="0"/>
          </a:p>
          <a:p>
            <a:pPr>
              <a:spcBef>
                <a:spcPts val="0"/>
              </a:spcBef>
              <a:buNone/>
            </a:pPr>
            <a:r>
              <a:rPr lang="en-US" sz="2400" b="1" dirty="0" smtClean="0"/>
              <a:t>   </a:t>
            </a:r>
            <a:r>
              <a:rPr lang="ro-RO" sz="2400" b="1" dirty="0" smtClean="0"/>
              <a:t> </a:t>
            </a:r>
            <a:r>
              <a:rPr lang="en-US" sz="2400" b="1" dirty="0" smtClean="0"/>
              <a:t> who </a:t>
            </a:r>
            <a:r>
              <a:rPr lang="ro-RO" sz="2400" b="1" dirty="0" smtClean="0"/>
              <a:t>d</a:t>
            </a:r>
            <a:r>
              <a:rPr lang="en-US" sz="2400" b="1" dirty="0" smtClean="0"/>
              <a:t>id not show </a:t>
            </a:r>
            <a:r>
              <a:rPr lang="ro-RO" sz="2400" b="1" dirty="0" smtClean="0"/>
              <a:t>him</a:t>
            </a:r>
          </a:p>
          <a:p>
            <a:pPr>
              <a:spcBef>
                <a:spcPts val="0"/>
              </a:spcBef>
              <a:buNone/>
            </a:pPr>
            <a:r>
              <a:rPr lang="ro-RO" sz="2400" b="1" dirty="0" smtClean="0"/>
              <a:t>     the </a:t>
            </a:r>
            <a:r>
              <a:rPr lang="en-US" sz="2400" b="1" dirty="0" smtClean="0"/>
              <a:t>respect</a:t>
            </a:r>
            <a:r>
              <a:rPr lang="ro-RO" sz="2400" b="1" dirty="0" smtClean="0"/>
              <a:t> for </a:t>
            </a:r>
            <a:r>
              <a:rPr lang="en-US" sz="2400" b="1" dirty="0" smtClean="0"/>
              <a:t>a ruler</a:t>
            </a:r>
            <a:r>
              <a:rPr lang="ro-RO" sz="2400" b="1" dirty="0" smtClean="0"/>
              <a:t>. </a:t>
            </a:r>
            <a:endParaRPr lang="ro-RO" sz="2400" b="1" dirty="0">
              <a:solidFill>
                <a:srgbClr val="FF0000"/>
              </a:solidFill>
            </a:endParaRPr>
          </a:p>
        </p:txBody>
      </p:sp>
      <p:pic>
        <p:nvPicPr>
          <p:cNvPr id="5122" name="Picture 2"/>
          <p:cNvPicPr>
            <a:picLocks noChangeAspect="1" noChangeArrowheads="1"/>
          </p:cNvPicPr>
          <p:nvPr/>
        </p:nvPicPr>
        <p:blipFill>
          <a:blip r:embed="rId3"/>
          <a:srcRect/>
          <a:stretch>
            <a:fillRect/>
          </a:stretch>
        </p:blipFill>
        <p:spPr bwMode="auto">
          <a:xfrm>
            <a:off x="4268680" y="3200400"/>
            <a:ext cx="4060300" cy="269813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143000" y="914400"/>
            <a:ext cx="7086600" cy="503238"/>
          </a:xfrm>
        </p:spPr>
        <p:txBody>
          <a:bodyPr>
            <a:noAutofit/>
          </a:bodyPr>
          <a:lstStyle/>
          <a:p>
            <a:pPr algn="just"/>
            <a:r>
              <a:rPr lang="ro-RO" sz="2400" b="1" dirty="0" smtClean="0">
                <a:latin typeface="Arial" pitchFamily="34" charset="0"/>
                <a:cs typeface="Arial" pitchFamily="34" charset="0"/>
              </a:rPr>
              <a:t/>
            </a:r>
            <a:br>
              <a:rPr lang="ro-RO" sz="2400" b="1" dirty="0" smtClean="0">
                <a:latin typeface="Arial" pitchFamily="34" charset="0"/>
                <a:cs typeface="Arial" pitchFamily="34" charset="0"/>
              </a:rPr>
            </a:br>
            <a:r>
              <a:rPr lang="ro-RO" sz="2400" b="1" dirty="0" smtClean="0">
                <a:latin typeface="Arial" pitchFamily="34" charset="0"/>
                <a:cs typeface="Arial" pitchFamily="34" charset="0"/>
              </a:rPr>
              <a:t/>
            </a:r>
            <a:br>
              <a:rPr lang="ro-RO" sz="2400" b="1" dirty="0" smtClean="0">
                <a:latin typeface="Arial" pitchFamily="34" charset="0"/>
                <a:cs typeface="Arial" pitchFamily="34" charset="0"/>
              </a:rPr>
            </a:br>
            <a:r>
              <a:rPr lang="en-US" sz="2000" b="1" dirty="0" smtClean="0">
                <a:latin typeface="Arial" pitchFamily="34" charset="0"/>
                <a:cs typeface="Arial" pitchFamily="34" charset="0"/>
              </a:rPr>
              <a:t> Stories about </a:t>
            </a:r>
            <a:r>
              <a:rPr lang="en-US" sz="2000" b="1" dirty="0" err="1" smtClean="0">
                <a:latin typeface="Arial" pitchFamily="34" charset="0"/>
                <a:cs typeface="Arial" pitchFamily="34" charset="0"/>
              </a:rPr>
              <a:t>Vlad's</a:t>
            </a:r>
            <a:r>
              <a:rPr lang="en-US" sz="2000" b="1" dirty="0" smtClean="0">
                <a:latin typeface="Arial" pitchFamily="34" charset="0"/>
                <a:cs typeface="Arial" pitchFamily="34" charset="0"/>
              </a:rPr>
              <a:t> brutal acts began circulating during his lifetime.</a:t>
            </a:r>
            <a:r>
              <a:rPr lang="ro-RO" sz="2000" b="1" dirty="0" smtClean="0">
                <a:latin typeface="Arial" pitchFamily="34" charset="0"/>
                <a:cs typeface="Arial" pitchFamily="34" charset="0"/>
              </a:rPr>
              <a:t> </a:t>
            </a:r>
            <a:r>
              <a:rPr lang="en-US" sz="2400" b="1" dirty="0" smtClean="0"/>
              <a:t>Some of these have been exaggerated, others are completely false, and so the idea of ​​a blood-thirsty resident associated with the idea of ​​a vampire has emerged.</a:t>
            </a:r>
            <a:endParaRPr lang="ro-RO" sz="2800" b="1" dirty="0">
              <a:latin typeface="+mn-lt"/>
              <a:cs typeface="Arial" pitchFamily="34" charset="0"/>
            </a:endParaRPr>
          </a:p>
        </p:txBody>
      </p:sp>
      <p:pic>
        <p:nvPicPr>
          <p:cNvPr id="6146" name="Picture 2" descr="C:\Users\Violetel\Desktop\10000448.jpg"/>
          <p:cNvPicPr>
            <a:picLocks noGrp="1" noChangeAspect="1" noChangeArrowheads="1"/>
          </p:cNvPicPr>
          <p:nvPr>
            <p:ph idx="1"/>
          </p:nvPr>
        </p:nvPicPr>
        <p:blipFill>
          <a:blip r:embed="rId3"/>
          <a:srcRect/>
          <a:stretch>
            <a:fillRect/>
          </a:stretch>
        </p:blipFill>
        <p:spPr bwMode="auto">
          <a:xfrm>
            <a:off x="838200" y="2971800"/>
            <a:ext cx="2362200" cy="3675612"/>
          </a:xfrm>
          <a:prstGeom prst="rect">
            <a:avLst/>
          </a:prstGeom>
          <a:noFill/>
        </p:spPr>
      </p:pic>
      <p:pic>
        <p:nvPicPr>
          <p:cNvPr id="6147" name="Picture 3"/>
          <p:cNvPicPr>
            <a:picLocks noChangeAspect="1" noChangeArrowheads="1"/>
          </p:cNvPicPr>
          <p:nvPr/>
        </p:nvPicPr>
        <p:blipFill>
          <a:blip r:embed="rId4"/>
          <a:srcRect/>
          <a:stretch>
            <a:fillRect/>
          </a:stretch>
        </p:blipFill>
        <p:spPr bwMode="auto">
          <a:xfrm>
            <a:off x="3200400" y="2971800"/>
            <a:ext cx="2486297" cy="3625850"/>
          </a:xfrm>
          <a:prstGeom prst="rect">
            <a:avLst/>
          </a:prstGeom>
          <a:noFill/>
          <a:ln w="9525">
            <a:noFill/>
            <a:miter lim="800000"/>
            <a:headEnd/>
            <a:tailEnd/>
          </a:ln>
          <a:effectLst/>
        </p:spPr>
      </p:pic>
      <p:pic>
        <p:nvPicPr>
          <p:cNvPr id="6148" name="Picture 4" descr="C:\Users\Violetel\Desktop\images.jpg"/>
          <p:cNvPicPr>
            <a:picLocks noChangeAspect="1" noChangeArrowheads="1"/>
          </p:cNvPicPr>
          <p:nvPr/>
        </p:nvPicPr>
        <p:blipFill>
          <a:blip r:embed="rId5"/>
          <a:srcRect/>
          <a:stretch>
            <a:fillRect/>
          </a:stretch>
        </p:blipFill>
        <p:spPr bwMode="auto">
          <a:xfrm>
            <a:off x="5638800" y="2971800"/>
            <a:ext cx="2743200" cy="1847850"/>
          </a:xfrm>
          <a:prstGeom prst="rect">
            <a:avLst/>
          </a:prstGeom>
          <a:noFill/>
        </p:spPr>
      </p:pic>
      <p:pic>
        <p:nvPicPr>
          <p:cNvPr id="9" name="Picture 5" descr="C:\Users\Violetel\Desktop\4castle_romania.jpg"/>
          <p:cNvPicPr>
            <a:picLocks noChangeAspect="1" noChangeArrowheads="1"/>
          </p:cNvPicPr>
          <p:nvPr/>
        </p:nvPicPr>
        <p:blipFill>
          <a:blip r:embed="rId6" cstate="print"/>
          <a:srcRect/>
          <a:stretch>
            <a:fillRect/>
          </a:stretch>
        </p:blipFill>
        <p:spPr bwMode="auto">
          <a:xfrm>
            <a:off x="5638800" y="4876800"/>
            <a:ext cx="2743200" cy="17145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533</Words>
  <Application>Microsoft Office PowerPoint</Application>
  <PresentationFormat>Pokaz na ekranie (4:3)</PresentationFormat>
  <Paragraphs>41</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Office Theme</vt:lpstr>
      <vt:lpstr>From Vlad Țepeș/Vlad the Impaler  to count DRACULA  Popa Alexandra Ștefănică Matei</vt:lpstr>
      <vt:lpstr>Vlad Țepeș/Vlad the Impaler</vt:lpstr>
      <vt:lpstr>But who was he really?</vt:lpstr>
      <vt:lpstr>The stories about him kept in the collective memory  some firm actions of the government:</vt:lpstr>
      <vt:lpstr>Prezentacja programu PowerPoint</vt:lpstr>
      <vt:lpstr>     He cut off the thievery in the country</vt:lpstr>
      <vt:lpstr>   He tried to integrate the Gipsies by engaging them in the battles with the Turks.   </vt:lpstr>
      <vt:lpstr>Vlad Ţepeş opted for an authoritarian rule and did not hesitate to punish the traitors, including those of the princely family.</vt:lpstr>
      <vt:lpstr>   Stories about Vlad's brutal acts began circulating during his lifetime. Some of these have been exaggerated, others are completely false, and so the idea of ​​a blood-thirsty resident associated with the idea of ​​a vampire has emerged.</vt:lpstr>
      <vt:lpstr>Thank you  Popa Alexandra Ștefănică Matei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Violetel</dc:creator>
  <cp:lastModifiedBy>Użytkownik systemu Windows</cp:lastModifiedBy>
  <cp:revision>6</cp:revision>
  <dcterms:created xsi:type="dcterms:W3CDTF">2006-08-16T00:00:00Z</dcterms:created>
  <dcterms:modified xsi:type="dcterms:W3CDTF">2018-05-04T12:24:34Z</dcterms:modified>
</cp:coreProperties>
</file>