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8" r:id="rId6"/>
    <p:sldId id="290" r:id="rId7"/>
    <p:sldId id="292" r:id="rId8"/>
    <p:sldId id="283" r:id="rId9"/>
    <p:sldId id="284" r:id="rId10"/>
    <p:sldId id="285" r:id="rId11"/>
    <p:sldId id="270" r:id="rId12"/>
    <p:sldId id="276" r:id="rId13"/>
    <p:sldId id="273" r:id="rId14"/>
    <p:sldId id="274" r:id="rId15"/>
    <p:sldId id="275" r:id="rId16"/>
    <p:sldId id="277" r:id="rId17"/>
    <p:sldId id="29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660"/>
  </p:normalViewPr>
  <p:slideViewPr>
    <p:cSldViewPr snapToGrid="0">
      <p:cViewPr>
        <p:scale>
          <a:sx n="80" d="100"/>
          <a:sy n="80" d="100"/>
        </p:scale>
        <p:origin x="-1506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8785" y="-795573"/>
            <a:ext cx="10502881" cy="2616199"/>
          </a:xfrm>
        </p:spPr>
        <p:txBody>
          <a:bodyPr>
            <a:normAutofit/>
          </a:bodyPr>
          <a:lstStyle/>
          <a:p>
            <a:r>
              <a:rPr lang="de-DE" sz="4800" b="1" dirty="0" err="1" smtClean="0"/>
              <a:t>Lambach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and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it</a:t>
            </a:r>
            <a:r>
              <a:rPr lang="en-US" sz="4800" b="1" dirty="0" smtClean="0"/>
              <a:t>s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monastery</a:t>
            </a:r>
            <a:r>
              <a:rPr lang="de-DE" sz="4800" b="1" dirty="0" smtClean="0"/>
              <a:t> in </a:t>
            </a:r>
            <a:r>
              <a:rPr lang="de-DE" sz="4800" b="1" dirty="0" err="1" smtClean="0"/>
              <a:t>the</a:t>
            </a:r>
            <a:r>
              <a:rPr lang="de-DE" sz="4800" b="1" dirty="0" smtClean="0"/>
              <a:t> </a:t>
            </a:r>
            <a:r>
              <a:rPr lang="de-DE" sz="4800" b="1" dirty="0" err="1" smtClean="0"/>
              <a:t>Medieval</a:t>
            </a:r>
            <a:r>
              <a:rPr lang="de-DE" sz="4800" b="1" dirty="0" smtClean="0"/>
              <a:t> Ages</a:t>
            </a:r>
            <a:endParaRPr lang="de-DE" sz="4800" b="1" dirty="0"/>
          </a:p>
        </p:txBody>
      </p:sp>
      <p:pic>
        <p:nvPicPr>
          <p:cNvPr id="5" name="Picture 2" descr="C:\Users\stylianoum\Documents\ΟΡΓΑΝΩΣΗ ΣΧΟΛΕΙΟΥ\COMENIUS - ERASMUS +\2017 - 2019\Logo ERASMUS + Tracing Our European Spir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45" y="4764037"/>
            <a:ext cx="3150372" cy="129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U flag-Erasmus+_versiune redu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58" y="5002124"/>
            <a:ext cx="300532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069464" y="4948115"/>
            <a:ext cx="337624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Transnational Learning </a:t>
            </a:r>
            <a: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  <a:t>Activity</a:t>
            </a:r>
            <a:b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</a:br>
            <a: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  <a:t>in </a:t>
            </a:r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Lambach, </a:t>
            </a:r>
            <a: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  <a:t> Austria</a:t>
            </a:r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, </a:t>
            </a:r>
          </a:p>
          <a:p>
            <a:pPr algn="ctr" defTabSz="914400"/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14-21 April 2018</a:t>
            </a:r>
          </a:p>
        </p:txBody>
      </p: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-1" y="6150114"/>
            <a:ext cx="1216679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de-DE" sz="1000" dirty="0" smtClean="0">
                <a:latin typeface="Times New Roman"/>
              </a:rPr>
              <a:t>Dieses </a:t>
            </a:r>
            <a:r>
              <a:rPr lang="de-DE" sz="1000" dirty="0">
                <a:latin typeface="Times New Roman"/>
              </a:rPr>
              <a:t>Projekt wurde mit Unterstützung der Europäischen Kommission finanziert. Die Verantwortung für den Inhalt dieser Veröffentlichung (Mitteilung) trägt allein der Verfasser; die Kommission haftet nicht für die weitere Verwendung der darin enthaltenen Angaben.	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project has been funded with support from the European Commission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.</a:t>
            </a:r>
            <a:r>
              <a:rPr kumimoji="0" lang="pl-PL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publication [communication] reflects the views only of the author, and the Commission cannot be held responsible for any use which may be made of the information contained therein.</a:t>
            </a:r>
            <a:r>
              <a:rPr kumimoji="0" lang="pl-PL" alt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DFDBD5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535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9209" y="450376"/>
            <a:ext cx="10018713" cy="1237396"/>
          </a:xfrm>
        </p:spPr>
        <p:txBody>
          <a:bodyPr/>
          <a:lstStyle/>
          <a:p>
            <a:r>
              <a:rPr lang="de-DE" b="1" dirty="0" err="1" smtClean="0"/>
              <a:t>Frescos</a:t>
            </a:r>
            <a:r>
              <a:rPr lang="de-DE" b="1" dirty="0" smtClean="0"/>
              <a:t> in </a:t>
            </a:r>
            <a:r>
              <a:rPr lang="de-DE" b="1" dirty="0" err="1" smtClean="0"/>
              <a:t>Lambach</a:t>
            </a:r>
            <a:endParaRPr lang="de-DE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07" y="1545075"/>
            <a:ext cx="2519855" cy="37184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175" y="1549526"/>
            <a:ext cx="3805959" cy="37184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321" y="1553976"/>
            <a:ext cx="4724368" cy="370958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442948" y="5536035"/>
            <a:ext cx="8011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/>
              <a:t>Seperated</a:t>
            </a:r>
            <a:r>
              <a:rPr lang="de-DE" sz="2400" b="1" dirty="0"/>
              <a:t> </a:t>
            </a:r>
            <a:r>
              <a:rPr lang="de-DE" sz="2400" b="1" dirty="0" err="1"/>
              <a:t>through</a:t>
            </a:r>
            <a:r>
              <a:rPr lang="de-DE" sz="2400" b="1" dirty="0"/>
              <a:t> </a:t>
            </a:r>
            <a:r>
              <a:rPr lang="de-DE" sz="2400" b="1" dirty="0" err="1" smtClean="0"/>
              <a:t>three</a:t>
            </a:r>
            <a:r>
              <a:rPr lang="de-DE" sz="2400" b="1" dirty="0" smtClean="0"/>
              <a:t> </a:t>
            </a:r>
            <a:r>
              <a:rPr lang="de-DE" sz="2400" b="1" dirty="0" err="1"/>
              <a:t>rays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light (</a:t>
            </a:r>
            <a:r>
              <a:rPr lang="de-DE" sz="2400" b="1" dirty="0" err="1"/>
              <a:t>represents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three</a:t>
            </a:r>
            <a:r>
              <a:rPr lang="de-DE" sz="2400" b="1" dirty="0"/>
              <a:t> </a:t>
            </a:r>
            <a:r>
              <a:rPr lang="de-DE" sz="2400" b="1" dirty="0" err="1"/>
              <a:t>times</a:t>
            </a:r>
            <a:r>
              <a:rPr lang="de-DE" sz="2400" b="1" dirty="0"/>
              <a:t> he </a:t>
            </a:r>
            <a:r>
              <a:rPr lang="de-DE" sz="2400" b="1" dirty="0" err="1"/>
              <a:t>got</a:t>
            </a:r>
            <a:r>
              <a:rPr lang="de-DE" sz="2400" b="1" dirty="0"/>
              <a:t> </a:t>
            </a:r>
            <a:r>
              <a:rPr lang="de-DE" sz="2400" b="1" dirty="0" err="1"/>
              <a:t>expelled</a:t>
            </a:r>
            <a:r>
              <a:rPr lang="de-DE" sz="2400" b="1" dirty="0"/>
              <a:t> </a:t>
            </a:r>
            <a:r>
              <a:rPr lang="de-DE" sz="2400" b="1" dirty="0" err="1"/>
              <a:t>from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church</a:t>
            </a:r>
            <a:r>
              <a:rPr lang="de-DE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72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9720" y="532263"/>
            <a:ext cx="10018713" cy="1442112"/>
          </a:xfrm>
        </p:spPr>
        <p:txBody>
          <a:bodyPr/>
          <a:lstStyle/>
          <a:p>
            <a:r>
              <a:rPr lang="de-DE" sz="3200" b="1" dirty="0" smtClean="0"/>
              <a:t>Gmunden– </a:t>
            </a:r>
            <a:r>
              <a:rPr lang="de-DE" sz="3200" b="1" dirty="0" err="1" smtClean="0"/>
              <a:t>Tuesday</a:t>
            </a:r>
            <a:r>
              <a:rPr lang="de-DE" sz="3200" b="1" dirty="0" smtClean="0"/>
              <a:t>  </a:t>
            </a:r>
            <a:endParaRPr lang="de-DE" sz="32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80" y="1942936"/>
            <a:ext cx="6518727" cy="4351338"/>
          </a:xfrm>
        </p:spPr>
      </p:pic>
    </p:spTree>
    <p:extLst>
      <p:ext uri="{BB962C8B-B14F-4D97-AF65-F5344CB8AC3E}">
        <p14:creationId xmlns:p14="http://schemas.microsoft.com/office/powerpoint/2010/main" val="3923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19" y="724338"/>
            <a:ext cx="5020148" cy="285355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79" y="768130"/>
            <a:ext cx="4214649" cy="28097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97" y="3782621"/>
            <a:ext cx="3993931" cy="26709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7" y="4078671"/>
            <a:ext cx="6249713" cy="23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31076"/>
            <a:ext cx="9144000" cy="99322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Wels-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Wednesday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02" y="1566001"/>
            <a:ext cx="7115136" cy="4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89" y="462318"/>
            <a:ext cx="4329606" cy="259078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84" y="3283055"/>
            <a:ext cx="4324657" cy="32434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62" y="642876"/>
            <a:ext cx="5637622" cy="22296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3" y="3283055"/>
            <a:ext cx="5215268" cy="29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7959" y="453788"/>
            <a:ext cx="10018713" cy="1752599"/>
          </a:xfrm>
        </p:spPr>
        <p:txBody>
          <a:bodyPr/>
          <a:lstStyle/>
          <a:p>
            <a:r>
              <a:rPr lang="de-DE" dirty="0" smtClean="0"/>
              <a:t>                            </a:t>
            </a:r>
            <a:r>
              <a:rPr lang="de-DE" b="1" dirty="0" smtClean="0"/>
              <a:t>Salzburg - </a:t>
            </a:r>
            <a:r>
              <a:rPr lang="de-DE" sz="3200" b="1" dirty="0" err="1" smtClean="0"/>
              <a:t>Thursday</a:t>
            </a:r>
            <a:endParaRPr lang="de-DE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52" y="1825625"/>
            <a:ext cx="5817296" cy="4351338"/>
          </a:xfrm>
        </p:spPr>
      </p:pic>
    </p:spTree>
    <p:extLst>
      <p:ext uri="{BB962C8B-B14F-4D97-AF65-F5344CB8AC3E}">
        <p14:creationId xmlns:p14="http://schemas.microsoft.com/office/powerpoint/2010/main" val="28875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9" y="254152"/>
            <a:ext cx="4542512" cy="31485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34" y="3651477"/>
            <a:ext cx="5441146" cy="30606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64" y="457198"/>
            <a:ext cx="5671486" cy="24221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43" y="3803011"/>
            <a:ext cx="4146736" cy="27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55758" y="760021"/>
            <a:ext cx="3635908" cy="1060605"/>
          </a:xfrm>
        </p:spPr>
        <p:txBody>
          <a:bodyPr>
            <a:normAutofit/>
          </a:bodyPr>
          <a:lstStyle/>
          <a:p>
            <a:r>
              <a:rPr lang="pl-PL" sz="4800" b="1" dirty="0" err="1" smtClean="0"/>
              <a:t>Thank</a:t>
            </a:r>
            <a:r>
              <a:rPr lang="pl-PL" sz="4800" b="1" dirty="0" smtClean="0"/>
              <a:t> </a:t>
            </a:r>
            <a:r>
              <a:rPr lang="pl-PL" sz="4800" b="1" dirty="0" err="1" smtClean="0"/>
              <a:t>you</a:t>
            </a:r>
            <a:endParaRPr lang="de-DE" sz="4800" b="1" dirty="0"/>
          </a:p>
        </p:txBody>
      </p:sp>
      <p:pic>
        <p:nvPicPr>
          <p:cNvPr id="5" name="Picture 2" descr="C:\Users\stylianoum\Documents\ΟΡΓΑΝΩΣΗ ΣΧΟΛΕΙΟΥ\COMENIUS - ERASMUS +\2017 - 2019\Logo ERASMUS + Tracing Our European Spir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45" y="4764037"/>
            <a:ext cx="3150372" cy="129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U flag-Erasmus+_versiune redu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58" y="5002124"/>
            <a:ext cx="300532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069464" y="4948115"/>
            <a:ext cx="337624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Transnational Learning </a:t>
            </a:r>
            <a: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  <a:t>Activity</a:t>
            </a:r>
            <a:b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</a:br>
            <a: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  <a:t>in </a:t>
            </a:r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Lambach, </a:t>
            </a:r>
            <a:r>
              <a:rPr lang="ro-RO" dirty="0" smtClean="0">
                <a:solidFill>
                  <a:prstClr val="black"/>
                </a:solidFill>
                <a:latin typeface="Gill Sans MT" panose="020B0502020104020203"/>
              </a:rPr>
              <a:t> Austria</a:t>
            </a:r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, </a:t>
            </a:r>
          </a:p>
          <a:p>
            <a:pPr algn="ctr" defTabSz="914400"/>
            <a:r>
              <a:rPr lang="ro-RO" dirty="0">
                <a:solidFill>
                  <a:prstClr val="black"/>
                </a:solidFill>
                <a:latin typeface="Gill Sans MT" panose="020B0502020104020203"/>
              </a:rPr>
              <a:t>14-21 April 2018</a:t>
            </a:r>
          </a:p>
        </p:txBody>
      </p: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-1" y="6150114"/>
            <a:ext cx="1216679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de-DE" sz="1000" dirty="0" smtClean="0">
                <a:latin typeface="Times New Roman"/>
              </a:rPr>
              <a:t>Dieses </a:t>
            </a:r>
            <a:r>
              <a:rPr lang="de-DE" sz="1000" dirty="0">
                <a:latin typeface="Times New Roman"/>
              </a:rPr>
              <a:t>Projekt wurde mit Unterstützung der Europäischen Kommission finanziert. Die Verantwortung für den Inhalt dieser Veröffentlichung (Mitteilung) trägt allein der Verfasser; die Kommission haftet nicht für die weitere Verwendung der darin enthaltenen Angaben.	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project has been funded with support from the European Commission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.</a:t>
            </a:r>
            <a:r>
              <a:rPr kumimoji="0" lang="pl-PL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pl-PL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This </a:t>
            </a:r>
            <a:r>
              <a:rPr kumimoji="0" lang="en-US" altLang="pl-PL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publication [communication] reflects the views only of the author, and the Commission cannot be held responsible for any use which may be made of the information contained therein.</a:t>
            </a:r>
            <a:r>
              <a:rPr kumimoji="0" lang="pl-PL" alt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DFDBD5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695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Founding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monastery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 err="1" smtClean="0">
                <a:cs typeface="Arial" panose="020B0604020202020204" pitchFamily="34" charset="0"/>
              </a:rPr>
              <a:t>Founded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by</a:t>
            </a:r>
            <a:r>
              <a:rPr lang="de-DE" sz="2800" dirty="0" smtClean="0">
                <a:cs typeface="Arial" panose="020B0604020202020204" pitchFamily="34" charset="0"/>
              </a:rPr>
              <a:t> Graf Arnold II.  1046</a:t>
            </a:r>
          </a:p>
          <a:p>
            <a:r>
              <a:rPr lang="de-DE" sz="2800" dirty="0" smtClean="0">
                <a:cs typeface="Arial" panose="020B0604020202020204" pitchFamily="34" charset="0"/>
              </a:rPr>
              <a:t>Christian </a:t>
            </a:r>
            <a:r>
              <a:rPr lang="de-DE" sz="2800" dirty="0" err="1" smtClean="0">
                <a:cs typeface="Arial" panose="020B0604020202020204" pitchFamily="34" charset="0"/>
              </a:rPr>
              <a:t>community</a:t>
            </a:r>
            <a:endParaRPr lang="de-DE" sz="2800" dirty="0" smtClean="0">
              <a:cs typeface="Arial" panose="020B0604020202020204" pitchFamily="34" charset="0"/>
            </a:endParaRPr>
          </a:p>
          <a:p>
            <a:r>
              <a:rPr lang="de-DE" sz="2800" dirty="0" smtClean="0">
                <a:cs typeface="Arial" panose="020B0604020202020204" pitchFamily="34" charset="0"/>
              </a:rPr>
              <a:t>Bishop </a:t>
            </a:r>
            <a:r>
              <a:rPr lang="de-DE" sz="2800" dirty="0" err="1" smtClean="0">
                <a:cs typeface="Arial" panose="020B0604020202020204" pitchFamily="34" charset="0"/>
              </a:rPr>
              <a:t>Adalbero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</a:p>
          <a:p>
            <a:r>
              <a:rPr lang="de-DE" sz="2800" dirty="0" smtClean="0">
                <a:cs typeface="Arial" panose="020B0604020202020204" pitchFamily="34" charset="0"/>
              </a:rPr>
              <a:t>1056 </a:t>
            </a:r>
            <a:r>
              <a:rPr lang="de-DE" sz="2800" dirty="0" err="1" smtClean="0">
                <a:cs typeface="Arial" panose="020B0604020202020204" pitchFamily="34" charset="0"/>
              </a:rPr>
              <a:t>Adalbero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from</a:t>
            </a:r>
            <a:r>
              <a:rPr lang="de-DE" sz="2800" dirty="0" smtClean="0">
                <a:cs typeface="Arial" panose="020B0604020202020204" pitchFamily="34" charset="0"/>
              </a:rPr>
              <a:t> Würzburg </a:t>
            </a:r>
            <a:r>
              <a:rPr lang="de-DE" sz="2800" dirty="0" err="1" smtClean="0">
                <a:cs typeface="Arial" panose="020B0604020202020204" pitchFamily="34" charset="0"/>
              </a:rPr>
              <a:t>turned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it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into</a:t>
            </a:r>
            <a:r>
              <a:rPr lang="de-DE" sz="2800" dirty="0" smtClean="0">
                <a:cs typeface="Arial" panose="020B0604020202020204" pitchFamily="34" charset="0"/>
              </a:rPr>
              <a:t> a </a:t>
            </a:r>
            <a:r>
              <a:rPr lang="de-DE" sz="2800" dirty="0" err="1" smtClean="0">
                <a:cs typeface="Arial" panose="020B0604020202020204" pitchFamily="34" charset="0"/>
              </a:rPr>
              <a:t>Benedictine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monastery</a:t>
            </a:r>
            <a:endParaRPr lang="de-DE" sz="2800" dirty="0" smtClean="0">
              <a:cs typeface="Arial" panose="020B0604020202020204" pitchFamily="34" charset="0"/>
            </a:endParaRPr>
          </a:p>
          <a:p>
            <a:r>
              <a:rPr lang="de-DE" sz="2800" dirty="0" smtClean="0">
                <a:cs typeface="Arial" panose="020B0604020202020204" pitchFamily="34" charset="0"/>
              </a:rPr>
              <a:t>Bones </a:t>
            </a:r>
            <a:r>
              <a:rPr lang="de-DE" sz="2800" dirty="0" err="1" smtClean="0">
                <a:cs typeface="Arial" panose="020B0604020202020204" pitchFamily="34" charset="0"/>
              </a:rPr>
              <a:t>of</a:t>
            </a:r>
            <a:r>
              <a:rPr lang="de-DE" sz="2800" dirty="0" smtClean="0">
                <a:cs typeface="Arial" panose="020B0604020202020204" pitchFamily="34" charset="0"/>
              </a:rPr>
              <a:t> St. </a:t>
            </a:r>
            <a:r>
              <a:rPr lang="de-DE" sz="2800" dirty="0" err="1" smtClean="0">
                <a:cs typeface="Arial" panose="020B0604020202020204" pitchFamily="34" charset="0"/>
              </a:rPr>
              <a:t>Adalbero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are</a:t>
            </a:r>
            <a:r>
              <a:rPr lang="de-DE" sz="2800" dirty="0" smtClean="0">
                <a:cs typeface="Arial" panose="020B0604020202020204" pitchFamily="34" charset="0"/>
              </a:rPr>
              <a:t> still </a:t>
            </a:r>
            <a:r>
              <a:rPr lang="de-DE" sz="2800" dirty="0" err="1" smtClean="0">
                <a:cs typeface="Arial" panose="020B0604020202020204" pitchFamily="34" charset="0"/>
              </a:rPr>
              <a:t>resting</a:t>
            </a:r>
            <a:r>
              <a:rPr lang="de-DE" sz="2800" dirty="0" smtClean="0">
                <a:cs typeface="Arial" panose="020B0604020202020204" pitchFamily="34" charset="0"/>
              </a:rPr>
              <a:t> in </a:t>
            </a:r>
            <a:r>
              <a:rPr lang="de-DE" sz="2800" dirty="0" err="1" smtClean="0">
                <a:cs typeface="Arial" panose="020B0604020202020204" pitchFamily="34" charset="0"/>
              </a:rPr>
              <a:t>Lambach</a:t>
            </a:r>
            <a:endParaRPr lang="de-DE" sz="28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St.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Adalbero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88776" y="2312157"/>
            <a:ext cx="10018713" cy="3124201"/>
          </a:xfrm>
        </p:spPr>
        <p:txBody>
          <a:bodyPr/>
          <a:lstStyle/>
          <a:p>
            <a:endParaRPr lang="de-DE" dirty="0" smtClean="0">
              <a:cs typeface="Arial" panose="020B0604020202020204" pitchFamily="34" charset="0"/>
            </a:endParaRPr>
          </a:p>
          <a:p>
            <a:r>
              <a:rPr lang="de-DE" sz="2800" dirty="0" err="1" smtClean="0">
                <a:cs typeface="Arial" panose="020B0604020202020204" pitchFamily="34" charset="0"/>
              </a:rPr>
              <a:t>Important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role</a:t>
            </a:r>
            <a:r>
              <a:rPr lang="de-DE" sz="2800" dirty="0" smtClean="0">
                <a:cs typeface="Arial" panose="020B0604020202020204" pitchFamily="34" charset="0"/>
              </a:rPr>
              <a:t> in </a:t>
            </a:r>
            <a:r>
              <a:rPr lang="de-DE" sz="2800" dirty="0" err="1" smtClean="0">
                <a:cs typeface="Arial" panose="020B0604020202020204" pitchFamily="34" charset="0"/>
              </a:rPr>
              <a:t>the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investiture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cs typeface="Arial" panose="020B0604020202020204" pitchFamily="34" charset="0"/>
              </a:rPr>
              <a:t>dispute</a:t>
            </a:r>
            <a:r>
              <a:rPr lang="de-DE" sz="2800" dirty="0" smtClean="0">
                <a:cs typeface="Arial" panose="020B0604020202020204" pitchFamily="34" charset="0"/>
              </a:rPr>
              <a:t> </a:t>
            </a:r>
          </a:p>
          <a:p>
            <a:r>
              <a:rPr lang="de-DE" sz="2800" dirty="0" err="1" smtClean="0">
                <a:cs typeface="Arial" panose="020B0604020202020204" pitchFamily="34" charset="0"/>
              </a:rPr>
              <a:t>Died</a:t>
            </a:r>
            <a:r>
              <a:rPr lang="de-DE" sz="2800" dirty="0" smtClean="0">
                <a:cs typeface="Arial" panose="020B0604020202020204" pitchFamily="34" charset="0"/>
              </a:rPr>
              <a:t> 1090</a:t>
            </a:r>
          </a:p>
          <a:p>
            <a:r>
              <a:rPr lang="de-DE" sz="2800" dirty="0" smtClean="0">
                <a:cs typeface="Arial" panose="020B0604020202020204" pitchFamily="34" charset="0"/>
              </a:rPr>
              <a:t>Was </a:t>
            </a:r>
            <a:r>
              <a:rPr lang="de-DE" sz="2800" dirty="0" err="1" smtClean="0">
                <a:cs typeface="Arial" panose="020B0604020202020204" pitchFamily="34" charset="0"/>
              </a:rPr>
              <a:t>buried</a:t>
            </a:r>
            <a:r>
              <a:rPr lang="de-DE" sz="2800" dirty="0" smtClean="0">
                <a:cs typeface="Arial" panose="020B0604020202020204" pitchFamily="34" charset="0"/>
              </a:rPr>
              <a:t> in </a:t>
            </a:r>
            <a:r>
              <a:rPr lang="de-DE" sz="2800" dirty="0" err="1" smtClean="0">
                <a:cs typeface="Arial" panose="020B0604020202020204" pitchFamily="34" charset="0"/>
              </a:rPr>
              <a:t>Lambach</a:t>
            </a:r>
            <a:endParaRPr lang="de-DE" sz="2800" dirty="0" smtClean="0">
              <a:cs typeface="Arial" panose="020B0604020202020204" pitchFamily="34" charset="0"/>
            </a:endParaRP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552" y="2151008"/>
            <a:ext cx="2792467" cy="40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320421"/>
          </a:xfrm>
        </p:spPr>
        <p:txBody>
          <a:bodyPr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monasteries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4311" y="2210937"/>
            <a:ext cx="10147189" cy="4032207"/>
          </a:xfrm>
        </p:spPr>
        <p:txBody>
          <a:bodyPr>
            <a:normAutofit fontScale="77500" lnSpcReduction="20000"/>
          </a:bodyPr>
          <a:lstStyle/>
          <a:p>
            <a:r>
              <a:rPr lang="de-DE" sz="3300" dirty="0" smtClean="0">
                <a:cs typeface="Arial" panose="020B0604020202020204" pitchFamily="34" charset="0"/>
              </a:rPr>
              <a:t>5th </a:t>
            </a:r>
            <a:r>
              <a:rPr lang="de-DE" sz="3300" dirty="0" err="1" smtClean="0">
                <a:cs typeface="Arial" panose="020B0604020202020204" pitchFamily="34" charset="0"/>
              </a:rPr>
              <a:t>century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monasteries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leading</a:t>
            </a:r>
            <a:r>
              <a:rPr lang="de-DE" sz="3300" dirty="0" smtClean="0">
                <a:cs typeface="Arial" panose="020B0604020202020204" pitchFamily="34" charset="0"/>
              </a:rPr>
              <a:t> back </a:t>
            </a:r>
            <a:r>
              <a:rPr lang="de-DE" sz="3300" dirty="0" err="1" smtClean="0">
                <a:cs typeface="Arial" panose="020B0604020202020204" pitchFamily="34" charset="0"/>
              </a:rPr>
              <a:t>to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b="1" dirty="0" smtClean="0">
                <a:cs typeface="Arial" panose="020B0604020202020204" pitchFamily="34" charset="0"/>
              </a:rPr>
              <a:t>Benedikt </a:t>
            </a:r>
            <a:r>
              <a:rPr lang="de-DE" sz="3300" b="1" dirty="0" err="1" smtClean="0">
                <a:cs typeface="Arial" panose="020B0604020202020204" pitchFamily="34" charset="0"/>
              </a:rPr>
              <a:t>from</a:t>
            </a:r>
            <a:r>
              <a:rPr lang="de-DE" sz="3300" b="1" dirty="0" smtClean="0">
                <a:cs typeface="Arial" panose="020B0604020202020204" pitchFamily="34" charset="0"/>
              </a:rPr>
              <a:t> Nursia</a:t>
            </a:r>
          </a:p>
          <a:p>
            <a:r>
              <a:rPr lang="de-DE" sz="3300" dirty="0" err="1" smtClean="0">
                <a:cs typeface="Arial" panose="020B0604020202020204" pitchFamily="34" charset="0"/>
              </a:rPr>
              <a:t>Played</a:t>
            </a:r>
            <a:r>
              <a:rPr lang="de-DE" sz="3300" dirty="0" smtClean="0">
                <a:cs typeface="Arial" panose="020B0604020202020204" pitchFamily="34" charset="0"/>
              </a:rPr>
              <a:t> an </a:t>
            </a:r>
            <a:r>
              <a:rPr lang="de-DE" sz="3300" dirty="0" err="1" smtClean="0">
                <a:cs typeface="Arial" panose="020B0604020202020204" pitchFamily="34" charset="0"/>
              </a:rPr>
              <a:t>important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role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for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everyone</a:t>
            </a:r>
            <a:endParaRPr lang="de-DE" sz="3300" dirty="0" smtClean="0">
              <a:cs typeface="Arial" panose="020B0604020202020204" pitchFamily="34" charset="0"/>
            </a:endParaRPr>
          </a:p>
          <a:p>
            <a:r>
              <a:rPr lang="de-DE" sz="3300" dirty="0" smtClean="0">
                <a:cs typeface="Arial" panose="020B0604020202020204" pitchFamily="34" charset="0"/>
              </a:rPr>
              <a:t>People </a:t>
            </a:r>
            <a:r>
              <a:rPr lang="de-DE" sz="3300" dirty="0" err="1" smtClean="0">
                <a:cs typeface="Arial" panose="020B0604020202020204" pitchFamily="34" charset="0"/>
              </a:rPr>
              <a:t>joined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monasteries</a:t>
            </a:r>
            <a:r>
              <a:rPr lang="de-DE" sz="3300" dirty="0" smtClean="0">
                <a:cs typeface="Arial" panose="020B0604020202020204" pitchFamily="34" charset="0"/>
              </a:rPr>
              <a:t> -&gt; </a:t>
            </a:r>
            <a:r>
              <a:rPr lang="de-DE" sz="3300" dirty="0" err="1" smtClean="0">
                <a:cs typeface="Arial" panose="020B0604020202020204" pitchFamily="34" charset="0"/>
              </a:rPr>
              <a:t>God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dedicated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life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</a:p>
          <a:p>
            <a:r>
              <a:rPr lang="de-DE" sz="3300" dirty="0" smtClean="0">
                <a:cs typeface="Arial" panose="020B0604020202020204" pitchFamily="34" charset="0"/>
              </a:rPr>
              <a:t>Monks </a:t>
            </a:r>
            <a:r>
              <a:rPr lang="de-DE" sz="3300" dirty="0" err="1" smtClean="0">
                <a:cs typeface="Arial" panose="020B0604020202020204" pitchFamily="34" charset="0"/>
              </a:rPr>
              <a:t>and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nuns</a:t>
            </a:r>
            <a:r>
              <a:rPr lang="de-DE" sz="3300" dirty="0" smtClean="0">
                <a:cs typeface="Arial" panose="020B0604020202020204" pitchFamily="34" charset="0"/>
              </a:rPr>
              <a:t>: </a:t>
            </a:r>
          </a:p>
          <a:p>
            <a:pPr lvl="1"/>
            <a:r>
              <a:rPr lang="de-DE" sz="2900" dirty="0" err="1" smtClean="0">
                <a:cs typeface="Arial" panose="020B0604020202020204" pitchFamily="34" charset="0"/>
              </a:rPr>
              <a:t>agricultural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and</a:t>
            </a:r>
            <a:r>
              <a:rPr lang="de-DE" sz="2900" dirty="0" smtClean="0">
                <a:cs typeface="Arial" panose="020B0604020202020204" pitchFamily="34" charset="0"/>
              </a:rPr>
              <a:t> spiritual </a:t>
            </a:r>
            <a:r>
              <a:rPr lang="de-DE" sz="2900" dirty="0" err="1" smtClean="0">
                <a:cs typeface="Arial" panose="020B0604020202020204" pitchFamily="34" charset="0"/>
              </a:rPr>
              <a:t>work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</a:p>
          <a:p>
            <a:pPr lvl="1"/>
            <a:r>
              <a:rPr lang="de-DE" sz="2900" dirty="0" err="1" smtClean="0">
                <a:cs typeface="Arial" panose="020B0604020202020204" pitchFamily="34" charset="0"/>
              </a:rPr>
              <a:t>took</a:t>
            </a:r>
            <a:r>
              <a:rPr lang="de-DE" sz="2900" dirty="0" smtClean="0">
                <a:cs typeface="Arial" panose="020B0604020202020204" pitchFamily="34" charset="0"/>
              </a:rPr>
              <a:t> care </a:t>
            </a:r>
            <a:r>
              <a:rPr lang="de-DE" sz="2900" dirty="0" err="1" smtClean="0">
                <a:cs typeface="Arial" panose="020B0604020202020204" pitchFamily="34" charset="0"/>
              </a:rPr>
              <a:t>of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the</a:t>
            </a:r>
            <a:r>
              <a:rPr lang="de-DE" sz="2900" dirty="0" smtClean="0">
                <a:cs typeface="Arial" panose="020B0604020202020204" pitchFamily="34" charset="0"/>
              </a:rPr>
              <a:t> sick </a:t>
            </a:r>
            <a:r>
              <a:rPr lang="de-DE" sz="2900" dirty="0" err="1" smtClean="0">
                <a:cs typeface="Arial" panose="020B0604020202020204" pitchFamily="34" charset="0"/>
              </a:rPr>
              <a:t>and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the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ones</a:t>
            </a:r>
            <a:r>
              <a:rPr lang="de-DE" sz="2900" dirty="0" smtClean="0">
                <a:cs typeface="Arial" panose="020B0604020202020204" pitchFamily="34" charset="0"/>
              </a:rPr>
              <a:t> in </a:t>
            </a:r>
            <a:r>
              <a:rPr lang="de-DE" sz="2900" dirty="0" err="1" smtClean="0">
                <a:cs typeface="Arial" panose="020B0604020202020204" pitchFamily="34" charset="0"/>
              </a:rPr>
              <a:t>need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</a:p>
          <a:p>
            <a:pPr lvl="1"/>
            <a:r>
              <a:rPr lang="de-DE" sz="2900" dirty="0" err="1" smtClean="0">
                <a:cs typeface="Arial" panose="020B0604020202020204" pitchFamily="34" charset="0"/>
              </a:rPr>
              <a:t>documented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cultural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events</a:t>
            </a:r>
            <a:r>
              <a:rPr lang="de-DE" sz="2900" dirty="0" smtClean="0">
                <a:cs typeface="Arial" panose="020B0604020202020204" pitchFamily="34" charset="0"/>
              </a:rPr>
              <a:t>, </a:t>
            </a:r>
            <a:r>
              <a:rPr lang="de-DE" sz="2900" dirty="0" err="1" smtClean="0">
                <a:cs typeface="Arial" panose="020B0604020202020204" pitchFamily="34" charset="0"/>
              </a:rPr>
              <a:t>did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services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for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education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</a:p>
          <a:p>
            <a:pPr lvl="1"/>
            <a:r>
              <a:rPr lang="de-DE" sz="2900" dirty="0" err="1" smtClean="0">
                <a:cs typeface="Arial" panose="020B0604020202020204" pitchFamily="34" charset="0"/>
              </a:rPr>
              <a:t>founded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schools</a:t>
            </a:r>
            <a:r>
              <a:rPr lang="de-DE" sz="2900" dirty="0" smtClean="0">
                <a:cs typeface="Arial" panose="020B0604020202020204" pitchFamily="34" charset="0"/>
              </a:rPr>
              <a:t> in </a:t>
            </a:r>
            <a:r>
              <a:rPr lang="de-DE" sz="2900" dirty="0" err="1" smtClean="0">
                <a:cs typeface="Arial" panose="020B0604020202020204" pitchFamily="34" charset="0"/>
              </a:rPr>
              <a:t>their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cs typeface="Arial" panose="020B0604020202020204" pitchFamily="34" charset="0"/>
              </a:rPr>
              <a:t>buildings</a:t>
            </a:r>
            <a:r>
              <a:rPr lang="de-DE" sz="2900" dirty="0" smtClean="0">
                <a:cs typeface="Arial" panose="020B0604020202020204" pitchFamily="34" charset="0"/>
              </a:rPr>
              <a:t> </a:t>
            </a:r>
          </a:p>
          <a:p>
            <a:r>
              <a:rPr lang="de-DE" sz="3300" dirty="0" smtClean="0">
                <a:cs typeface="Arial" panose="020B0604020202020204" pitchFamily="34" charset="0"/>
              </a:rPr>
              <a:t>Lost </a:t>
            </a:r>
            <a:r>
              <a:rPr lang="de-DE" sz="3300" dirty="0" err="1" smtClean="0">
                <a:cs typeface="Arial" panose="020B0604020202020204" pitchFamily="34" charset="0"/>
              </a:rPr>
              <a:t>their</a:t>
            </a:r>
            <a:r>
              <a:rPr lang="de-DE" sz="3300" dirty="0" smtClean="0">
                <a:cs typeface="Arial" panose="020B0604020202020204" pitchFamily="34" charset="0"/>
              </a:rPr>
              <a:t> original </a:t>
            </a:r>
            <a:r>
              <a:rPr lang="de-DE" sz="3300" dirty="0" err="1" smtClean="0">
                <a:cs typeface="Arial" panose="020B0604020202020204" pitchFamily="34" charset="0"/>
              </a:rPr>
              <a:t>meaning</a:t>
            </a:r>
            <a:r>
              <a:rPr lang="de-DE" sz="3300" dirty="0" smtClean="0">
                <a:cs typeface="Arial" panose="020B0604020202020204" pitchFamily="34" charset="0"/>
              </a:rPr>
              <a:t>, still </a:t>
            </a:r>
            <a:r>
              <a:rPr lang="de-DE" sz="3300" dirty="0" err="1" smtClean="0">
                <a:cs typeface="Arial" panose="020B0604020202020204" pitchFamily="34" charset="0"/>
              </a:rPr>
              <a:t>important</a:t>
            </a:r>
            <a:r>
              <a:rPr lang="de-DE" sz="3300" dirty="0" smtClean="0">
                <a:cs typeface="Arial" panose="020B0604020202020204" pitchFamily="34" charset="0"/>
              </a:rPr>
              <a:t> </a:t>
            </a:r>
            <a:r>
              <a:rPr lang="de-DE" sz="3300" dirty="0" err="1" smtClean="0">
                <a:cs typeface="Arial" panose="020B0604020202020204" pitchFamily="34" charset="0"/>
              </a:rPr>
              <a:t>today</a:t>
            </a:r>
            <a:endParaRPr lang="de-DE" sz="3300" dirty="0" smtClean="0">
              <a:cs typeface="Arial" panose="020B0604020202020204" pitchFamily="34" charset="0"/>
            </a:endParaRPr>
          </a:p>
          <a:p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569354"/>
            <a:ext cx="9144000" cy="2387600"/>
          </a:xfrm>
        </p:spPr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Conflict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Investitures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81655" y="4430109"/>
            <a:ext cx="9144000" cy="1056291"/>
          </a:xfrm>
        </p:spPr>
        <p:txBody>
          <a:bodyPr>
            <a:norm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Investitures</a:t>
            </a:r>
            <a:r>
              <a:rPr lang="de-DE" dirty="0" smtClean="0"/>
              <a:t> = power </a:t>
            </a:r>
            <a:r>
              <a:rPr lang="de-DE" dirty="0" err="1" smtClean="0"/>
              <a:t>whom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put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church</a:t>
            </a:r>
            <a:r>
              <a:rPr lang="de-DE" dirty="0" smtClean="0"/>
              <a:t> </a:t>
            </a:r>
            <a:r>
              <a:rPr lang="de-DE" dirty="0" err="1" smtClean="0"/>
              <a:t>offices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8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2076" y="991853"/>
            <a:ext cx="10515600" cy="5435984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de-DE" sz="2800" dirty="0" smtClean="0"/>
              <a:t>                         </a:t>
            </a:r>
            <a:r>
              <a:rPr lang="de-DE" sz="2800" dirty="0" err="1" smtClean="0"/>
              <a:t>conflict</a:t>
            </a:r>
            <a:r>
              <a:rPr lang="de-DE" sz="2800" dirty="0" smtClean="0"/>
              <a:t> </a:t>
            </a:r>
            <a:r>
              <a:rPr lang="de-DE" sz="2800" dirty="0" err="1" smtClean="0"/>
              <a:t>between</a:t>
            </a:r>
            <a:r>
              <a:rPr lang="de-DE" sz="2800" dirty="0" smtClean="0"/>
              <a:t> </a:t>
            </a:r>
            <a:r>
              <a:rPr lang="de-DE" sz="2800" dirty="0" err="1" smtClean="0"/>
              <a:t>holy</a:t>
            </a:r>
            <a:r>
              <a:rPr lang="de-DE" sz="2800" dirty="0" smtClean="0"/>
              <a:t> </a:t>
            </a:r>
            <a:r>
              <a:rPr lang="de-DE" sz="2800" dirty="0" err="1" smtClean="0"/>
              <a:t>roman</a:t>
            </a:r>
            <a:r>
              <a:rPr lang="de-DE" sz="2800" dirty="0" smtClean="0"/>
              <a:t>  </a:t>
            </a:r>
            <a:r>
              <a:rPr lang="de-DE" sz="2800" dirty="0" err="1" smtClean="0"/>
              <a:t>emperor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pope</a:t>
            </a:r>
            <a:endParaRPr lang="de-DE" sz="2800" dirty="0" smtClean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59" y="1233438"/>
            <a:ext cx="5423488" cy="304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53339" y="4454899"/>
            <a:ext cx="341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Emperor</a:t>
            </a:r>
            <a:r>
              <a:rPr lang="de-DE" sz="2400" b="1" dirty="0" smtClean="0"/>
              <a:t> Heinrich IV.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888351" y="4454899"/>
            <a:ext cx="361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Pope Gregor VII.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32" y="1083313"/>
            <a:ext cx="2490129" cy="30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1707" y="450376"/>
            <a:ext cx="10018713" cy="996287"/>
          </a:xfrm>
        </p:spPr>
        <p:txBody>
          <a:bodyPr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conflict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51379" y="1546251"/>
            <a:ext cx="9634181" cy="3379172"/>
          </a:xfrm>
        </p:spPr>
        <p:txBody>
          <a:bodyPr/>
          <a:lstStyle/>
          <a:p>
            <a:r>
              <a:rPr lang="de-DE" dirty="0" smtClean="0"/>
              <a:t>Gregor </a:t>
            </a:r>
            <a:r>
              <a:rPr lang="de-DE" dirty="0" err="1" smtClean="0"/>
              <a:t>wanted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/>
              <a:t> </a:t>
            </a:r>
            <a:r>
              <a:rPr lang="de-DE" dirty="0" smtClean="0"/>
              <a:t>so he </a:t>
            </a:r>
            <a:r>
              <a:rPr lang="de-DE" dirty="0" err="1" smtClean="0"/>
              <a:t>decided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away</a:t>
            </a:r>
            <a:r>
              <a:rPr lang="de-DE" dirty="0" smtClean="0"/>
              <a:t> </a:t>
            </a:r>
            <a:r>
              <a:rPr lang="de-DE" dirty="0" err="1" smtClean="0"/>
              <a:t>Heinrich‘s</a:t>
            </a:r>
            <a:r>
              <a:rPr lang="de-DE" dirty="0" smtClean="0"/>
              <a:t> power</a:t>
            </a:r>
          </a:p>
          <a:p>
            <a:r>
              <a:rPr lang="de-DE" dirty="0" smtClean="0"/>
              <a:t>Heinrich </a:t>
            </a:r>
            <a:r>
              <a:rPr lang="de-DE" dirty="0" err="1" smtClean="0"/>
              <a:t>wrote</a:t>
            </a:r>
            <a:r>
              <a:rPr lang="de-DE" dirty="0" smtClean="0"/>
              <a:t> </a:t>
            </a:r>
            <a:r>
              <a:rPr lang="de-DE" dirty="0" err="1" smtClean="0"/>
              <a:t>him</a:t>
            </a:r>
            <a:r>
              <a:rPr lang="de-DE" dirty="0" smtClean="0"/>
              <a:t> an </a:t>
            </a:r>
            <a:r>
              <a:rPr lang="de-DE" dirty="0" err="1" smtClean="0"/>
              <a:t>insulting</a:t>
            </a:r>
            <a:r>
              <a:rPr lang="de-DE" dirty="0" smtClean="0"/>
              <a:t> </a:t>
            </a:r>
            <a:r>
              <a:rPr lang="de-DE" dirty="0" err="1" smtClean="0"/>
              <a:t>complaint</a:t>
            </a:r>
            <a:r>
              <a:rPr lang="de-DE" dirty="0" smtClean="0"/>
              <a:t> </a:t>
            </a:r>
            <a:r>
              <a:rPr lang="de-DE" dirty="0" err="1" smtClean="0"/>
              <a:t>letter</a:t>
            </a:r>
            <a:endParaRPr lang="de-DE" dirty="0" smtClean="0"/>
          </a:p>
          <a:p>
            <a:r>
              <a:rPr lang="de-DE" dirty="0" smtClean="0"/>
              <a:t>Gregor </a:t>
            </a:r>
            <a:r>
              <a:rPr lang="de-DE" dirty="0" err="1" smtClean="0"/>
              <a:t>prayed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excluded</a:t>
            </a:r>
            <a:r>
              <a:rPr lang="de-DE" dirty="0" smtClean="0"/>
              <a:t> </a:t>
            </a:r>
            <a:r>
              <a:rPr lang="de-DE" dirty="0" err="1" smtClean="0"/>
              <a:t>him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church</a:t>
            </a:r>
            <a:endParaRPr lang="de-DE" dirty="0" smtClean="0"/>
          </a:p>
          <a:p>
            <a:r>
              <a:rPr lang="de-DE" dirty="0" smtClean="0"/>
              <a:t>Heinrich was </a:t>
            </a:r>
            <a:r>
              <a:rPr lang="de-DE" dirty="0" err="1" smtClean="0"/>
              <a:t>humiliated</a:t>
            </a:r>
            <a:r>
              <a:rPr lang="de-DE" dirty="0" smtClean="0"/>
              <a:t>, so he </a:t>
            </a:r>
            <a:r>
              <a:rPr lang="de-DE" dirty="0" err="1" smtClean="0"/>
              <a:t>walked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b="1" dirty="0" smtClean="0"/>
              <a:t>Canossa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ask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forgiveness</a:t>
            </a:r>
            <a:endParaRPr lang="de-DE" dirty="0" smtClean="0"/>
          </a:p>
          <a:p>
            <a:r>
              <a:rPr lang="de-DE" dirty="0" smtClean="0"/>
              <a:t>Gregor </a:t>
            </a:r>
            <a:r>
              <a:rPr lang="de-DE" dirty="0" err="1" smtClean="0"/>
              <a:t>gained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power, but Heinrich </a:t>
            </a:r>
            <a:r>
              <a:rPr lang="de-DE" dirty="0" err="1" smtClean="0"/>
              <a:t>expelled</a:t>
            </a:r>
            <a:r>
              <a:rPr lang="de-DE" dirty="0" smtClean="0"/>
              <a:t> </a:t>
            </a:r>
            <a:r>
              <a:rPr lang="de-DE" dirty="0" err="1" smtClean="0"/>
              <a:t>him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revenge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chose</a:t>
            </a:r>
            <a:r>
              <a:rPr lang="de-DE" dirty="0" smtClean="0"/>
              <a:t> </a:t>
            </a:r>
            <a:r>
              <a:rPr lang="de-DE" dirty="0" err="1" smtClean="0"/>
              <a:t>someone</a:t>
            </a:r>
            <a:r>
              <a:rPr lang="de-DE" dirty="0" smtClean="0"/>
              <a:t> </a:t>
            </a:r>
            <a:r>
              <a:rPr lang="de-DE" dirty="0" err="1" smtClean="0"/>
              <a:t>else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pope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600" y="4476467"/>
            <a:ext cx="2507573" cy="183536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9091039">
            <a:off x="10058399" y="5385121"/>
            <a:ext cx="181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Castle </a:t>
            </a:r>
            <a:r>
              <a:rPr lang="de-DE" dirty="0" err="1" smtClean="0"/>
              <a:t>of</a:t>
            </a:r>
            <a:r>
              <a:rPr lang="de-DE" dirty="0" smtClean="0"/>
              <a:t> Canossa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2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19808"/>
            <a:ext cx="9144000" cy="3373820"/>
          </a:xfrm>
        </p:spPr>
        <p:txBody>
          <a:bodyPr/>
          <a:lstStyle/>
          <a:p>
            <a:r>
              <a:rPr lang="de-DE" b="1" dirty="0" err="1" smtClean="0"/>
              <a:t>Conflict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Investitures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concerning</a:t>
            </a:r>
            <a:r>
              <a:rPr lang="de-DE" b="1" dirty="0" smtClean="0"/>
              <a:t> </a:t>
            </a:r>
            <a:r>
              <a:rPr lang="de-DE" b="1" dirty="0" err="1" smtClean="0"/>
              <a:t>Lambach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476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2723" y="358254"/>
            <a:ext cx="10018713" cy="1074761"/>
          </a:xfrm>
        </p:spPr>
        <p:txBody>
          <a:bodyPr/>
          <a:lstStyle/>
          <a:p>
            <a:r>
              <a:rPr lang="de-DE" b="1" dirty="0" err="1" smtClean="0"/>
              <a:t>Adalbero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4310" y="1405720"/>
            <a:ext cx="10018713" cy="489954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de-DE" sz="4000" dirty="0" smtClean="0"/>
          </a:p>
          <a:p>
            <a:pPr marL="0" indent="0">
              <a:buNone/>
            </a:pPr>
            <a:endParaRPr lang="de-DE" sz="6000" dirty="0"/>
          </a:p>
          <a:p>
            <a:r>
              <a:rPr lang="de-DE" sz="6000" dirty="0" err="1" smtClean="0"/>
              <a:t>Supported</a:t>
            </a:r>
            <a:r>
              <a:rPr lang="de-DE" sz="6000" dirty="0" smtClean="0"/>
              <a:t> </a:t>
            </a:r>
            <a:r>
              <a:rPr lang="de-DE" sz="6000" dirty="0" err="1" smtClean="0"/>
              <a:t>the</a:t>
            </a:r>
            <a:r>
              <a:rPr lang="de-DE" sz="6000" dirty="0" smtClean="0"/>
              <a:t> </a:t>
            </a:r>
            <a:r>
              <a:rPr lang="de-DE" sz="6000" dirty="0" err="1" smtClean="0"/>
              <a:t>pope</a:t>
            </a:r>
            <a:endParaRPr lang="de-DE" sz="6000" dirty="0" smtClean="0"/>
          </a:p>
          <a:p>
            <a:endParaRPr lang="de-DE" sz="6000" dirty="0" smtClean="0"/>
          </a:p>
          <a:p>
            <a:r>
              <a:rPr lang="de-DE" sz="6000" dirty="0" err="1" smtClean="0"/>
              <a:t>Caused</a:t>
            </a:r>
            <a:r>
              <a:rPr lang="de-DE" sz="6000" dirty="0" smtClean="0"/>
              <a:t> </a:t>
            </a:r>
            <a:r>
              <a:rPr lang="de-DE" sz="6000" dirty="0" err="1" smtClean="0"/>
              <a:t>controversy</a:t>
            </a:r>
            <a:r>
              <a:rPr lang="de-DE" sz="6000" dirty="0" smtClean="0"/>
              <a:t> </a:t>
            </a:r>
            <a:r>
              <a:rPr lang="de-DE" sz="6000" dirty="0" err="1" smtClean="0"/>
              <a:t>since</a:t>
            </a:r>
            <a:r>
              <a:rPr lang="de-DE" sz="6000" dirty="0" smtClean="0"/>
              <a:t> Heinrich was </a:t>
            </a:r>
          </a:p>
          <a:p>
            <a:pPr marL="0" indent="0">
              <a:buNone/>
            </a:pPr>
            <a:r>
              <a:rPr lang="de-DE" sz="6000" dirty="0"/>
              <a:t> </a:t>
            </a:r>
            <a:r>
              <a:rPr lang="de-DE" sz="6000" dirty="0" smtClean="0"/>
              <a:t>  </a:t>
            </a:r>
            <a:r>
              <a:rPr lang="de-DE" sz="6000" dirty="0" err="1" smtClean="0"/>
              <a:t>his</a:t>
            </a:r>
            <a:r>
              <a:rPr lang="de-DE" sz="6000" dirty="0" smtClean="0"/>
              <a:t> </a:t>
            </a:r>
            <a:r>
              <a:rPr lang="de-DE" sz="6000" dirty="0" err="1" smtClean="0"/>
              <a:t>local</a:t>
            </a:r>
            <a:r>
              <a:rPr lang="de-DE" sz="6000" dirty="0" smtClean="0"/>
              <a:t> </a:t>
            </a:r>
            <a:r>
              <a:rPr lang="de-DE" sz="6000" dirty="0" err="1" smtClean="0"/>
              <a:t>ruler</a:t>
            </a:r>
            <a:endParaRPr lang="de-DE" sz="6000" dirty="0" smtClean="0"/>
          </a:p>
          <a:p>
            <a:endParaRPr lang="de-DE" sz="6000" dirty="0" smtClean="0"/>
          </a:p>
          <a:p>
            <a:r>
              <a:rPr lang="de-DE" sz="6000" dirty="0" smtClean="0"/>
              <a:t>The</a:t>
            </a:r>
            <a:r>
              <a:rPr lang="de-DE" sz="6000" b="1" dirty="0" smtClean="0"/>
              <a:t> </a:t>
            </a:r>
            <a:r>
              <a:rPr lang="de-DE" sz="6000" b="1" dirty="0" err="1" smtClean="0"/>
              <a:t>frescos</a:t>
            </a:r>
            <a:r>
              <a:rPr lang="de-DE" sz="6000" b="1" dirty="0" smtClean="0"/>
              <a:t> </a:t>
            </a:r>
            <a:r>
              <a:rPr lang="de-DE" sz="6000" dirty="0" smtClean="0"/>
              <a:t>in </a:t>
            </a:r>
            <a:r>
              <a:rPr lang="de-DE" sz="6000" dirty="0" err="1" smtClean="0"/>
              <a:t>Lambach</a:t>
            </a:r>
            <a:r>
              <a:rPr lang="de-DE" sz="6000" dirty="0" smtClean="0"/>
              <a:t> </a:t>
            </a:r>
            <a:r>
              <a:rPr lang="de-DE" sz="6000" dirty="0" err="1" smtClean="0"/>
              <a:t>show</a:t>
            </a:r>
            <a:r>
              <a:rPr lang="de-DE" sz="6000" dirty="0" smtClean="0"/>
              <a:t> </a:t>
            </a:r>
            <a:r>
              <a:rPr lang="de-DE" sz="6000" dirty="0" err="1" smtClean="0"/>
              <a:t>biblical</a:t>
            </a:r>
            <a:r>
              <a:rPr lang="de-DE" sz="6000" dirty="0" smtClean="0"/>
              <a:t> </a:t>
            </a:r>
          </a:p>
          <a:p>
            <a:pPr marL="0" indent="0">
              <a:buNone/>
            </a:pPr>
            <a:r>
              <a:rPr lang="de-DE" sz="6000" dirty="0" smtClean="0"/>
              <a:t>   </a:t>
            </a:r>
            <a:r>
              <a:rPr lang="de-DE" sz="6000" dirty="0" err="1" smtClean="0"/>
              <a:t>scenes</a:t>
            </a:r>
            <a:r>
              <a:rPr lang="de-DE" sz="6000" dirty="0" smtClean="0"/>
              <a:t> </a:t>
            </a:r>
            <a:r>
              <a:rPr lang="de-DE" sz="6000" dirty="0" err="1" smtClean="0"/>
              <a:t>which</a:t>
            </a:r>
            <a:r>
              <a:rPr lang="de-DE" sz="6000" dirty="0" smtClean="0"/>
              <a:t> </a:t>
            </a:r>
            <a:r>
              <a:rPr lang="de-DE" sz="6000" dirty="0" err="1" smtClean="0"/>
              <a:t>refer</a:t>
            </a:r>
            <a:r>
              <a:rPr lang="de-DE" sz="6000" dirty="0" smtClean="0"/>
              <a:t> </a:t>
            </a:r>
            <a:r>
              <a:rPr lang="de-DE" sz="6000" dirty="0" err="1" smtClean="0"/>
              <a:t>to</a:t>
            </a:r>
            <a:r>
              <a:rPr lang="de-DE" sz="6000" dirty="0" smtClean="0"/>
              <a:t>  </a:t>
            </a:r>
            <a:r>
              <a:rPr lang="de-DE" sz="6000" dirty="0" err="1" smtClean="0"/>
              <a:t>important</a:t>
            </a:r>
            <a:r>
              <a:rPr lang="de-DE" sz="6000" dirty="0" smtClean="0"/>
              <a:t> </a:t>
            </a:r>
            <a:r>
              <a:rPr lang="de-DE" sz="6000" dirty="0" err="1" smtClean="0"/>
              <a:t>events</a:t>
            </a:r>
            <a:r>
              <a:rPr lang="de-DE" sz="6000" dirty="0" smtClean="0"/>
              <a:t> </a:t>
            </a:r>
          </a:p>
          <a:p>
            <a:pPr marL="0" indent="0">
              <a:buNone/>
            </a:pPr>
            <a:r>
              <a:rPr lang="de-DE" sz="6000" dirty="0"/>
              <a:t> </a:t>
            </a:r>
            <a:r>
              <a:rPr lang="de-DE" sz="6000" dirty="0" smtClean="0"/>
              <a:t>  </a:t>
            </a:r>
            <a:r>
              <a:rPr lang="de-DE" sz="6000" dirty="0" err="1" smtClean="0"/>
              <a:t>between</a:t>
            </a:r>
            <a:r>
              <a:rPr lang="de-DE" sz="6000" dirty="0" smtClean="0"/>
              <a:t> </a:t>
            </a:r>
            <a:r>
              <a:rPr lang="de-DE" sz="6000" dirty="0" err="1" smtClean="0"/>
              <a:t>Adalbero</a:t>
            </a:r>
            <a:r>
              <a:rPr lang="de-DE" sz="6000" dirty="0" smtClean="0"/>
              <a:t> </a:t>
            </a:r>
            <a:r>
              <a:rPr lang="de-DE" sz="6000" dirty="0" err="1" smtClean="0"/>
              <a:t>and</a:t>
            </a:r>
            <a:r>
              <a:rPr lang="de-DE" sz="6000" dirty="0" smtClean="0"/>
              <a:t> Heinrich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990" y="1833795"/>
            <a:ext cx="1870185" cy="362985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561" y="1833795"/>
            <a:ext cx="2372875" cy="33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</TotalTime>
  <Words>368</Words>
  <Application>Microsoft Office PowerPoint</Application>
  <PresentationFormat>Niestandardowy</PresentationFormat>
  <Paragraphs>71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Parallax</vt:lpstr>
      <vt:lpstr>Lambach and its monastery in the Medieval Ages</vt:lpstr>
      <vt:lpstr>Founding history of our monastery</vt:lpstr>
      <vt:lpstr>St. Adalbero</vt:lpstr>
      <vt:lpstr>History of monasteries in general </vt:lpstr>
      <vt:lpstr>Conflict of Investitures</vt:lpstr>
      <vt:lpstr>Prezentacja programu PowerPoint</vt:lpstr>
      <vt:lpstr>The conflict</vt:lpstr>
      <vt:lpstr>Conflict of Investitures concerning Lambach</vt:lpstr>
      <vt:lpstr>Adalbero</vt:lpstr>
      <vt:lpstr>Frescos in Lambach</vt:lpstr>
      <vt:lpstr>Gmunden– Tuesday  </vt:lpstr>
      <vt:lpstr>Prezentacja programu PowerPoint</vt:lpstr>
      <vt:lpstr>Wels- Wednesday</vt:lpstr>
      <vt:lpstr>Prezentacja programu PowerPoint</vt:lpstr>
      <vt:lpstr>                            Salzburg - Thursday</vt:lpstr>
      <vt:lpstr>Prezentacja programu PowerPoint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Lambach and its monastery in the Medieval Ages</dc:title>
  <dc:creator>Admin</dc:creator>
  <cp:lastModifiedBy>Użytkownik systemu Windows</cp:lastModifiedBy>
  <cp:revision>19</cp:revision>
  <dcterms:created xsi:type="dcterms:W3CDTF">2018-04-09T12:44:37Z</dcterms:created>
  <dcterms:modified xsi:type="dcterms:W3CDTF">2018-05-04T12:21:23Z</dcterms:modified>
</cp:coreProperties>
</file>