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8" r:id="rId2"/>
    <p:sldId id="256" r:id="rId3"/>
    <p:sldId id="257" r:id="rId4"/>
    <p:sldId id="258" r:id="rId5"/>
    <p:sldId id="262" r:id="rId6"/>
    <p:sldId id="259" r:id="rId7"/>
    <p:sldId id="260" r:id="rId8"/>
    <p:sldId id="261" r:id="rId9"/>
    <p:sldId id="264" r:id="rId10"/>
    <p:sldId id="263" r:id="rId11"/>
    <p:sldId id="265" r:id="rId12"/>
    <p:sldId id="266" r:id="rId13"/>
    <p:sldId id="267"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1710" y="-8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1328272-33F1-4D3E-ACA6-6FEB7B90FFCA}" type="datetimeFigureOut">
              <a:rPr lang="el-GR" smtClean="0"/>
              <a:t>4/5/2018</a:t>
            </a:fld>
            <a:endParaRPr lang="el-GR"/>
          </a:p>
        </p:txBody>
      </p:sp>
      <p:sp>
        <p:nvSpPr>
          <p:cNvPr id="5" name="Footer Placeholder 4"/>
          <p:cNvSpPr>
            <a:spLocks noGrp="1"/>
          </p:cNvSpPr>
          <p:nvPr>
            <p:ph type="ftr" sz="quarter" idx="11"/>
          </p:nvPr>
        </p:nvSpPr>
        <p:spPr>
          <a:xfrm>
            <a:off x="2416500" y="329307"/>
            <a:ext cx="4973915" cy="309201"/>
          </a:xfrm>
        </p:spPr>
        <p:txBody>
          <a:bodyPr/>
          <a:lstStyle/>
          <a:p>
            <a:endParaRPr lang="el-GR"/>
          </a:p>
        </p:txBody>
      </p:sp>
      <p:sp>
        <p:nvSpPr>
          <p:cNvPr id="6" name="Slide Number Placeholder 5"/>
          <p:cNvSpPr>
            <a:spLocks noGrp="1"/>
          </p:cNvSpPr>
          <p:nvPr>
            <p:ph type="sldNum" sz="quarter" idx="12"/>
          </p:nvPr>
        </p:nvSpPr>
        <p:spPr>
          <a:xfrm>
            <a:off x="1437664" y="798973"/>
            <a:ext cx="811019" cy="503578"/>
          </a:xfrm>
        </p:spPr>
        <p:txBody>
          <a:bodyPr/>
          <a:lstStyle/>
          <a:p>
            <a:fld id="{3262C00B-DF35-4E5C-9E0B-4263FF5F39F0}" type="slidenum">
              <a:rPr lang="el-GR" smtClean="0"/>
              <a:t>‹#›</a:t>
            </a:fld>
            <a:endParaRPr lang="el-G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801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1328272-33F1-4D3E-ACA6-6FEB7B90FFCA}" type="datetimeFigureOut">
              <a:rPr lang="el-GR" smtClean="0"/>
              <a:t>4/5/2018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262C00B-DF35-4E5C-9E0B-4263FF5F39F0}" type="slidenum">
              <a:rPr lang="el-GR" smtClean="0"/>
              <a:t>‹#›</a:t>
            </a:fld>
            <a:endParaRPr lang="el-G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659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1328272-33F1-4D3E-ACA6-6FEB7B90FFCA}" type="datetimeFigureOut">
              <a:rPr lang="el-GR" smtClean="0"/>
              <a:t>4/5/2018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262C00B-DF35-4E5C-9E0B-4263FF5F39F0}" type="slidenum">
              <a:rPr lang="el-GR" smtClean="0"/>
              <a:t>‹#›</a:t>
            </a:fld>
            <a:endParaRPr lang="el-G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344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1328272-33F1-4D3E-ACA6-6FEB7B90FFCA}" type="datetimeFigureOut">
              <a:rPr lang="el-GR" smtClean="0"/>
              <a:t>4/5/2018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262C00B-DF35-4E5C-9E0B-4263FF5F39F0}" type="slidenum">
              <a:rPr lang="el-GR" smtClean="0"/>
              <a:t>‹#›</a:t>
            </a:fld>
            <a:endParaRPr lang="el-G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713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1328272-33F1-4D3E-ACA6-6FEB7B90FFCA}" type="datetimeFigureOut">
              <a:rPr lang="el-GR" smtClean="0"/>
              <a:t>4/5/2018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262C00B-DF35-4E5C-9E0B-4263FF5F39F0}" type="slidenum">
              <a:rPr lang="el-GR" smtClean="0"/>
              <a:t>‹#›</a:t>
            </a:fld>
            <a:endParaRPr lang="el-G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769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81328272-33F1-4D3E-ACA6-6FEB7B90FFCA}" type="datetimeFigureOut">
              <a:rPr lang="el-GR" smtClean="0"/>
              <a:t>4/5/2018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262C00B-DF35-4E5C-9E0B-4263FF5F39F0}" type="slidenum">
              <a:rPr lang="el-GR" smtClean="0"/>
              <a:t>‹#›</a:t>
            </a:fld>
            <a:endParaRPr lang="el-G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772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447191" y="2824269"/>
            <a:ext cx="4645152" cy="264445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412362" y="2821491"/>
            <a:ext cx="4645152" cy="263737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81328272-33F1-4D3E-ACA6-6FEB7B90FFCA}" type="datetimeFigureOut">
              <a:rPr lang="el-GR" smtClean="0"/>
              <a:t>4/5/2018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262C00B-DF35-4E5C-9E0B-4263FF5F39F0}" type="slidenum">
              <a:rPr lang="el-GR" smtClean="0"/>
              <a:t>‹#›</a:t>
            </a:fld>
            <a:endParaRPr lang="el-G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715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1328272-33F1-4D3E-ACA6-6FEB7B90FFCA}" type="datetimeFigureOut">
              <a:rPr lang="el-GR" smtClean="0"/>
              <a:t>4/5/2018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262C00B-DF35-4E5C-9E0B-4263FF5F39F0}" type="slidenum">
              <a:rPr lang="el-GR" smtClean="0"/>
              <a:t>‹#›</a:t>
            </a:fld>
            <a:endParaRPr lang="el-G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060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28272-33F1-4D3E-ACA6-6FEB7B90FFCA}" type="datetimeFigureOut">
              <a:rPr lang="el-GR" smtClean="0"/>
              <a:t>4/5/2018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262C00B-DF35-4E5C-9E0B-4263FF5F39F0}" type="slidenum">
              <a:rPr lang="el-GR" smtClean="0"/>
              <a:t>‹#›</a:t>
            </a:fld>
            <a:endParaRPr lang="el-GR"/>
          </a:p>
        </p:txBody>
      </p:sp>
    </p:spTree>
    <p:extLst>
      <p:ext uri="{BB962C8B-B14F-4D97-AF65-F5344CB8AC3E}">
        <p14:creationId xmlns:p14="http://schemas.microsoft.com/office/powerpoint/2010/main" val="17655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1328272-33F1-4D3E-ACA6-6FEB7B90FFCA}" type="datetimeFigureOut">
              <a:rPr lang="el-GR" smtClean="0"/>
              <a:t>4/5/2018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262C00B-DF35-4E5C-9E0B-4263FF5F39F0}" type="slidenum">
              <a:rPr lang="el-GR" smtClean="0"/>
              <a:t>‹#›</a:t>
            </a:fld>
            <a:endParaRPr lang="el-G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132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1328272-33F1-4D3E-ACA6-6FEB7B90FFCA}" type="datetimeFigureOut">
              <a:rPr lang="el-GR" smtClean="0"/>
              <a:t>4/5/2018</a:t>
            </a:fld>
            <a:endParaRPr lang="el-GR"/>
          </a:p>
        </p:txBody>
      </p:sp>
      <p:sp>
        <p:nvSpPr>
          <p:cNvPr id="6" name="Footer Placeholder 5"/>
          <p:cNvSpPr>
            <a:spLocks noGrp="1"/>
          </p:cNvSpPr>
          <p:nvPr>
            <p:ph type="ftr" sz="quarter" idx="11"/>
          </p:nvPr>
        </p:nvSpPr>
        <p:spPr>
          <a:xfrm>
            <a:off x="1447382" y="318640"/>
            <a:ext cx="5541004" cy="320931"/>
          </a:xfrm>
        </p:spPr>
        <p:txBody>
          <a:bodyPr/>
          <a:lstStyle/>
          <a:p>
            <a:endParaRPr lang="el-GR"/>
          </a:p>
        </p:txBody>
      </p:sp>
      <p:sp>
        <p:nvSpPr>
          <p:cNvPr id="7" name="Slide Number Placeholder 6"/>
          <p:cNvSpPr>
            <a:spLocks noGrp="1"/>
          </p:cNvSpPr>
          <p:nvPr>
            <p:ph type="sldNum" sz="quarter" idx="12"/>
          </p:nvPr>
        </p:nvSpPr>
        <p:spPr/>
        <p:txBody>
          <a:bodyPr/>
          <a:lstStyle/>
          <a:p>
            <a:fld id="{3262C00B-DF35-4E5C-9E0B-4263FF5F39F0}" type="slidenum">
              <a:rPr lang="el-GR" smtClean="0"/>
              <a:t>‹#›</a:t>
            </a:fld>
            <a:endParaRPr lang="el-G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644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1328272-33F1-4D3E-ACA6-6FEB7B90FFCA}" type="datetimeFigureOut">
              <a:rPr lang="el-GR" smtClean="0"/>
              <a:t>4/5/2018</a:t>
            </a:fld>
            <a:endParaRPr lang="el-G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262C00B-DF35-4E5C-9E0B-4263FF5F39F0}" type="slidenum">
              <a:rPr lang="el-GR" smtClean="0"/>
              <a:t>‹#›</a:t>
            </a:fld>
            <a:endParaRPr lang="el-G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7040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kritesad.gr/istoria-tis-kritis/31-i-kriti-ton-mesaiona/101-protobizantini"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kritesad.gr/istoria-tis-kritis/31-i-kriti-ton-mesaiona/102-aravokratia"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kritesad.gr/istoria-tis-kritis/31-i-kriti-ton-mesaiona/104-enetokratia"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ylianoum\Documents\ΟΡΓΑΝΩΣΗ ΣΧΟΛΕΙΟΥ\COMENIUS - ERASMUS +\2017 - 2019\Logo ERASMUS + Tracing Our European Spir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198" y="3667279"/>
            <a:ext cx="4213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EU flag-Erasmus+_versiune red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891" y="4270382"/>
            <a:ext cx="300532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p:cNvSpPr/>
          <p:nvPr/>
        </p:nvSpPr>
        <p:spPr>
          <a:xfrm>
            <a:off x="2309446" y="1452212"/>
            <a:ext cx="8745416" cy="1938992"/>
          </a:xfrm>
          <a:prstGeom prst="rect">
            <a:avLst/>
          </a:prstGeom>
        </p:spPr>
        <p:txBody>
          <a:bodyPr wrap="square">
            <a:spAutoFit/>
          </a:bodyPr>
          <a:lstStyle/>
          <a:p>
            <a:pPr algn="ctr"/>
            <a:r>
              <a:rPr lang="en-US" sz="6000" cap="all" dirty="0">
                <a:solidFill>
                  <a:prstClr val="black"/>
                </a:solidFill>
                <a:ea typeface="+mj-ea"/>
                <a:cs typeface="+mj-cs"/>
              </a:rPr>
              <a:t>CRETE </a:t>
            </a:r>
            <a:endParaRPr lang="pl-PL" sz="6000" cap="all" dirty="0" smtClean="0">
              <a:solidFill>
                <a:prstClr val="black"/>
              </a:solidFill>
              <a:ea typeface="+mj-ea"/>
              <a:cs typeface="+mj-cs"/>
            </a:endParaRPr>
          </a:p>
          <a:p>
            <a:pPr algn="ctr"/>
            <a:r>
              <a:rPr lang="en-US" sz="6000" cap="all" dirty="0" smtClean="0">
                <a:solidFill>
                  <a:prstClr val="black"/>
                </a:solidFill>
                <a:ea typeface="+mj-ea"/>
                <a:cs typeface="+mj-cs"/>
              </a:rPr>
              <a:t>IN </a:t>
            </a:r>
            <a:r>
              <a:rPr lang="en-US" sz="6000" cap="all" dirty="0">
                <a:solidFill>
                  <a:prstClr val="black"/>
                </a:solidFill>
                <a:ea typeface="+mj-ea"/>
                <a:cs typeface="+mj-cs"/>
              </a:rPr>
              <a:t>THE MIDDLE AGES</a:t>
            </a:r>
            <a:endParaRPr lang="pl-PL" sz="2000" dirty="0"/>
          </a:p>
        </p:txBody>
      </p:sp>
      <p:sp>
        <p:nvSpPr>
          <p:cNvPr id="2" name="Prostokąt 1"/>
          <p:cNvSpPr/>
          <p:nvPr/>
        </p:nvSpPr>
        <p:spPr>
          <a:xfrm>
            <a:off x="328246" y="4270382"/>
            <a:ext cx="3376245" cy="923330"/>
          </a:xfrm>
          <a:prstGeom prst="rect">
            <a:avLst/>
          </a:prstGeom>
        </p:spPr>
        <p:txBody>
          <a:bodyPr wrap="square">
            <a:spAutoFit/>
          </a:bodyPr>
          <a:lstStyle/>
          <a:p>
            <a:pPr lvl="0" algn="ctr" defTabSz="914400"/>
            <a:r>
              <a:rPr lang="ro-RO" dirty="0">
                <a:solidFill>
                  <a:prstClr val="black"/>
                </a:solidFill>
              </a:rPr>
              <a:t>Transnational Learning Activity in Lambach, Austria, </a:t>
            </a:r>
          </a:p>
          <a:p>
            <a:pPr lvl="0" algn="ctr" defTabSz="914400"/>
            <a:r>
              <a:rPr lang="ro-RO" dirty="0">
                <a:solidFill>
                  <a:prstClr val="black"/>
                </a:solidFill>
              </a:rPr>
              <a:t>14-21 April 2018</a:t>
            </a:r>
            <a:endParaRPr lang="ro-RO" dirty="0">
              <a:solidFill>
                <a:prstClr val="black"/>
              </a:solidFill>
            </a:endParaRPr>
          </a:p>
        </p:txBody>
      </p:sp>
      <p:sp>
        <p:nvSpPr>
          <p:cNvPr id="7" name="pole tekstowe 5"/>
          <p:cNvSpPr txBox="1">
            <a:spLocks noChangeArrowheads="1"/>
          </p:cNvSpPr>
          <p:nvPr/>
        </p:nvSpPr>
        <p:spPr bwMode="auto">
          <a:xfrm>
            <a:off x="268464" y="5394479"/>
            <a:ext cx="11554691"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el-GR" sz="1000" dirty="0" smtClean="0"/>
              <a:t>Το </a:t>
            </a:r>
            <a:r>
              <a:rPr lang="el-GR" sz="1000" dirty="0"/>
              <a:t>σχέδιο αυτό χρηματοδοτήθηκε με την υποστήριξη της Ευρωπαϊκής Επιτροπής. </a:t>
            </a:r>
          </a:p>
          <a:p>
            <a:r>
              <a:rPr lang="el-GR" sz="1000" dirty="0"/>
              <a:t>Η παρούσα δημοσίευση (ανακοίνωση) δεσμεύει μόνο τον συντάκη της και η Επιτροπή δεν ευθύνεται για τυχόν χρήση των πληροφοριών που περιέχονται σε αυτήν.	</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pl-PL" sz="1000" b="0" i="0" u="none" strike="noStrike" kern="0" cap="none" spc="0" normalizeH="0" baseline="0" noProof="0" dirty="0" smtClean="0">
                <a:ln>
                  <a:noFill/>
                </a:ln>
                <a:solidFill>
                  <a:schemeClr val="bg2">
                    <a:lumMod val="50000"/>
                  </a:schemeClr>
                </a:solidFill>
                <a:effectLst/>
                <a:uLnTx/>
                <a:uFillTx/>
                <a:latin typeface="Arial" charset="0"/>
                <a:cs typeface="Arial" charset="0"/>
              </a:rPr>
              <a:t>This </a:t>
            </a:r>
            <a:r>
              <a:rPr kumimoji="0" lang="en-US" altLang="pl-PL" sz="1000" b="0" i="0" u="none" strike="noStrike" kern="0" cap="none" spc="0" normalizeH="0" baseline="0" noProof="0" dirty="0">
                <a:ln>
                  <a:noFill/>
                </a:ln>
                <a:solidFill>
                  <a:schemeClr val="bg2">
                    <a:lumMod val="50000"/>
                  </a:schemeClr>
                </a:solidFill>
                <a:effectLst/>
                <a:uLnTx/>
                <a:uFillTx/>
                <a:latin typeface="Arial" charset="0"/>
                <a:cs typeface="Arial" charset="0"/>
              </a:rPr>
              <a:t>project has been funded with support from the European Commission</a:t>
            </a:r>
            <a:r>
              <a:rPr kumimoji="0" lang="en-US" altLang="pl-PL" sz="1000" b="0" i="0" u="none" strike="noStrike" kern="0" cap="none" spc="0" normalizeH="0" baseline="0" noProof="0" dirty="0" smtClean="0">
                <a:ln>
                  <a:noFill/>
                </a:ln>
                <a:solidFill>
                  <a:schemeClr val="bg2">
                    <a:lumMod val="50000"/>
                  </a:schemeClr>
                </a:solidFill>
                <a:effectLst/>
                <a:uLnTx/>
                <a:uFillTx/>
                <a:latin typeface="Arial" charset="0"/>
                <a:cs typeface="Arial" charset="0"/>
              </a:rPr>
              <a:t>.</a:t>
            </a:r>
            <a:r>
              <a:rPr kumimoji="0" lang="pl-PL" altLang="pl-PL" sz="1000" b="0" i="0" u="none" strike="noStrike" kern="0" cap="none" spc="0" normalizeH="0" baseline="0" noProof="0" dirty="0" smtClean="0">
                <a:ln>
                  <a:noFill/>
                </a:ln>
                <a:solidFill>
                  <a:schemeClr val="bg2">
                    <a:lumMod val="50000"/>
                  </a:schemeClr>
                </a:solidFill>
                <a:effectLst/>
                <a:uLnTx/>
                <a:uFillTx/>
                <a:latin typeface="Arial" charset="0"/>
                <a:cs typeface="Arial" charset="0"/>
              </a:rPr>
              <a:t> </a:t>
            </a:r>
            <a:r>
              <a:rPr kumimoji="0" lang="en-US" altLang="pl-PL" sz="1000" b="0" i="0" u="none" strike="noStrike" kern="0" cap="none" spc="0" normalizeH="0" baseline="0" noProof="0" dirty="0" smtClean="0">
                <a:ln>
                  <a:noFill/>
                </a:ln>
                <a:solidFill>
                  <a:schemeClr val="bg2">
                    <a:lumMod val="50000"/>
                  </a:schemeClr>
                </a:solidFill>
                <a:effectLst/>
                <a:uLnTx/>
                <a:uFillTx/>
                <a:latin typeface="Arial" charset="0"/>
                <a:cs typeface="Arial" charset="0"/>
              </a:rPr>
              <a:t>This </a:t>
            </a:r>
            <a:r>
              <a:rPr kumimoji="0" lang="en-US" altLang="pl-PL" sz="1000" b="0" i="0" u="none" strike="noStrike" kern="0" cap="none" spc="0" normalizeH="0" baseline="0" noProof="0" dirty="0">
                <a:ln>
                  <a:noFill/>
                </a:ln>
                <a:solidFill>
                  <a:schemeClr val="bg2">
                    <a:lumMod val="50000"/>
                  </a:schemeClr>
                </a:solidFill>
                <a:effectLst/>
                <a:uLnTx/>
                <a:uFillTx/>
                <a:latin typeface="Arial" charset="0"/>
                <a:cs typeface="Arial" charset="0"/>
              </a:rPr>
              <a:t>publication [communication] reflects the views only of the author, and the Commission cannot be held responsible for any use which may be made of the information contained therein.</a:t>
            </a:r>
            <a:r>
              <a:rPr kumimoji="0" lang="pl-PL" altLang="pl-PL" sz="1000" b="0" i="0" u="none" strike="noStrike" kern="0" cap="none" spc="0" normalizeH="0" baseline="0" noProof="0" dirty="0">
                <a:ln>
                  <a:noFill/>
                </a:ln>
                <a:solidFill>
                  <a:schemeClr val="bg2">
                    <a:lumMod val="50000"/>
                  </a:schemeClr>
                </a:solidFill>
                <a:effectLst/>
                <a:uLnTx/>
                <a:uFillTx/>
                <a:latin typeface="Arial" charset="0"/>
                <a:cs typeface="Arial" charset="0"/>
              </a:rPr>
              <a:t>	</a:t>
            </a:r>
          </a:p>
        </p:txBody>
      </p:sp>
    </p:spTree>
    <p:extLst>
      <p:ext uri="{BB962C8B-B14F-4D97-AF65-F5344CB8AC3E}">
        <p14:creationId xmlns:p14="http://schemas.microsoft.com/office/powerpoint/2010/main" val="301177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7A0C57-8842-423F-BF83-FA46435AE363}"/>
              </a:ext>
            </a:extLst>
          </p:cNvPr>
          <p:cNvSpPr>
            <a:spLocks noGrp="1"/>
          </p:cNvSpPr>
          <p:nvPr>
            <p:ph type="title"/>
          </p:nvPr>
        </p:nvSpPr>
        <p:spPr>
          <a:xfrm>
            <a:off x="1451579" y="539262"/>
            <a:ext cx="9603275" cy="844062"/>
          </a:xfrm>
        </p:spPr>
        <p:txBody>
          <a:bodyPr>
            <a:normAutofit fontScale="90000"/>
          </a:bodyPr>
          <a:lstStyle/>
          <a:p>
            <a:pPr algn="ctr"/>
            <a:r>
              <a:rPr lang="en-US" dirty="0"/>
              <a:t/>
            </a:r>
            <a:br>
              <a:rPr lang="en-US" dirty="0"/>
            </a:br>
            <a:r>
              <a:rPr lang="en-US" u="sng" dirty="0">
                <a:solidFill>
                  <a:srgbClr val="FF0000"/>
                </a:solidFill>
              </a:rPr>
              <a:t>Venetian domination</a:t>
            </a:r>
            <a:r>
              <a:rPr lang="en-US" dirty="0">
                <a:solidFill>
                  <a:srgbClr val="FF0000"/>
                </a:solidFill>
              </a:rPr>
              <a:t> </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xmlns="" id="{AAD41D4C-825F-47F0-B22E-7423021A4CB3}"/>
              </a:ext>
            </a:extLst>
          </p:cNvPr>
          <p:cNvSpPr>
            <a:spLocks noGrp="1"/>
          </p:cNvSpPr>
          <p:nvPr>
            <p:ph idx="1"/>
          </p:nvPr>
        </p:nvSpPr>
        <p:spPr>
          <a:xfrm>
            <a:off x="680098" y="1445888"/>
            <a:ext cx="11383616" cy="1708129"/>
          </a:xfrm>
        </p:spPr>
        <p:txBody>
          <a:bodyPr>
            <a:noAutofit/>
          </a:bodyPr>
          <a:lstStyle/>
          <a:p>
            <a:r>
              <a:rPr lang="en-US" sz="2400" i="1" dirty="0" smtClean="0"/>
              <a:t>The Venetian system of governance was oppressive.  Consequently,  a lot of liberal movements burst out during the </a:t>
            </a:r>
            <a:r>
              <a:rPr lang="en-US" sz="2400" i="1" dirty="0">
                <a:solidFill>
                  <a:prstClr val="black"/>
                </a:solidFill>
              </a:rPr>
              <a:t>Venetian </a:t>
            </a:r>
            <a:r>
              <a:rPr lang="en-US" sz="2400" i="1" dirty="0" smtClean="0">
                <a:solidFill>
                  <a:prstClr val="black"/>
                </a:solidFill>
              </a:rPr>
              <a:t>domination.  Although the particular movements didn’t manage to liberate the island, they contributed to the improvement of the living conditions of the local population as well as the lightening of the way that the Venetian governors ruled</a:t>
            </a:r>
            <a:r>
              <a:rPr lang="el-GR" sz="2400" i="1" dirty="0" smtClean="0">
                <a:solidFill>
                  <a:prstClr val="black"/>
                </a:solidFill>
              </a:rPr>
              <a:t>. </a:t>
            </a:r>
            <a:endParaRPr lang="el-GR" sz="2400" i="1" dirty="0"/>
          </a:p>
        </p:txBody>
      </p:sp>
      <p:pic>
        <p:nvPicPr>
          <p:cNvPr id="7" name="Εικόνα 6">
            <a:extLst>
              <a:ext uri="{FF2B5EF4-FFF2-40B4-BE49-F238E27FC236}">
                <a16:creationId xmlns:a16="http://schemas.microsoft.com/office/drawing/2014/main" xmlns="" id="{F9A08070-D71A-4FB9-B41B-5DF473DFB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93" y="3523564"/>
            <a:ext cx="4694884" cy="2799717"/>
          </a:xfrm>
          <a:prstGeom prst="rect">
            <a:avLst/>
          </a:prstGeom>
        </p:spPr>
      </p:pic>
      <p:pic>
        <p:nvPicPr>
          <p:cNvPr id="9" name="Εικόνα 8">
            <a:extLst>
              <a:ext uri="{FF2B5EF4-FFF2-40B4-BE49-F238E27FC236}">
                <a16:creationId xmlns:a16="http://schemas.microsoft.com/office/drawing/2014/main" xmlns="" id="{82D7E06B-9437-4EF1-9D7E-EF17B2BC5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906" y="3523564"/>
            <a:ext cx="4800186" cy="2799717"/>
          </a:xfrm>
          <a:prstGeom prst="rect">
            <a:avLst/>
          </a:prstGeom>
        </p:spPr>
      </p:pic>
    </p:spTree>
    <p:extLst>
      <p:ext uri="{BB962C8B-B14F-4D97-AF65-F5344CB8AC3E}">
        <p14:creationId xmlns:p14="http://schemas.microsoft.com/office/powerpoint/2010/main" val="679636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B467404-0C1D-419C-8BB7-7BB0F0732E50}"/>
              </a:ext>
            </a:extLst>
          </p:cNvPr>
          <p:cNvSpPr>
            <a:spLocks noGrp="1"/>
          </p:cNvSpPr>
          <p:nvPr>
            <p:ph type="title"/>
          </p:nvPr>
        </p:nvSpPr>
        <p:spPr/>
        <p:txBody>
          <a:bodyPr>
            <a:normAutofit/>
          </a:bodyPr>
          <a:lstStyle/>
          <a:p>
            <a:pPr algn="ctr"/>
            <a:r>
              <a:rPr lang="en-US" sz="2900" u="sng" dirty="0" smtClean="0">
                <a:solidFill>
                  <a:srgbClr val="FF0000"/>
                </a:solidFill>
              </a:rPr>
              <a:t>Intellectual development </a:t>
            </a:r>
            <a:endParaRPr lang="el-GR" sz="2900" u="sng" dirty="0">
              <a:solidFill>
                <a:srgbClr val="FF0000"/>
              </a:solidFill>
            </a:endParaRPr>
          </a:p>
        </p:txBody>
      </p:sp>
      <p:sp>
        <p:nvSpPr>
          <p:cNvPr id="3" name="Θέση περιεχομένου 2">
            <a:extLst>
              <a:ext uri="{FF2B5EF4-FFF2-40B4-BE49-F238E27FC236}">
                <a16:creationId xmlns:a16="http://schemas.microsoft.com/office/drawing/2014/main" xmlns="" id="{A005E832-A7C5-49FB-9198-A3F2D7775DD5}"/>
              </a:ext>
            </a:extLst>
          </p:cNvPr>
          <p:cNvSpPr>
            <a:spLocks noGrp="1"/>
          </p:cNvSpPr>
          <p:nvPr>
            <p:ph idx="1"/>
          </p:nvPr>
        </p:nvSpPr>
        <p:spPr>
          <a:xfrm>
            <a:off x="132522" y="1848174"/>
            <a:ext cx="12059478" cy="1323816"/>
          </a:xfrm>
        </p:spPr>
        <p:txBody>
          <a:bodyPr>
            <a:noAutofit/>
          </a:bodyPr>
          <a:lstStyle/>
          <a:p>
            <a:r>
              <a:rPr lang="en-US" dirty="0" smtClean="0"/>
              <a:t>Despite the fact that Crete was enslaved,  Arts and Literature had been blossoming,  before its conquest by the Turks. The most important personalities of Cretan Literature of that period were: </a:t>
            </a:r>
            <a:r>
              <a:rPr lang="en-US" b="1" dirty="0" smtClean="0"/>
              <a:t>Georgios </a:t>
            </a:r>
            <a:r>
              <a:rPr lang="en-US" b="1" dirty="0" err="1" smtClean="0"/>
              <a:t>Chortatsis</a:t>
            </a:r>
            <a:r>
              <a:rPr lang="en-US" dirty="0" smtClean="0"/>
              <a:t>,  the writer of the dramatic play </a:t>
            </a:r>
            <a:r>
              <a:rPr lang="en-US" b="1" dirty="0" err="1" smtClean="0"/>
              <a:t>Erofili</a:t>
            </a:r>
            <a:r>
              <a:rPr lang="en-US" dirty="0" smtClean="0"/>
              <a:t> and </a:t>
            </a:r>
            <a:r>
              <a:rPr lang="en-US" b="1" dirty="0" err="1" smtClean="0"/>
              <a:t>Vitsentzos</a:t>
            </a:r>
            <a:r>
              <a:rPr lang="en-US" b="1" dirty="0" smtClean="0"/>
              <a:t> </a:t>
            </a:r>
            <a:r>
              <a:rPr lang="en-US" b="1" dirty="0" err="1" smtClean="0"/>
              <a:t>Kornaros</a:t>
            </a:r>
            <a:r>
              <a:rPr lang="en-US" dirty="0" smtClean="0"/>
              <a:t>, the writer of </a:t>
            </a:r>
            <a:r>
              <a:rPr lang="en-US" b="1" dirty="0" err="1" smtClean="0"/>
              <a:t>Erotokritos</a:t>
            </a:r>
            <a:r>
              <a:rPr lang="en-US" b="1" dirty="0" smtClean="0"/>
              <a:t>.  </a:t>
            </a:r>
            <a:r>
              <a:rPr lang="en-US" b="1" dirty="0" err="1" smtClean="0"/>
              <a:t>Dominikos</a:t>
            </a:r>
            <a:r>
              <a:rPr lang="en-US" b="1" dirty="0" smtClean="0"/>
              <a:t> </a:t>
            </a:r>
            <a:r>
              <a:rPr lang="en-US" b="1" dirty="0" err="1" smtClean="0"/>
              <a:t>Theotokopoulos</a:t>
            </a:r>
            <a:r>
              <a:rPr lang="en-US" dirty="0" smtClean="0"/>
              <a:t>, known as </a:t>
            </a:r>
            <a:r>
              <a:rPr lang="en-US" b="1" dirty="0" smtClean="0"/>
              <a:t>El Greco </a:t>
            </a:r>
            <a:r>
              <a:rPr lang="en-US" dirty="0" smtClean="0"/>
              <a:t>was a distinguished painter.</a:t>
            </a:r>
            <a:endParaRPr lang="el-GR" dirty="0"/>
          </a:p>
        </p:txBody>
      </p:sp>
      <p:pic>
        <p:nvPicPr>
          <p:cNvPr id="5" name="Εικόνα 4">
            <a:extLst>
              <a:ext uri="{FF2B5EF4-FFF2-40B4-BE49-F238E27FC236}">
                <a16:creationId xmlns:a16="http://schemas.microsoft.com/office/drawing/2014/main" xmlns="" id="{98F03F04-B654-4270-B6E4-B186425A1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737" y="3339549"/>
            <a:ext cx="2251202" cy="3167919"/>
          </a:xfrm>
          <a:prstGeom prst="rect">
            <a:avLst/>
          </a:prstGeom>
        </p:spPr>
      </p:pic>
      <p:pic>
        <p:nvPicPr>
          <p:cNvPr id="7" name="Εικόνα 6">
            <a:extLst>
              <a:ext uri="{FF2B5EF4-FFF2-40B4-BE49-F238E27FC236}">
                <a16:creationId xmlns:a16="http://schemas.microsoft.com/office/drawing/2014/main" xmlns="" id="{A361B923-9E4D-4BD9-9C26-42411A5C0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9112" y="3171990"/>
            <a:ext cx="2185742" cy="3078511"/>
          </a:xfrm>
          <a:prstGeom prst="rect">
            <a:avLst/>
          </a:prstGeom>
        </p:spPr>
      </p:pic>
      <p:sp>
        <p:nvSpPr>
          <p:cNvPr id="8" name="TextBox 7">
            <a:extLst>
              <a:ext uri="{FF2B5EF4-FFF2-40B4-BE49-F238E27FC236}">
                <a16:creationId xmlns:a16="http://schemas.microsoft.com/office/drawing/2014/main" xmlns="" id="{ED72C3C4-2811-4FCB-B4B9-82CA431498F1}"/>
              </a:ext>
            </a:extLst>
          </p:cNvPr>
          <p:cNvSpPr txBox="1"/>
          <p:nvPr/>
        </p:nvSpPr>
        <p:spPr>
          <a:xfrm>
            <a:off x="496145" y="6408816"/>
            <a:ext cx="2353337" cy="369332"/>
          </a:xfrm>
          <a:prstGeom prst="rect">
            <a:avLst/>
          </a:prstGeom>
          <a:noFill/>
        </p:spPr>
        <p:txBody>
          <a:bodyPr wrap="none" rtlCol="0">
            <a:spAutoFit/>
          </a:bodyPr>
          <a:lstStyle/>
          <a:p>
            <a:r>
              <a:rPr lang="en-US" b="1" dirty="0" smtClean="0"/>
              <a:t>Georgios </a:t>
            </a:r>
            <a:r>
              <a:rPr lang="en-US" b="1" dirty="0" err="1" smtClean="0"/>
              <a:t>Chortatsis</a:t>
            </a:r>
            <a:endParaRPr lang="el-GR" b="1" dirty="0"/>
          </a:p>
        </p:txBody>
      </p:sp>
      <p:sp>
        <p:nvSpPr>
          <p:cNvPr id="9" name="TextBox 8">
            <a:extLst>
              <a:ext uri="{FF2B5EF4-FFF2-40B4-BE49-F238E27FC236}">
                <a16:creationId xmlns:a16="http://schemas.microsoft.com/office/drawing/2014/main" xmlns="" id="{211B6BC4-48DF-4B8E-9D39-A763261CE3E0}"/>
              </a:ext>
            </a:extLst>
          </p:cNvPr>
          <p:cNvSpPr txBox="1"/>
          <p:nvPr/>
        </p:nvSpPr>
        <p:spPr>
          <a:xfrm>
            <a:off x="8886298" y="6224150"/>
            <a:ext cx="2295628" cy="369332"/>
          </a:xfrm>
          <a:prstGeom prst="rect">
            <a:avLst/>
          </a:prstGeom>
          <a:noFill/>
        </p:spPr>
        <p:txBody>
          <a:bodyPr wrap="none" rtlCol="0">
            <a:spAutoFit/>
          </a:bodyPr>
          <a:lstStyle/>
          <a:p>
            <a:r>
              <a:rPr lang="en-US" b="1" dirty="0" err="1" smtClean="0"/>
              <a:t>VitsentzosKornaros</a:t>
            </a:r>
            <a:endParaRPr lang="el-GR" b="1" dirty="0"/>
          </a:p>
        </p:txBody>
      </p:sp>
      <p:pic>
        <p:nvPicPr>
          <p:cNvPr id="11" name="Εικόνα 10">
            <a:extLst>
              <a:ext uri="{FF2B5EF4-FFF2-40B4-BE49-F238E27FC236}">
                <a16:creationId xmlns:a16="http://schemas.microsoft.com/office/drawing/2014/main" xmlns="" id="{F35957F1-5770-411A-913E-FB51807510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311" y="3501528"/>
            <a:ext cx="4055429" cy="2700832"/>
          </a:xfrm>
          <a:prstGeom prst="rect">
            <a:avLst/>
          </a:prstGeom>
        </p:spPr>
      </p:pic>
      <p:sp>
        <p:nvSpPr>
          <p:cNvPr id="12" name="TextBox 11">
            <a:extLst>
              <a:ext uri="{FF2B5EF4-FFF2-40B4-BE49-F238E27FC236}">
                <a16:creationId xmlns:a16="http://schemas.microsoft.com/office/drawing/2014/main" xmlns="" id="{9E4314F8-342B-47F7-82D0-B2D609751ED9}"/>
              </a:ext>
            </a:extLst>
          </p:cNvPr>
          <p:cNvSpPr txBox="1"/>
          <p:nvPr/>
        </p:nvSpPr>
        <p:spPr>
          <a:xfrm>
            <a:off x="5121752" y="6202360"/>
            <a:ext cx="1124219" cy="369332"/>
          </a:xfrm>
          <a:prstGeom prst="rect">
            <a:avLst/>
          </a:prstGeom>
          <a:noFill/>
        </p:spPr>
        <p:txBody>
          <a:bodyPr wrap="none" rtlCol="0">
            <a:spAutoFit/>
          </a:bodyPr>
          <a:lstStyle/>
          <a:p>
            <a:r>
              <a:rPr lang="en-US" b="1" dirty="0" smtClean="0"/>
              <a:t>El Greco</a:t>
            </a:r>
            <a:endParaRPr lang="el-GR" b="1" dirty="0"/>
          </a:p>
        </p:txBody>
      </p:sp>
    </p:spTree>
    <p:extLst>
      <p:ext uri="{BB962C8B-B14F-4D97-AF65-F5344CB8AC3E}">
        <p14:creationId xmlns:p14="http://schemas.microsoft.com/office/powerpoint/2010/main" val="1782447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25C344-4DD8-4A43-BB0B-ECCCB512C314}"/>
              </a:ext>
            </a:extLst>
          </p:cNvPr>
          <p:cNvSpPr>
            <a:spLocks noGrp="1"/>
          </p:cNvSpPr>
          <p:nvPr>
            <p:ph type="title"/>
          </p:nvPr>
        </p:nvSpPr>
        <p:spPr>
          <a:xfrm>
            <a:off x="1266049" y="668215"/>
            <a:ext cx="9603275" cy="785447"/>
          </a:xfrm>
        </p:spPr>
        <p:txBody>
          <a:bodyPr>
            <a:normAutofit/>
          </a:bodyPr>
          <a:lstStyle/>
          <a:p>
            <a:pPr algn="ctr"/>
            <a:r>
              <a:rPr lang="en-US" sz="2900" u="sng" dirty="0" smtClean="0">
                <a:solidFill>
                  <a:srgbClr val="FF0000"/>
                </a:solidFill>
              </a:rPr>
              <a:t>EROTOKRITOS</a:t>
            </a:r>
            <a:endParaRPr lang="el-GR" sz="2900" u="sng" dirty="0">
              <a:solidFill>
                <a:srgbClr val="FF0000"/>
              </a:solidFill>
            </a:endParaRPr>
          </a:p>
        </p:txBody>
      </p:sp>
      <p:sp>
        <p:nvSpPr>
          <p:cNvPr id="3" name="Θέση περιεχομένου 2">
            <a:extLst>
              <a:ext uri="{FF2B5EF4-FFF2-40B4-BE49-F238E27FC236}">
                <a16:creationId xmlns:a16="http://schemas.microsoft.com/office/drawing/2014/main" xmlns="" id="{3EF7C9C9-3DDB-4AAA-8725-244741212B1F}"/>
              </a:ext>
            </a:extLst>
          </p:cNvPr>
          <p:cNvSpPr>
            <a:spLocks noGrp="1"/>
          </p:cNvSpPr>
          <p:nvPr>
            <p:ph idx="1"/>
          </p:nvPr>
        </p:nvSpPr>
        <p:spPr>
          <a:xfrm>
            <a:off x="265043" y="2002481"/>
            <a:ext cx="11595653" cy="1337068"/>
          </a:xfrm>
        </p:spPr>
        <p:txBody>
          <a:bodyPr>
            <a:noAutofit/>
          </a:bodyPr>
          <a:lstStyle/>
          <a:p>
            <a:r>
              <a:rPr lang="en-US" sz="2400" dirty="0" err="1" smtClean="0"/>
              <a:t>Vitsentzos</a:t>
            </a:r>
            <a:r>
              <a:rPr lang="en-US" sz="2400" dirty="0" smtClean="0"/>
              <a:t> </a:t>
            </a:r>
            <a:r>
              <a:rPr lang="en-US" sz="2400" dirty="0" err="1" smtClean="0"/>
              <a:t>Kornaros</a:t>
            </a:r>
            <a:r>
              <a:rPr lang="en-US" sz="2400" dirty="0" smtClean="0"/>
              <a:t>, who comes from </a:t>
            </a:r>
            <a:r>
              <a:rPr lang="en-US" sz="2400" dirty="0" err="1" smtClean="0"/>
              <a:t>Sitia</a:t>
            </a:r>
            <a:r>
              <a:rPr lang="en-US" sz="2400" dirty="0" smtClean="0"/>
              <a:t> (our own hometown) is the writer of </a:t>
            </a:r>
            <a:r>
              <a:rPr lang="en-US" sz="2400" dirty="0" err="1" smtClean="0"/>
              <a:t>Erotokritos</a:t>
            </a:r>
            <a:r>
              <a:rPr lang="en-US" sz="2400" dirty="0" smtClean="0"/>
              <a:t>, a deeply erotic poem </a:t>
            </a:r>
            <a:r>
              <a:rPr lang="en-US" sz="2400" dirty="0">
                <a:solidFill>
                  <a:prstClr val="black"/>
                </a:solidFill>
              </a:rPr>
              <a:t>which is the most important creation of Cretan Literature </a:t>
            </a:r>
            <a:r>
              <a:rPr lang="en-US" sz="2400" dirty="0" smtClean="0">
                <a:solidFill>
                  <a:prstClr val="black"/>
                </a:solidFill>
              </a:rPr>
              <a:t>and which has been </a:t>
            </a:r>
            <a:r>
              <a:rPr lang="en-US" sz="2400" dirty="0" smtClean="0"/>
              <a:t>sung and recited all over the island</a:t>
            </a:r>
            <a:r>
              <a:rPr lang="el-GR" sz="2400" dirty="0" smtClean="0"/>
              <a:t> </a:t>
            </a:r>
            <a:r>
              <a:rPr lang="en-US" sz="2400" dirty="0" smtClean="0"/>
              <a:t>until today. </a:t>
            </a:r>
            <a:r>
              <a:rPr lang="el-GR" sz="2400" dirty="0" smtClean="0"/>
              <a:t> </a:t>
            </a:r>
            <a:endParaRPr lang="el-GR" sz="2400" dirty="0"/>
          </a:p>
        </p:txBody>
      </p:sp>
      <p:pic>
        <p:nvPicPr>
          <p:cNvPr id="5" name="Εικόνα 4">
            <a:extLst>
              <a:ext uri="{FF2B5EF4-FFF2-40B4-BE49-F238E27FC236}">
                <a16:creationId xmlns:a16="http://schemas.microsoft.com/office/drawing/2014/main" xmlns="" id="{2F8AF01F-8B05-47C6-A1B5-10D6D6E27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488" y="3472070"/>
            <a:ext cx="3442252" cy="3178346"/>
          </a:xfrm>
          <a:prstGeom prst="rect">
            <a:avLst/>
          </a:prstGeom>
        </p:spPr>
      </p:pic>
      <p:pic>
        <p:nvPicPr>
          <p:cNvPr id="7" name="Εικόνα 6">
            <a:extLst>
              <a:ext uri="{FF2B5EF4-FFF2-40B4-BE49-F238E27FC236}">
                <a16:creationId xmlns:a16="http://schemas.microsoft.com/office/drawing/2014/main" xmlns="" id="{D23F0B07-FD11-4393-9897-DA141D17D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049" y="3810000"/>
            <a:ext cx="1444752" cy="2286000"/>
          </a:xfrm>
          <a:prstGeom prst="rect">
            <a:avLst/>
          </a:prstGeom>
        </p:spPr>
      </p:pic>
      <p:pic>
        <p:nvPicPr>
          <p:cNvPr id="9" name="Εικόνα 8">
            <a:extLst>
              <a:ext uri="{FF2B5EF4-FFF2-40B4-BE49-F238E27FC236}">
                <a16:creationId xmlns:a16="http://schemas.microsoft.com/office/drawing/2014/main" xmlns="" id="{3CB3443C-8C90-4C88-9055-36D7A334B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517" y="3810000"/>
            <a:ext cx="1600200" cy="2286000"/>
          </a:xfrm>
          <a:prstGeom prst="rect">
            <a:avLst/>
          </a:prstGeom>
        </p:spPr>
      </p:pic>
    </p:spTree>
    <p:extLst>
      <p:ext uri="{BB962C8B-B14F-4D97-AF65-F5344CB8AC3E}">
        <p14:creationId xmlns:p14="http://schemas.microsoft.com/office/powerpoint/2010/main" val="1616142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B0438C-C9BC-4728-BEF6-05A0729F067E}"/>
              </a:ext>
            </a:extLst>
          </p:cNvPr>
          <p:cNvSpPr>
            <a:spLocks noGrp="1"/>
          </p:cNvSpPr>
          <p:nvPr>
            <p:ph type="title"/>
          </p:nvPr>
        </p:nvSpPr>
        <p:spPr>
          <a:xfrm>
            <a:off x="1186535" y="208172"/>
            <a:ext cx="9603275" cy="823460"/>
          </a:xfrm>
        </p:spPr>
        <p:txBody>
          <a:bodyPr>
            <a:normAutofit/>
          </a:bodyPr>
          <a:lstStyle/>
          <a:p>
            <a:pPr algn="ctr"/>
            <a:r>
              <a:rPr lang="el-GR" sz="2900" u="sng" dirty="0">
                <a:solidFill>
                  <a:srgbClr val="FF0000"/>
                </a:solidFill>
              </a:rPr>
              <a:t>1669: </a:t>
            </a:r>
            <a:r>
              <a:rPr lang="en-US" sz="2900" u="sng" dirty="0" smtClean="0">
                <a:solidFill>
                  <a:srgbClr val="FF0000"/>
                </a:solidFill>
              </a:rPr>
              <a:t>CAPTURE OF CRETE BY THE ottomans</a:t>
            </a:r>
            <a:endParaRPr lang="el-GR" sz="2900" u="sng" dirty="0">
              <a:solidFill>
                <a:srgbClr val="FF0000"/>
              </a:solidFill>
            </a:endParaRPr>
          </a:p>
        </p:txBody>
      </p:sp>
      <p:sp>
        <p:nvSpPr>
          <p:cNvPr id="3" name="Θέση περιεχομένου 2">
            <a:extLst>
              <a:ext uri="{FF2B5EF4-FFF2-40B4-BE49-F238E27FC236}">
                <a16:creationId xmlns:a16="http://schemas.microsoft.com/office/drawing/2014/main" xmlns="" id="{8C8C5B1F-EB19-45C3-B01E-F5B95561FEBB}"/>
              </a:ext>
            </a:extLst>
          </p:cNvPr>
          <p:cNvSpPr>
            <a:spLocks noGrp="1"/>
          </p:cNvSpPr>
          <p:nvPr>
            <p:ph idx="1"/>
          </p:nvPr>
        </p:nvSpPr>
        <p:spPr>
          <a:xfrm>
            <a:off x="437321" y="942306"/>
            <a:ext cx="11754679" cy="2596025"/>
          </a:xfrm>
        </p:spPr>
        <p:txBody>
          <a:bodyPr>
            <a:normAutofit fontScale="92500" lnSpcReduction="10000"/>
          </a:bodyPr>
          <a:lstStyle/>
          <a:p>
            <a:r>
              <a:rPr lang="en-US" sz="2400" i="1" dirty="0" smtClean="0"/>
              <a:t>On September 27</a:t>
            </a:r>
            <a:r>
              <a:rPr lang="en-US" sz="2400" i="1" baseline="30000" dirty="0" smtClean="0"/>
              <a:t>th</a:t>
            </a:r>
            <a:r>
              <a:rPr lang="en-US" sz="2400" i="1" dirty="0" smtClean="0"/>
              <a:t> 16</a:t>
            </a:r>
            <a:r>
              <a:rPr lang="el-GR" sz="2400" i="1" dirty="0" smtClean="0"/>
              <a:t>69</a:t>
            </a:r>
            <a:r>
              <a:rPr lang="el-GR" sz="2400" i="1" dirty="0"/>
              <a:t> </a:t>
            </a:r>
            <a:r>
              <a:rPr lang="en-US" sz="2400" i="1" dirty="0" smtClean="0"/>
              <a:t>A. D</a:t>
            </a:r>
            <a:r>
              <a:rPr lang="el-GR" sz="2400" i="1" dirty="0" smtClean="0"/>
              <a:t>. </a:t>
            </a:r>
            <a:r>
              <a:rPr lang="en-US" sz="2400" i="1" dirty="0" smtClean="0"/>
              <a:t> The “Big Castle”  was captured by the Ottoman Turks after the longest siege in the history of Europe.</a:t>
            </a:r>
            <a:endParaRPr lang="el-GR" sz="2400" i="1" dirty="0"/>
          </a:p>
          <a:p>
            <a:r>
              <a:rPr lang="en-US" sz="2400" i="1" dirty="0" smtClean="0"/>
              <a:t>The financial and cultural blossoming of the previous years is abruptly interrupted</a:t>
            </a:r>
            <a:endParaRPr lang="el-GR" sz="2400" i="1" dirty="0"/>
          </a:p>
          <a:p>
            <a:r>
              <a:rPr lang="en-US" sz="2400" i="1" dirty="0" smtClean="0"/>
              <a:t>Many historians</a:t>
            </a:r>
            <a:r>
              <a:rPr lang="el-GR" sz="2400" i="1" dirty="0" smtClean="0"/>
              <a:t> </a:t>
            </a:r>
            <a:r>
              <a:rPr lang="en-US" sz="2400" i="1" dirty="0" smtClean="0"/>
              <a:t>and researchers consider that </a:t>
            </a:r>
            <a:r>
              <a:rPr lang="en-US" sz="2400" i="1" dirty="0"/>
              <a:t>t</a:t>
            </a:r>
            <a:r>
              <a:rPr lang="en-US" sz="2400" i="1" dirty="0" smtClean="0"/>
              <a:t>he Cretan development during the Venetian domination was so great that if Crete was not captured by the Turks in 1669, the whole Greek population would speak the Cretan dialect today</a:t>
            </a:r>
            <a:r>
              <a:rPr lang="en-US" i="1" dirty="0" smtClean="0"/>
              <a:t>.  </a:t>
            </a:r>
            <a:endParaRPr lang="el-GR" dirty="0"/>
          </a:p>
        </p:txBody>
      </p:sp>
      <p:pic>
        <p:nvPicPr>
          <p:cNvPr id="5" name="Εικόνα 4">
            <a:extLst>
              <a:ext uri="{FF2B5EF4-FFF2-40B4-BE49-F238E27FC236}">
                <a16:creationId xmlns:a16="http://schemas.microsoft.com/office/drawing/2014/main" xmlns="" id="{D86B569C-3204-4EEB-A18E-BE9CCE576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253" y="3706468"/>
            <a:ext cx="5446642" cy="2952750"/>
          </a:xfrm>
          <a:prstGeom prst="rect">
            <a:avLst/>
          </a:prstGeom>
        </p:spPr>
      </p:pic>
    </p:spTree>
    <p:extLst>
      <p:ext uri="{BB962C8B-B14F-4D97-AF65-F5344CB8AC3E}">
        <p14:creationId xmlns:p14="http://schemas.microsoft.com/office/powerpoint/2010/main" val="1564061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ylianoum\Documents\ΟΡΓΑΝΩΣΗ ΣΧΟΛΕΙΟΥ\COMENIUS - ERASMUS +\2017 - 2019\Logo ERASMUS + Tracing Our European Spir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198" y="3667279"/>
            <a:ext cx="4213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EU flag-Erasmus+_versiune red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891" y="4270382"/>
            <a:ext cx="300532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p:cNvSpPr/>
          <p:nvPr/>
        </p:nvSpPr>
        <p:spPr>
          <a:xfrm>
            <a:off x="2309446" y="1452212"/>
            <a:ext cx="8745416" cy="1015663"/>
          </a:xfrm>
          <a:prstGeom prst="rect">
            <a:avLst/>
          </a:prstGeom>
        </p:spPr>
        <p:txBody>
          <a:bodyPr wrap="square">
            <a:spAutoFit/>
          </a:bodyPr>
          <a:lstStyle/>
          <a:p>
            <a:pPr algn="ctr"/>
            <a:r>
              <a:rPr lang="pl-PL" sz="6000" cap="all" dirty="0" err="1" smtClean="0">
                <a:solidFill>
                  <a:prstClr val="black"/>
                </a:solidFill>
                <a:ea typeface="+mj-ea"/>
                <a:cs typeface="+mj-cs"/>
              </a:rPr>
              <a:t>Thank</a:t>
            </a:r>
            <a:r>
              <a:rPr lang="pl-PL" sz="6000" cap="all" dirty="0" smtClean="0">
                <a:solidFill>
                  <a:prstClr val="black"/>
                </a:solidFill>
                <a:ea typeface="+mj-ea"/>
                <a:cs typeface="+mj-cs"/>
              </a:rPr>
              <a:t> </a:t>
            </a:r>
            <a:r>
              <a:rPr lang="pl-PL" sz="6000" cap="all" dirty="0" err="1" smtClean="0">
                <a:solidFill>
                  <a:prstClr val="black"/>
                </a:solidFill>
                <a:ea typeface="+mj-ea"/>
                <a:cs typeface="+mj-cs"/>
              </a:rPr>
              <a:t>you</a:t>
            </a:r>
            <a:endParaRPr lang="pl-PL" sz="2000" dirty="0"/>
          </a:p>
        </p:txBody>
      </p:sp>
      <p:sp>
        <p:nvSpPr>
          <p:cNvPr id="2" name="Prostokąt 1"/>
          <p:cNvSpPr/>
          <p:nvPr/>
        </p:nvSpPr>
        <p:spPr>
          <a:xfrm>
            <a:off x="328246" y="4270382"/>
            <a:ext cx="3376245" cy="923330"/>
          </a:xfrm>
          <a:prstGeom prst="rect">
            <a:avLst/>
          </a:prstGeom>
        </p:spPr>
        <p:txBody>
          <a:bodyPr wrap="square">
            <a:spAutoFit/>
          </a:bodyPr>
          <a:lstStyle/>
          <a:p>
            <a:pPr lvl="0" algn="ctr" defTabSz="914400"/>
            <a:r>
              <a:rPr lang="ro-RO" dirty="0">
                <a:solidFill>
                  <a:prstClr val="black"/>
                </a:solidFill>
              </a:rPr>
              <a:t>Transnational Learning Activity in Lambach, Austria, </a:t>
            </a:r>
          </a:p>
          <a:p>
            <a:pPr lvl="0" algn="ctr" defTabSz="914400"/>
            <a:r>
              <a:rPr lang="ro-RO" dirty="0">
                <a:solidFill>
                  <a:prstClr val="black"/>
                </a:solidFill>
              </a:rPr>
              <a:t>14-21 April 2018</a:t>
            </a:r>
            <a:endParaRPr lang="ro-RO" dirty="0">
              <a:solidFill>
                <a:prstClr val="black"/>
              </a:solidFill>
            </a:endParaRPr>
          </a:p>
        </p:txBody>
      </p:sp>
      <p:sp>
        <p:nvSpPr>
          <p:cNvPr id="7" name="pole tekstowe 5"/>
          <p:cNvSpPr txBox="1">
            <a:spLocks noChangeArrowheads="1"/>
          </p:cNvSpPr>
          <p:nvPr/>
        </p:nvSpPr>
        <p:spPr bwMode="auto">
          <a:xfrm>
            <a:off x="268464" y="5394479"/>
            <a:ext cx="11554691"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el-GR" sz="1000" dirty="0" smtClean="0"/>
              <a:t>Το </a:t>
            </a:r>
            <a:r>
              <a:rPr lang="el-GR" sz="1000" dirty="0"/>
              <a:t>σχέδιο αυτό χρηματοδοτήθηκε με την υποστήριξη της Ευρωπαϊκής Επιτροπής. </a:t>
            </a:r>
          </a:p>
          <a:p>
            <a:r>
              <a:rPr lang="el-GR" sz="1000" dirty="0"/>
              <a:t>Η παρούσα δημοσίευση (ανακοίνωση) δεσμεύει μόνο τον συντάκη της και η Επιτροπή δεν ευθύνεται για τυχόν χρήση των πληροφοριών που περιέχονται σε αυτήν.	</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pl-PL" sz="1000" b="0" i="0" u="none" strike="noStrike" kern="0" cap="none" spc="0" normalizeH="0" baseline="0" noProof="0" dirty="0" smtClean="0">
                <a:ln>
                  <a:noFill/>
                </a:ln>
                <a:solidFill>
                  <a:schemeClr val="bg2">
                    <a:lumMod val="50000"/>
                  </a:schemeClr>
                </a:solidFill>
                <a:effectLst/>
                <a:uLnTx/>
                <a:uFillTx/>
                <a:latin typeface="Arial" charset="0"/>
                <a:cs typeface="Arial" charset="0"/>
              </a:rPr>
              <a:t>This </a:t>
            </a:r>
            <a:r>
              <a:rPr kumimoji="0" lang="en-US" altLang="pl-PL" sz="1000" b="0" i="0" u="none" strike="noStrike" kern="0" cap="none" spc="0" normalizeH="0" baseline="0" noProof="0" dirty="0">
                <a:ln>
                  <a:noFill/>
                </a:ln>
                <a:solidFill>
                  <a:schemeClr val="bg2">
                    <a:lumMod val="50000"/>
                  </a:schemeClr>
                </a:solidFill>
                <a:effectLst/>
                <a:uLnTx/>
                <a:uFillTx/>
                <a:latin typeface="Arial" charset="0"/>
                <a:cs typeface="Arial" charset="0"/>
              </a:rPr>
              <a:t>project has been funded with support from the European Commission</a:t>
            </a:r>
            <a:r>
              <a:rPr kumimoji="0" lang="en-US" altLang="pl-PL" sz="1000" b="0" i="0" u="none" strike="noStrike" kern="0" cap="none" spc="0" normalizeH="0" baseline="0" noProof="0" dirty="0" smtClean="0">
                <a:ln>
                  <a:noFill/>
                </a:ln>
                <a:solidFill>
                  <a:schemeClr val="bg2">
                    <a:lumMod val="50000"/>
                  </a:schemeClr>
                </a:solidFill>
                <a:effectLst/>
                <a:uLnTx/>
                <a:uFillTx/>
                <a:latin typeface="Arial" charset="0"/>
                <a:cs typeface="Arial" charset="0"/>
              </a:rPr>
              <a:t>.</a:t>
            </a:r>
            <a:r>
              <a:rPr kumimoji="0" lang="pl-PL" altLang="pl-PL" sz="1000" b="0" i="0" u="none" strike="noStrike" kern="0" cap="none" spc="0" normalizeH="0" baseline="0" noProof="0" dirty="0" smtClean="0">
                <a:ln>
                  <a:noFill/>
                </a:ln>
                <a:solidFill>
                  <a:schemeClr val="bg2">
                    <a:lumMod val="50000"/>
                  </a:schemeClr>
                </a:solidFill>
                <a:effectLst/>
                <a:uLnTx/>
                <a:uFillTx/>
                <a:latin typeface="Arial" charset="0"/>
                <a:cs typeface="Arial" charset="0"/>
              </a:rPr>
              <a:t> </a:t>
            </a:r>
            <a:r>
              <a:rPr kumimoji="0" lang="en-US" altLang="pl-PL" sz="1000" b="0" i="0" u="none" strike="noStrike" kern="0" cap="none" spc="0" normalizeH="0" baseline="0" noProof="0" dirty="0" smtClean="0">
                <a:ln>
                  <a:noFill/>
                </a:ln>
                <a:solidFill>
                  <a:schemeClr val="bg2">
                    <a:lumMod val="50000"/>
                  </a:schemeClr>
                </a:solidFill>
                <a:effectLst/>
                <a:uLnTx/>
                <a:uFillTx/>
                <a:latin typeface="Arial" charset="0"/>
                <a:cs typeface="Arial" charset="0"/>
              </a:rPr>
              <a:t>This </a:t>
            </a:r>
            <a:r>
              <a:rPr kumimoji="0" lang="en-US" altLang="pl-PL" sz="1000" b="0" i="0" u="none" strike="noStrike" kern="0" cap="none" spc="0" normalizeH="0" baseline="0" noProof="0" dirty="0">
                <a:ln>
                  <a:noFill/>
                </a:ln>
                <a:solidFill>
                  <a:schemeClr val="bg2">
                    <a:lumMod val="50000"/>
                  </a:schemeClr>
                </a:solidFill>
                <a:effectLst/>
                <a:uLnTx/>
                <a:uFillTx/>
                <a:latin typeface="Arial" charset="0"/>
                <a:cs typeface="Arial" charset="0"/>
              </a:rPr>
              <a:t>publication [communication] reflects the views only of the author, and the Commission cannot be held responsible for any use which may be made of the information contained therein.</a:t>
            </a:r>
            <a:r>
              <a:rPr kumimoji="0" lang="pl-PL" altLang="pl-PL" sz="1000" b="0" i="0" u="none" strike="noStrike" kern="0" cap="none" spc="0" normalizeH="0" baseline="0" noProof="0" dirty="0">
                <a:ln>
                  <a:noFill/>
                </a:ln>
                <a:solidFill>
                  <a:schemeClr val="bg2">
                    <a:lumMod val="50000"/>
                  </a:schemeClr>
                </a:solidFill>
                <a:effectLst/>
                <a:uLnTx/>
                <a:uFillTx/>
                <a:latin typeface="Arial" charset="0"/>
                <a:cs typeface="Arial" charset="0"/>
              </a:rPr>
              <a:t>	</a:t>
            </a:r>
          </a:p>
        </p:txBody>
      </p:sp>
    </p:spTree>
    <p:extLst>
      <p:ext uri="{BB962C8B-B14F-4D97-AF65-F5344CB8AC3E}">
        <p14:creationId xmlns:p14="http://schemas.microsoft.com/office/powerpoint/2010/main" val="201235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E708575-F104-406E-B577-C8E7325B86F7}"/>
              </a:ext>
            </a:extLst>
          </p:cNvPr>
          <p:cNvSpPr>
            <a:spLocks noGrp="1"/>
          </p:cNvSpPr>
          <p:nvPr>
            <p:ph type="ctrTitle"/>
          </p:nvPr>
        </p:nvSpPr>
        <p:spPr>
          <a:xfrm>
            <a:off x="1417984" y="159026"/>
            <a:ext cx="9369286" cy="1060174"/>
          </a:xfrm>
        </p:spPr>
        <p:txBody>
          <a:bodyPr>
            <a:normAutofit/>
          </a:bodyPr>
          <a:lstStyle/>
          <a:p>
            <a:r>
              <a:rPr lang="en-US" sz="5400" dirty="0" smtClean="0"/>
              <a:t>CRETE IN THE MIDDLE AGES</a:t>
            </a:r>
            <a:endParaRPr lang="el-GR" sz="5400" dirty="0"/>
          </a:p>
        </p:txBody>
      </p:sp>
      <p:sp>
        <p:nvSpPr>
          <p:cNvPr id="3" name="Υπότιτλος 2">
            <a:extLst>
              <a:ext uri="{FF2B5EF4-FFF2-40B4-BE49-F238E27FC236}">
                <a16:creationId xmlns:a16="http://schemas.microsoft.com/office/drawing/2014/main" xmlns="" id="{BCCF6E32-CE67-435D-B3EB-3215D096674C}"/>
              </a:ext>
            </a:extLst>
          </p:cNvPr>
          <p:cNvSpPr>
            <a:spLocks noGrp="1"/>
          </p:cNvSpPr>
          <p:nvPr>
            <p:ph type="subTitle" idx="1"/>
          </p:nvPr>
        </p:nvSpPr>
        <p:spPr>
          <a:xfrm>
            <a:off x="360358" y="1664678"/>
            <a:ext cx="11383618" cy="2133600"/>
          </a:xfrm>
        </p:spPr>
        <p:txBody>
          <a:bodyPr>
            <a:normAutofit/>
          </a:bodyPr>
          <a:lstStyle/>
          <a:p>
            <a:r>
              <a:rPr lang="en-US" sz="2400" i="1" dirty="0" err="1" smtClean="0">
                <a:latin typeface="Times New Roman" panose="02020603050405020304" pitchFamily="18" charset="0"/>
                <a:cs typeface="Times New Roman" panose="02020603050405020304" pitchFamily="18" charset="0"/>
              </a:rPr>
              <a:t>DurING</a:t>
            </a:r>
            <a:r>
              <a:rPr lang="en-US" sz="2400" i="1" dirty="0" smtClean="0">
                <a:latin typeface="Times New Roman" panose="02020603050405020304" pitchFamily="18" charset="0"/>
                <a:cs typeface="Times New Roman" panose="02020603050405020304" pitchFamily="18" charset="0"/>
              </a:rPr>
              <a:t> THE FIRST CENTURIES </a:t>
            </a:r>
            <a:r>
              <a:rPr lang="en-US" sz="2400" i="1" dirty="0" err="1" smtClean="0">
                <a:latin typeface="Times New Roman" panose="02020603050405020304" pitchFamily="18" charset="0"/>
                <a:cs typeface="Times New Roman" panose="02020603050405020304" pitchFamily="18" charset="0"/>
              </a:rPr>
              <a:t>A.d.</a:t>
            </a:r>
            <a:r>
              <a:rPr lang="en-US" sz="2400" i="1" dirty="0" smtClean="0">
                <a:latin typeface="Times New Roman" panose="02020603050405020304" pitchFamily="18" charset="0"/>
                <a:cs typeface="Times New Roman" panose="02020603050405020304" pitchFamily="18" charset="0"/>
              </a:rPr>
              <a:t> and the middle ages, </a:t>
            </a:r>
            <a:r>
              <a:rPr lang="en-US" sz="2400" i="1" dirty="0" err="1" smtClean="0">
                <a:latin typeface="Times New Roman" panose="02020603050405020304" pitchFamily="18" charset="0"/>
                <a:cs typeface="Times New Roman" panose="02020603050405020304" pitchFamily="18" charset="0"/>
              </a:rPr>
              <a:t>crete</a:t>
            </a:r>
            <a:r>
              <a:rPr lang="en-US" sz="2400" i="1" dirty="0" smtClean="0">
                <a:latin typeface="Times New Roman" panose="02020603050405020304" pitchFamily="18" charset="0"/>
                <a:cs typeface="Times New Roman" panose="02020603050405020304" pitchFamily="18" charset="0"/>
              </a:rPr>
              <a:t> goes through several stages successively. In the centuries to come, the island is constantly  becoming</a:t>
            </a:r>
            <a:r>
              <a:rPr lang="el-GR"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 target for several peoples, due to its important position in the Mediterranean sea.</a:t>
            </a:r>
            <a:endParaRPr lang="el-GR" sz="2400" dirty="0">
              <a:latin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xmlns="" id="{A42CEBC8-FA15-4FA4-951F-45E636B0D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447" y="3896139"/>
            <a:ext cx="7475221" cy="2539611"/>
          </a:xfrm>
          <a:prstGeom prst="rect">
            <a:avLst/>
          </a:prstGeom>
        </p:spPr>
      </p:pic>
    </p:spTree>
    <p:extLst>
      <p:ext uri="{BB962C8B-B14F-4D97-AF65-F5344CB8AC3E}">
        <p14:creationId xmlns:p14="http://schemas.microsoft.com/office/powerpoint/2010/main" val="2217741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25E5F6-26CC-4B93-9D4D-338F54DCA4B2}"/>
              </a:ext>
            </a:extLst>
          </p:cNvPr>
          <p:cNvSpPr>
            <a:spLocks noGrp="1"/>
          </p:cNvSpPr>
          <p:nvPr>
            <p:ph type="title"/>
          </p:nvPr>
        </p:nvSpPr>
        <p:spPr>
          <a:xfrm>
            <a:off x="1451579" y="769351"/>
            <a:ext cx="9603275" cy="836712"/>
          </a:xfrm>
        </p:spPr>
        <p:txBody>
          <a:bodyPr>
            <a:normAutofit fontScale="90000"/>
          </a:bodyPr>
          <a:lstStyle/>
          <a:p>
            <a:pPr algn="ctr"/>
            <a:r>
              <a:rPr lang="en-US" u="sng" dirty="0" smtClean="0">
                <a:hlinkClick r:id="rId2"/>
              </a:rPr>
              <a:t>THE FIRST BYZANTINE PERIOD </a:t>
            </a:r>
            <a:r>
              <a:rPr lang="el-GR" u="sng" dirty="0" smtClean="0">
                <a:hlinkClick r:id="rId2"/>
              </a:rPr>
              <a:t>(</a:t>
            </a:r>
            <a:r>
              <a:rPr lang="el-GR" u="sng" dirty="0">
                <a:hlinkClick r:id="rId2"/>
              </a:rPr>
              <a:t>330 - 824 </a:t>
            </a:r>
            <a:r>
              <a:rPr lang="en-US" u="sng" dirty="0" smtClean="0">
                <a:hlinkClick r:id="rId2"/>
              </a:rPr>
              <a:t>A.D</a:t>
            </a:r>
            <a:r>
              <a:rPr lang="en-US" u="sng" dirty="0" smtClean="0">
                <a:solidFill>
                  <a:srgbClr val="FF0000"/>
                </a:solidFill>
                <a:hlinkClick r:id="rId2"/>
              </a:rPr>
              <a:t>.</a:t>
            </a:r>
            <a:r>
              <a:rPr lang="en-US" u="sng" dirty="0" smtClean="0">
                <a:solidFill>
                  <a:srgbClr val="FF0000"/>
                </a:solidFill>
              </a:rPr>
              <a:t>)</a:t>
            </a:r>
            <a:r>
              <a:rPr lang="el-GR" dirty="0">
                <a:solidFill>
                  <a:srgbClr val="FF0000"/>
                </a:solidFill>
              </a:rPr>
              <a:t/>
            </a:r>
            <a:br>
              <a:rPr lang="el-GR" dirty="0">
                <a:solidFill>
                  <a:srgbClr val="FF0000"/>
                </a:solidFill>
              </a:rPr>
            </a:br>
            <a:endParaRPr lang="el-GR" dirty="0">
              <a:solidFill>
                <a:srgbClr val="FF0000"/>
              </a:solidFill>
            </a:endParaRPr>
          </a:p>
        </p:txBody>
      </p:sp>
      <p:sp>
        <p:nvSpPr>
          <p:cNvPr id="3" name="Θέση περιεχομένου 2">
            <a:extLst>
              <a:ext uri="{FF2B5EF4-FFF2-40B4-BE49-F238E27FC236}">
                <a16:creationId xmlns:a16="http://schemas.microsoft.com/office/drawing/2014/main" xmlns="" id="{C7CC2F76-FA27-43F4-A5A5-6C37E80C792F}"/>
              </a:ext>
            </a:extLst>
          </p:cNvPr>
          <p:cNvSpPr>
            <a:spLocks noGrp="1"/>
          </p:cNvSpPr>
          <p:nvPr>
            <p:ph idx="1"/>
          </p:nvPr>
        </p:nvSpPr>
        <p:spPr>
          <a:xfrm>
            <a:off x="132522" y="1975976"/>
            <a:ext cx="11781182" cy="2220886"/>
          </a:xfrm>
        </p:spPr>
        <p:txBody>
          <a:bodyPr>
            <a:noAutofit/>
          </a:bodyPr>
          <a:lstStyle/>
          <a:p>
            <a:r>
              <a:rPr lang="en-US" sz="2400" dirty="0" smtClean="0"/>
              <a:t>During this period, Crete was part of the Byzantine Empire, the capital of which was </a:t>
            </a:r>
            <a:r>
              <a:rPr lang="en-US" sz="2400" dirty="0" err="1" smtClean="0"/>
              <a:t>Instanbul</a:t>
            </a:r>
            <a:r>
              <a:rPr lang="en-US" sz="2400" dirty="0" smtClean="0"/>
              <a:t>.  As soon as the Roman State was divided into two parts (the Eastern and the Western one) Crete became part of the Byzantium, whose emperor was </a:t>
            </a:r>
            <a:r>
              <a:rPr lang="en-US" sz="2400" dirty="0" err="1" smtClean="0"/>
              <a:t>Theodosios</a:t>
            </a:r>
            <a:r>
              <a:rPr lang="en-US" sz="2400" dirty="0" smtClean="0"/>
              <a:t> the great in </a:t>
            </a:r>
            <a:r>
              <a:rPr lang="el-GR" sz="2400" dirty="0" smtClean="0"/>
              <a:t>395 </a:t>
            </a:r>
            <a:r>
              <a:rPr lang="en-US" sz="2400" dirty="0" smtClean="0"/>
              <a:t>B.C. During this period, Christianity  was spread and the church of Crete became a </a:t>
            </a:r>
            <a:r>
              <a:rPr lang="en-US" sz="2400" dirty="0"/>
              <a:t>part </a:t>
            </a:r>
            <a:r>
              <a:rPr lang="en-US" sz="2400" dirty="0" smtClean="0"/>
              <a:t>of the Patriarchate of </a:t>
            </a:r>
            <a:r>
              <a:rPr lang="en-US" sz="2400" dirty="0" err="1" smtClean="0"/>
              <a:t>Instanbul</a:t>
            </a:r>
            <a:r>
              <a:rPr lang="en-US" sz="2400" dirty="0" smtClean="0"/>
              <a:t>.  </a:t>
            </a:r>
            <a:endParaRPr lang="el-GR" sz="2400" dirty="0"/>
          </a:p>
        </p:txBody>
      </p:sp>
      <p:pic>
        <p:nvPicPr>
          <p:cNvPr id="9" name="Εικόνα 8">
            <a:extLst>
              <a:ext uri="{FF2B5EF4-FFF2-40B4-BE49-F238E27FC236}">
                <a16:creationId xmlns:a16="http://schemas.microsoft.com/office/drawing/2014/main" xmlns="" id="{DD4227FC-025B-47FE-BB90-F1EFCE2B7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10" y="4291975"/>
            <a:ext cx="3102578" cy="2606166"/>
          </a:xfrm>
          <a:prstGeom prst="rect">
            <a:avLst/>
          </a:prstGeom>
        </p:spPr>
      </p:pic>
      <p:pic>
        <p:nvPicPr>
          <p:cNvPr id="11" name="Εικόνα 10">
            <a:extLst>
              <a:ext uri="{FF2B5EF4-FFF2-40B4-BE49-F238E27FC236}">
                <a16:creationId xmlns:a16="http://schemas.microsoft.com/office/drawing/2014/main" xmlns="" id="{8014984D-AB29-4845-9A08-7BDD63112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348" y="4291975"/>
            <a:ext cx="4319737" cy="2606166"/>
          </a:xfrm>
          <a:prstGeom prst="rect">
            <a:avLst/>
          </a:prstGeom>
        </p:spPr>
      </p:pic>
      <p:sp>
        <p:nvSpPr>
          <p:cNvPr id="12" name="TextBox 11">
            <a:extLst>
              <a:ext uri="{FF2B5EF4-FFF2-40B4-BE49-F238E27FC236}">
                <a16:creationId xmlns:a16="http://schemas.microsoft.com/office/drawing/2014/main" xmlns="" id="{CA01A4C5-F56C-4ABC-ACC0-FAFF93F56B87}"/>
              </a:ext>
            </a:extLst>
          </p:cNvPr>
          <p:cNvSpPr txBox="1"/>
          <p:nvPr/>
        </p:nvSpPr>
        <p:spPr>
          <a:xfrm>
            <a:off x="9223513" y="4360820"/>
            <a:ext cx="1881808" cy="646331"/>
          </a:xfrm>
          <a:prstGeom prst="rect">
            <a:avLst/>
          </a:prstGeom>
          <a:noFill/>
        </p:spPr>
        <p:txBody>
          <a:bodyPr wrap="square" rtlCol="0">
            <a:spAutoFit/>
          </a:bodyPr>
          <a:lstStyle/>
          <a:p>
            <a:r>
              <a:rPr lang="en-US" b="1" dirty="0" smtClean="0"/>
              <a:t>	</a:t>
            </a:r>
            <a:r>
              <a:rPr lang="en-US" b="1" dirty="0" err="1" smtClean="0"/>
              <a:t>Arkadi</a:t>
            </a:r>
            <a:r>
              <a:rPr lang="en-US" b="1" dirty="0" smtClean="0"/>
              <a:t> 	Monastery</a:t>
            </a:r>
            <a:endParaRPr lang="el-GR" b="1" dirty="0"/>
          </a:p>
        </p:txBody>
      </p:sp>
      <p:sp>
        <p:nvSpPr>
          <p:cNvPr id="13" name="TextBox 12">
            <a:extLst>
              <a:ext uri="{FF2B5EF4-FFF2-40B4-BE49-F238E27FC236}">
                <a16:creationId xmlns:a16="http://schemas.microsoft.com/office/drawing/2014/main" xmlns="" id="{B0683D9D-B799-450D-A001-71B4B2502679}"/>
              </a:ext>
            </a:extLst>
          </p:cNvPr>
          <p:cNvSpPr txBox="1"/>
          <p:nvPr/>
        </p:nvSpPr>
        <p:spPr>
          <a:xfrm>
            <a:off x="1451579" y="4326199"/>
            <a:ext cx="2646878" cy="369332"/>
          </a:xfrm>
          <a:prstGeom prst="rect">
            <a:avLst/>
          </a:prstGeom>
          <a:noFill/>
        </p:spPr>
        <p:txBody>
          <a:bodyPr wrap="none" rtlCol="0">
            <a:spAutoFit/>
          </a:bodyPr>
          <a:lstStyle/>
          <a:p>
            <a:r>
              <a:rPr lang="en-US" b="1" dirty="0" smtClean="0"/>
              <a:t>Saint Sofia in </a:t>
            </a:r>
            <a:r>
              <a:rPr lang="en-US" b="1" dirty="0" err="1" smtClean="0"/>
              <a:t>Instanbul</a:t>
            </a:r>
            <a:endParaRPr lang="el-GR" b="1" dirty="0"/>
          </a:p>
        </p:txBody>
      </p:sp>
    </p:spTree>
    <p:extLst>
      <p:ext uri="{BB962C8B-B14F-4D97-AF65-F5344CB8AC3E}">
        <p14:creationId xmlns:p14="http://schemas.microsoft.com/office/powerpoint/2010/main" val="3373142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AA70D1-C90D-4522-8266-B6165194988C}"/>
              </a:ext>
            </a:extLst>
          </p:cNvPr>
          <p:cNvSpPr>
            <a:spLocks noGrp="1"/>
          </p:cNvSpPr>
          <p:nvPr>
            <p:ph type="title"/>
          </p:nvPr>
        </p:nvSpPr>
        <p:spPr>
          <a:xfrm>
            <a:off x="1451578" y="367199"/>
            <a:ext cx="9481465" cy="547201"/>
          </a:xfrm>
        </p:spPr>
        <p:txBody>
          <a:bodyPr>
            <a:normAutofit fontScale="90000"/>
          </a:bodyPr>
          <a:lstStyle/>
          <a:p>
            <a:pPr algn="ctr"/>
            <a:r>
              <a:rPr lang="en-US" u="sng" dirty="0" smtClean="0">
                <a:solidFill>
                  <a:srgbClr val="FF0000"/>
                </a:solidFill>
                <a:hlinkClick r:id="rId2"/>
              </a:rPr>
              <a:t>ARABIC DOMINATION</a:t>
            </a:r>
            <a:r>
              <a:rPr lang="el-GR" u="sng" dirty="0" smtClean="0">
                <a:solidFill>
                  <a:srgbClr val="FF0000"/>
                </a:solidFill>
                <a:hlinkClick r:id="rId2"/>
              </a:rPr>
              <a:t> </a:t>
            </a:r>
            <a:r>
              <a:rPr lang="el-GR" u="sng" dirty="0">
                <a:solidFill>
                  <a:srgbClr val="FF0000"/>
                </a:solidFill>
                <a:hlinkClick r:id="rId2"/>
              </a:rPr>
              <a:t>(824 – </a:t>
            </a:r>
            <a:r>
              <a:rPr lang="el-GR" u="sng" dirty="0" smtClean="0">
                <a:solidFill>
                  <a:srgbClr val="FF0000"/>
                </a:solidFill>
                <a:hlinkClick r:id="rId2"/>
              </a:rPr>
              <a:t>961</a:t>
            </a:r>
            <a:r>
              <a:rPr lang="en-US" u="sng" dirty="0" smtClean="0">
                <a:solidFill>
                  <a:srgbClr val="FF0000"/>
                </a:solidFill>
                <a:hlinkClick r:id="rId2"/>
              </a:rPr>
              <a:t> AD</a:t>
            </a:r>
            <a:r>
              <a:rPr lang="el-GR" u="sng" dirty="0" smtClean="0">
                <a:solidFill>
                  <a:srgbClr val="FF0000"/>
                </a:solidFill>
                <a:hlinkClick r:id="rId2"/>
              </a:rPr>
              <a:t>. </a:t>
            </a:r>
            <a:r>
              <a:rPr lang="el-GR" u="sng" dirty="0">
                <a:solidFill>
                  <a:srgbClr val="FF0000"/>
                </a:solidFill>
                <a:hlinkClick r:id="rId2"/>
              </a:rPr>
              <a:t>)</a:t>
            </a:r>
            <a:r>
              <a:rPr lang="el-GR" dirty="0">
                <a:solidFill>
                  <a:srgbClr val="FF0000"/>
                </a:solidFill>
              </a:rPr>
              <a:t/>
            </a:r>
            <a:br>
              <a:rPr lang="el-GR" dirty="0">
                <a:solidFill>
                  <a:srgbClr val="FF0000"/>
                </a:solidFill>
              </a:rPr>
            </a:br>
            <a:endParaRPr lang="el-GR" dirty="0">
              <a:solidFill>
                <a:srgbClr val="FF0000"/>
              </a:solidFill>
            </a:endParaRPr>
          </a:p>
        </p:txBody>
      </p:sp>
      <p:sp>
        <p:nvSpPr>
          <p:cNvPr id="3" name="Θέση περιεχομένου 2">
            <a:extLst>
              <a:ext uri="{FF2B5EF4-FFF2-40B4-BE49-F238E27FC236}">
                <a16:creationId xmlns:a16="http://schemas.microsoft.com/office/drawing/2014/main" xmlns="" id="{2E2DC426-FF49-4C97-B493-1481220CC66A}"/>
              </a:ext>
            </a:extLst>
          </p:cNvPr>
          <p:cNvSpPr>
            <a:spLocks noGrp="1"/>
          </p:cNvSpPr>
          <p:nvPr>
            <p:ph idx="1"/>
          </p:nvPr>
        </p:nvSpPr>
        <p:spPr>
          <a:xfrm>
            <a:off x="808384" y="1196773"/>
            <a:ext cx="11383616" cy="3743563"/>
          </a:xfrm>
        </p:spPr>
        <p:txBody>
          <a:bodyPr/>
          <a:lstStyle/>
          <a:p>
            <a:r>
              <a:rPr lang="en-US" sz="2400" dirty="0" smtClean="0"/>
              <a:t>In </a:t>
            </a:r>
            <a:r>
              <a:rPr lang="el-GR" sz="2400" dirty="0" smtClean="0"/>
              <a:t>824 </a:t>
            </a:r>
            <a:r>
              <a:rPr lang="en-US" sz="2400" dirty="0" smtClean="0"/>
              <a:t>AD,  the Saracen Arabs managed to conquer Crete, after ruining its capital-</a:t>
            </a:r>
            <a:r>
              <a:rPr lang="en-US" sz="2400" dirty="0" err="1" smtClean="0"/>
              <a:t>Gortyna</a:t>
            </a:r>
            <a:r>
              <a:rPr lang="en-US" sz="2400" dirty="0" smtClean="0"/>
              <a:t> and transferring it into a different place which is today known as Heraklion.  The period of the Arabic domination was marked by constant</a:t>
            </a:r>
            <a:r>
              <a:rPr lang="el-GR" sz="2400" dirty="0" smtClean="0"/>
              <a:t> </a:t>
            </a:r>
            <a:r>
              <a:rPr lang="en-US" sz="2400" dirty="0" smtClean="0"/>
              <a:t>raids by pirates and the island had been turned into a big </a:t>
            </a:r>
            <a:r>
              <a:rPr lang="el-GR" sz="2400" dirty="0" smtClean="0"/>
              <a:t> </a:t>
            </a:r>
            <a:r>
              <a:rPr lang="en-US" sz="2400" dirty="0" smtClean="0"/>
              <a:t>slave bearer of the East.  Candia, a town today known as Heraklion, was fortified and surrounded by a deep ditch (which was called </a:t>
            </a:r>
            <a:r>
              <a:rPr lang="el-GR" sz="2400" b="1" dirty="0" err="1" smtClean="0"/>
              <a:t>El</a:t>
            </a:r>
            <a:r>
              <a:rPr lang="el-GR" sz="2400" b="1" dirty="0" smtClean="0"/>
              <a:t> </a:t>
            </a:r>
            <a:r>
              <a:rPr lang="el-GR" sz="2400" b="1" dirty="0" err="1"/>
              <a:t>Khandak</a:t>
            </a:r>
            <a:r>
              <a:rPr lang="el-GR" sz="2400" dirty="0" smtClean="0"/>
              <a:t>)</a:t>
            </a:r>
            <a:r>
              <a:rPr lang="en-US" sz="2400" dirty="0" smtClean="0"/>
              <a:t> in order to become the capital of the Arabic state of Crete</a:t>
            </a:r>
            <a:r>
              <a:rPr lang="en-US" dirty="0" smtClean="0"/>
              <a:t>. </a:t>
            </a:r>
            <a:endParaRPr lang="el-GR" dirty="0"/>
          </a:p>
        </p:txBody>
      </p:sp>
      <p:pic>
        <p:nvPicPr>
          <p:cNvPr id="5" name="Εικόνα 4">
            <a:extLst>
              <a:ext uri="{FF2B5EF4-FFF2-40B4-BE49-F238E27FC236}">
                <a16:creationId xmlns:a16="http://schemas.microsoft.com/office/drawing/2014/main" xmlns="" id="{C59AFE13-386E-4F65-99F6-99AC7CF83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294" y="4203457"/>
            <a:ext cx="5817706" cy="2105604"/>
          </a:xfrm>
          <a:prstGeom prst="rect">
            <a:avLst/>
          </a:prstGeom>
        </p:spPr>
      </p:pic>
      <p:pic>
        <p:nvPicPr>
          <p:cNvPr id="7" name="Εικόνα 6">
            <a:extLst>
              <a:ext uri="{FF2B5EF4-FFF2-40B4-BE49-F238E27FC236}">
                <a16:creationId xmlns:a16="http://schemas.microsoft.com/office/drawing/2014/main" xmlns="" id="{5EB800EC-5294-41C2-B16E-A7490B1B5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89" y="4041349"/>
            <a:ext cx="5852160" cy="2267712"/>
          </a:xfrm>
          <a:prstGeom prst="rect">
            <a:avLst/>
          </a:prstGeom>
        </p:spPr>
      </p:pic>
      <p:sp>
        <p:nvSpPr>
          <p:cNvPr id="8" name="TextBox 7">
            <a:extLst>
              <a:ext uri="{FF2B5EF4-FFF2-40B4-BE49-F238E27FC236}">
                <a16:creationId xmlns:a16="http://schemas.microsoft.com/office/drawing/2014/main" xmlns="" id="{1D6E9442-B4DB-47AD-B658-3FFBBB391F0D}"/>
              </a:ext>
            </a:extLst>
          </p:cNvPr>
          <p:cNvSpPr txBox="1"/>
          <p:nvPr/>
        </p:nvSpPr>
        <p:spPr>
          <a:xfrm>
            <a:off x="940904" y="6471169"/>
            <a:ext cx="3217740" cy="369332"/>
          </a:xfrm>
          <a:prstGeom prst="rect">
            <a:avLst/>
          </a:prstGeom>
          <a:noFill/>
        </p:spPr>
        <p:txBody>
          <a:bodyPr wrap="none" rtlCol="0">
            <a:spAutoFit/>
          </a:bodyPr>
          <a:lstStyle/>
          <a:p>
            <a:r>
              <a:rPr lang="en-US" b="1" dirty="0" err="1" smtClean="0"/>
              <a:t>Saracenes</a:t>
            </a:r>
            <a:r>
              <a:rPr lang="en-US" b="1" dirty="0" smtClean="0"/>
              <a:t> sailing to Crete…</a:t>
            </a:r>
            <a:endParaRPr lang="el-GR" b="1" dirty="0"/>
          </a:p>
        </p:txBody>
      </p:sp>
    </p:spTree>
    <p:extLst>
      <p:ext uri="{BB962C8B-B14F-4D97-AF65-F5344CB8AC3E}">
        <p14:creationId xmlns:p14="http://schemas.microsoft.com/office/powerpoint/2010/main" val="309022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44C7A9F-D7A2-44B9-8203-D648E3FD534A}"/>
              </a:ext>
            </a:extLst>
          </p:cNvPr>
          <p:cNvSpPr>
            <a:spLocks noGrp="1"/>
          </p:cNvSpPr>
          <p:nvPr>
            <p:ph type="title"/>
          </p:nvPr>
        </p:nvSpPr>
        <p:spPr>
          <a:xfrm>
            <a:off x="1451579" y="804520"/>
            <a:ext cx="9603275" cy="660866"/>
          </a:xfrm>
        </p:spPr>
        <p:txBody>
          <a:bodyPr>
            <a:normAutofit/>
          </a:bodyPr>
          <a:lstStyle/>
          <a:p>
            <a:pPr algn="ctr"/>
            <a:r>
              <a:rPr lang="en-US" sz="2800" u="sng" dirty="0" smtClean="0">
                <a:solidFill>
                  <a:srgbClr val="FF0000"/>
                </a:solidFill>
              </a:rPr>
              <a:t>The </a:t>
            </a:r>
            <a:r>
              <a:rPr lang="en-US" sz="2900" u="sng" dirty="0" smtClean="0">
                <a:solidFill>
                  <a:srgbClr val="FF0000"/>
                </a:solidFill>
              </a:rPr>
              <a:t>palm</a:t>
            </a:r>
            <a:r>
              <a:rPr lang="en-US" sz="2800" u="sng" dirty="0" smtClean="0">
                <a:solidFill>
                  <a:srgbClr val="FF0000"/>
                </a:solidFill>
              </a:rPr>
              <a:t>  forest of </a:t>
            </a:r>
            <a:r>
              <a:rPr lang="en-US" sz="2800" u="sng" dirty="0" err="1" smtClean="0">
                <a:solidFill>
                  <a:srgbClr val="FF0000"/>
                </a:solidFill>
              </a:rPr>
              <a:t>vai</a:t>
            </a:r>
            <a:endParaRPr lang="el-GR" sz="2800" u="sng" dirty="0">
              <a:solidFill>
                <a:srgbClr val="FF0000"/>
              </a:solidFill>
            </a:endParaRPr>
          </a:p>
        </p:txBody>
      </p:sp>
      <p:sp>
        <p:nvSpPr>
          <p:cNvPr id="3" name="Θέση περιεχομένου 2">
            <a:extLst>
              <a:ext uri="{FF2B5EF4-FFF2-40B4-BE49-F238E27FC236}">
                <a16:creationId xmlns:a16="http://schemas.microsoft.com/office/drawing/2014/main" xmlns="" id="{19C00FC4-D43D-4818-9E78-C1CCBE9D3015}"/>
              </a:ext>
            </a:extLst>
          </p:cNvPr>
          <p:cNvSpPr>
            <a:spLocks noGrp="1"/>
          </p:cNvSpPr>
          <p:nvPr>
            <p:ph idx="1"/>
          </p:nvPr>
        </p:nvSpPr>
        <p:spPr/>
        <p:txBody>
          <a:bodyPr>
            <a:normAutofit/>
          </a:bodyPr>
          <a:lstStyle/>
          <a:p>
            <a:r>
              <a:rPr lang="en-US" sz="2400" dirty="0" smtClean="0"/>
              <a:t>Tradition says that when Crete was Arabic, some Arab soldiers, after eating dates, threw the seeds on the ground and in this way,  palm trees were planted. Eventually, the palm forest of  </a:t>
            </a:r>
            <a:r>
              <a:rPr lang="en-US" sz="2400" dirty="0" err="1" smtClean="0"/>
              <a:t>Vai</a:t>
            </a:r>
            <a:r>
              <a:rPr lang="en-US" sz="2400" dirty="0" smtClean="0"/>
              <a:t> was created. Today it occupies about 250 acres and has been the biggest and most famous self sown palm forest in Europe</a:t>
            </a:r>
            <a:r>
              <a:rPr lang="el-GR" sz="2400" dirty="0" smtClean="0"/>
              <a:t> </a:t>
            </a:r>
            <a:r>
              <a:rPr lang="en-US" sz="2400" dirty="0" smtClean="0"/>
              <a:t>until today. </a:t>
            </a:r>
            <a:endParaRPr lang="el-GR" sz="2400" dirty="0"/>
          </a:p>
        </p:txBody>
      </p:sp>
      <p:pic>
        <p:nvPicPr>
          <p:cNvPr id="5" name="Εικόνα 4">
            <a:extLst>
              <a:ext uri="{FF2B5EF4-FFF2-40B4-BE49-F238E27FC236}">
                <a16:creationId xmlns:a16="http://schemas.microsoft.com/office/drawing/2014/main" xmlns="" id="{5AAFC75E-2F4A-4FB8-B1D2-89CE3BAA5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485" y="3961889"/>
            <a:ext cx="4925254" cy="2665965"/>
          </a:xfrm>
          <a:prstGeom prst="rect">
            <a:avLst/>
          </a:prstGeom>
        </p:spPr>
      </p:pic>
    </p:spTree>
    <p:extLst>
      <p:ext uri="{BB962C8B-B14F-4D97-AF65-F5344CB8AC3E}">
        <p14:creationId xmlns:p14="http://schemas.microsoft.com/office/powerpoint/2010/main" val="2293848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C2676BF-CC3A-45C8-A504-16DBAA106D91}"/>
              </a:ext>
            </a:extLst>
          </p:cNvPr>
          <p:cNvSpPr>
            <a:spLocks noGrp="1"/>
          </p:cNvSpPr>
          <p:nvPr>
            <p:ph type="title"/>
          </p:nvPr>
        </p:nvSpPr>
        <p:spPr>
          <a:xfrm>
            <a:off x="1451579" y="804519"/>
            <a:ext cx="9603275" cy="766373"/>
          </a:xfrm>
        </p:spPr>
        <p:txBody>
          <a:bodyPr>
            <a:normAutofit/>
          </a:bodyPr>
          <a:lstStyle/>
          <a:p>
            <a:pPr algn="ctr"/>
            <a:r>
              <a:rPr lang="el-GR" sz="2900" u="sng" dirty="0" smtClean="0">
                <a:solidFill>
                  <a:srgbClr val="FF0000"/>
                </a:solidFill>
              </a:rPr>
              <a:t>2</a:t>
            </a:r>
            <a:r>
              <a:rPr lang="en-US" sz="2900" u="sng" baseline="30000" dirty="0" smtClean="0">
                <a:solidFill>
                  <a:srgbClr val="FF0000"/>
                </a:solidFill>
              </a:rPr>
              <a:t>ND</a:t>
            </a:r>
            <a:r>
              <a:rPr lang="en-US" sz="2900" u="sng" dirty="0" smtClean="0">
                <a:solidFill>
                  <a:srgbClr val="FF0000"/>
                </a:solidFill>
              </a:rPr>
              <a:t> byzantine period</a:t>
            </a:r>
            <a:r>
              <a:rPr lang="el-GR" sz="2900" u="sng" dirty="0" smtClean="0">
                <a:solidFill>
                  <a:srgbClr val="FF0000"/>
                </a:solidFill>
              </a:rPr>
              <a:t> </a:t>
            </a:r>
            <a:r>
              <a:rPr lang="el-GR" sz="2900" u="sng" dirty="0">
                <a:solidFill>
                  <a:srgbClr val="FF0000"/>
                </a:solidFill>
              </a:rPr>
              <a:t>(961 – 1204 </a:t>
            </a:r>
            <a:r>
              <a:rPr lang="el-GR" sz="2900" u="sng" dirty="0" err="1">
                <a:solidFill>
                  <a:srgbClr val="FF0000"/>
                </a:solidFill>
              </a:rPr>
              <a:t>μ.Χ</a:t>
            </a:r>
            <a:r>
              <a:rPr lang="el-GR" sz="2900" u="sng" dirty="0" smtClean="0">
                <a:solidFill>
                  <a:srgbClr val="FF0000"/>
                </a:solidFill>
              </a:rPr>
              <a:t>.)</a:t>
            </a:r>
            <a:endParaRPr lang="el-GR" sz="2900" u="sng" dirty="0"/>
          </a:p>
        </p:txBody>
      </p:sp>
      <p:sp>
        <p:nvSpPr>
          <p:cNvPr id="3" name="Θέση περιεχομένου 2">
            <a:extLst>
              <a:ext uri="{FF2B5EF4-FFF2-40B4-BE49-F238E27FC236}">
                <a16:creationId xmlns:a16="http://schemas.microsoft.com/office/drawing/2014/main" xmlns="" id="{9A19FFEB-ED95-47CF-9ED6-9C81A553E386}"/>
              </a:ext>
            </a:extLst>
          </p:cNvPr>
          <p:cNvSpPr>
            <a:spLocks noGrp="1"/>
          </p:cNvSpPr>
          <p:nvPr>
            <p:ph idx="1"/>
          </p:nvPr>
        </p:nvSpPr>
        <p:spPr>
          <a:xfrm>
            <a:off x="357809" y="2015733"/>
            <a:ext cx="11410121" cy="1114329"/>
          </a:xfrm>
        </p:spPr>
        <p:txBody>
          <a:bodyPr>
            <a:noAutofit/>
          </a:bodyPr>
          <a:lstStyle/>
          <a:p>
            <a:r>
              <a:rPr lang="en-US" sz="2400" dirty="0" smtClean="0"/>
              <a:t>The island’s fate changes in </a:t>
            </a:r>
            <a:r>
              <a:rPr lang="el-GR" sz="2400" b="1" dirty="0" smtClean="0"/>
              <a:t>961</a:t>
            </a:r>
            <a:r>
              <a:rPr lang="en-US" sz="2400" b="1" dirty="0" smtClean="0"/>
              <a:t>A.D </a:t>
            </a:r>
            <a:r>
              <a:rPr lang="en-US" sz="2400" dirty="0" smtClean="0"/>
              <a:t>after being recaptured from the Byzantines by </a:t>
            </a:r>
            <a:r>
              <a:rPr lang="en-US" sz="2400" dirty="0" err="1" smtClean="0"/>
              <a:t>Nikiforos</a:t>
            </a:r>
            <a:r>
              <a:rPr lang="en-US" sz="2400" dirty="0" smtClean="0"/>
              <a:t> </a:t>
            </a:r>
            <a:r>
              <a:rPr lang="en-US" sz="2400" dirty="0" err="1" smtClean="0"/>
              <a:t>Fokas</a:t>
            </a:r>
            <a:r>
              <a:rPr lang="en-US" sz="2400" dirty="0" smtClean="0"/>
              <a:t> who managed to capture  </a:t>
            </a:r>
            <a:r>
              <a:rPr lang="en-US" sz="2400" dirty="0" err="1" smtClean="0"/>
              <a:t>Chandakas</a:t>
            </a:r>
            <a:r>
              <a:rPr lang="en-US" sz="2400" dirty="0" smtClean="0"/>
              <a:t>, the capital of the Arabs of the island , after having besieged it for four months. </a:t>
            </a:r>
            <a:endParaRPr lang="el-GR" sz="2400" dirty="0"/>
          </a:p>
        </p:txBody>
      </p:sp>
      <p:pic>
        <p:nvPicPr>
          <p:cNvPr id="5" name="Εικόνα 4">
            <a:extLst>
              <a:ext uri="{FF2B5EF4-FFF2-40B4-BE49-F238E27FC236}">
                <a16:creationId xmlns:a16="http://schemas.microsoft.com/office/drawing/2014/main" xmlns="" id="{E3581166-3584-45EF-8789-1DC74028C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723050"/>
            <a:ext cx="3299791" cy="2421620"/>
          </a:xfrm>
          <a:prstGeom prst="rect">
            <a:avLst/>
          </a:prstGeom>
        </p:spPr>
      </p:pic>
      <p:pic>
        <p:nvPicPr>
          <p:cNvPr id="7" name="Εικόνα 6">
            <a:extLst>
              <a:ext uri="{FF2B5EF4-FFF2-40B4-BE49-F238E27FC236}">
                <a16:creationId xmlns:a16="http://schemas.microsoft.com/office/drawing/2014/main" xmlns="" id="{91D6EF03-16E3-489F-B127-B9AE93C77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610" y="3264120"/>
            <a:ext cx="6226390" cy="2933575"/>
          </a:xfrm>
          <a:prstGeom prst="rect">
            <a:avLst/>
          </a:prstGeom>
        </p:spPr>
      </p:pic>
      <p:sp>
        <p:nvSpPr>
          <p:cNvPr id="8" name="TextBox 7">
            <a:extLst>
              <a:ext uri="{FF2B5EF4-FFF2-40B4-BE49-F238E27FC236}">
                <a16:creationId xmlns:a16="http://schemas.microsoft.com/office/drawing/2014/main" xmlns="" id="{6B9C964E-FA00-42D9-B38D-AB9128B8C596}"/>
              </a:ext>
            </a:extLst>
          </p:cNvPr>
          <p:cNvSpPr txBox="1"/>
          <p:nvPr/>
        </p:nvSpPr>
        <p:spPr>
          <a:xfrm>
            <a:off x="1280023" y="6144670"/>
            <a:ext cx="1851341" cy="369332"/>
          </a:xfrm>
          <a:prstGeom prst="rect">
            <a:avLst/>
          </a:prstGeom>
          <a:noFill/>
        </p:spPr>
        <p:txBody>
          <a:bodyPr wrap="none" rtlCol="0">
            <a:spAutoFit/>
          </a:bodyPr>
          <a:lstStyle/>
          <a:p>
            <a:r>
              <a:rPr lang="en-US" b="1" dirty="0" err="1" smtClean="0"/>
              <a:t>Nikiforos</a:t>
            </a:r>
            <a:r>
              <a:rPr lang="en-US" b="1" dirty="0" smtClean="0"/>
              <a:t> </a:t>
            </a:r>
            <a:r>
              <a:rPr lang="en-US" b="1" dirty="0" err="1" smtClean="0"/>
              <a:t>Fokas</a:t>
            </a:r>
            <a:endParaRPr lang="el-GR" b="1" dirty="0"/>
          </a:p>
        </p:txBody>
      </p:sp>
      <p:sp>
        <p:nvSpPr>
          <p:cNvPr id="9" name="TextBox 8">
            <a:extLst>
              <a:ext uri="{FF2B5EF4-FFF2-40B4-BE49-F238E27FC236}">
                <a16:creationId xmlns:a16="http://schemas.microsoft.com/office/drawing/2014/main" xmlns="" id="{AF3249A2-70C5-415E-99F9-7A76B1783F1B}"/>
              </a:ext>
            </a:extLst>
          </p:cNvPr>
          <p:cNvSpPr txBox="1"/>
          <p:nvPr/>
        </p:nvSpPr>
        <p:spPr>
          <a:xfrm>
            <a:off x="6245256" y="5683005"/>
            <a:ext cx="6129130" cy="646331"/>
          </a:xfrm>
          <a:prstGeom prst="rect">
            <a:avLst/>
          </a:prstGeom>
          <a:noFill/>
        </p:spPr>
        <p:txBody>
          <a:bodyPr wrap="square" rtlCol="0">
            <a:spAutoFit/>
          </a:bodyPr>
          <a:lstStyle/>
          <a:p>
            <a:r>
              <a:rPr lang="en-US" b="1" dirty="0" smtClean="0"/>
              <a:t>Liquid Fire</a:t>
            </a:r>
            <a:r>
              <a:rPr lang="el-GR" b="1" dirty="0" smtClean="0"/>
              <a:t>: </a:t>
            </a:r>
            <a:r>
              <a:rPr lang="en-US" b="1" dirty="0" smtClean="0"/>
              <a:t> incendiary weapon of the Byzantine Empire. It was used mostly against the Arabs. </a:t>
            </a:r>
            <a:r>
              <a:rPr lang="el-GR" b="1" dirty="0" smtClean="0"/>
              <a:t> </a:t>
            </a:r>
            <a:endParaRPr lang="el-GR" b="1" dirty="0"/>
          </a:p>
        </p:txBody>
      </p:sp>
    </p:spTree>
    <p:extLst>
      <p:ext uri="{BB962C8B-B14F-4D97-AF65-F5344CB8AC3E}">
        <p14:creationId xmlns:p14="http://schemas.microsoft.com/office/powerpoint/2010/main" val="226611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139E89-2DA8-41E0-9833-24F008DD6766}"/>
              </a:ext>
            </a:extLst>
          </p:cNvPr>
          <p:cNvSpPr>
            <a:spLocks noGrp="1"/>
          </p:cNvSpPr>
          <p:nvPr>
            <p:ph type="title"/>
          </p:nvPr>
        </p:nvSpPr>
        <p:spPr>
          <a:xfrm>
            <a:off x="0" y="185531"/>
            <a:ext cx="11953461" cy="159026"/>
          </a:xfrm>
        </p:spPr>
        <p:txBody>
          <a:bodyPr>
            <a:normAutofit fontScale="90000"/>
          </a:bodyPr>
          <a:lstStyle/>
          <a:p>
            <a:pPr algn="ctr"/>
            <a:r>
              <a:rPr lang="el-GR" dirty="0"/>
              <a:t>.</a:t>
            </a:r>
            <a:br>
              <a:rPr lang="el-GR" dirty="0"/>
            </a:br>
            <a:endParaRPr lang="el-GR" dirty="0"/>
          </a:p>
        </p:txBody>
      </p:sp>
      <p:sp>
        <p:nvSpPr>
          <p:cNvPr id="3" name="Θέση περιεχομένου 2">
            <a:extLst>
              <a:ext uri="{FF2B5EF4-FFF2-40B4-BE49-F238E27FC236}">
                <a16:creationId xmlns:a16="http://schemas.microsoft.com/office/drawing/2014/main" xmlns="" id="{EA7AD838-156C-4D30-9160-256103B4EDF2}"/>
              </a:ext>
            </a:extLst>
          </p:cNvPr>
          <p:cNvSpPr>
            <a:spLocks noGrp="1"/>
          </p:cNvSpPr>
          <p:nvPr>
            <p:ph idx="1"/>
          </p:nvPr>
        </p:nvSpPr>
        <p:spPr>
          <a:xfrm>
            <a:off x="212035" y="2015732"/>
            <a:ext cx="11622156" cy="3450613"/>
          </a:xfrm>
        </p:spPr>
        <p:txBody>
          <a:bodyPr>
            <a:normAutofit/>
          </a:bodyPr>
          <a:lstStyle/>
          <a:p>
            <a:endParaRPr lang="el-GR" i="1" dirty="0"/>
          </a:p>
          <a:p>
            <a:endParaRPr lang="el-GR" i="1" dirty="0"/>
          </a:p>
          <a:p>
            <a:endParaRPr lang="el-GR" i="1" dirty="0"/>
          </a:p>
          <a:p>
            <a:endParaRPr lang="el-GR" i="1" dirty="0"/>
          </a:p>
          <a:p>
            <a:r>
              <a:rPr lang="en-US" sz="2400" i="1" dirty="0" smtClean="0"/>
              <a:t>Since then and for 25</a:t>
            </a:r>
            <a:r>
              <a:rPr lang="el-GR" sz="2400" i="1" dirty="0" smtClean="0"/>
              <a:t>0 </a:t>
            </a:r>
            <a:r>
              <a:rPr lang="en-US" sz="2400" i="1" dirty="0" smtClean="0"/>
              <a:t>years, a new era of development and prosperity has taken place </a:t>
            </a:r>
            <a:r>
              <a:rPr lang="en-US" sz="2400" i="1" dirty="0"/>
              <a:t>o</a:t>
            </a:r>
            <a:r>
              <a:rPr lang="en-US" sz="2400" i="1" dirty="0" smtClean="0"/>
              <a:t>n the island. Crete becomes an independent part of the empire and due to its important position, it gets quite</a:t>
            </a:r>
            <a:r>
              <a:rPr lang="el-GR" sz="2400" i="1" dirty="0" smtClean="0"/>
              <a:t> </a:t>
            </a:r>
            <a:r>
              <a:rPr lang="en-US" sz="2400" i="1" dirty="0" smtClean="0"/>
              <a:t>autonomous. </a:t>
            </a:r>
            <a:endParaRPr lang="el-GR" sz="2400" dirty="0"/>
          </a:p>
        </p:txBody>
      </p:sp>
      <p:pic>
        <p:nvPicPr>
          <p:cNvPr id="11" name="Εικόνα 10">
            <a:extLst>
              <a:ext uri="{FF2B5EF4-FFF2-40B4-BE49-F238E27FC236}">
                <a16:creationId xmlns:a16="http://schemas.microsoft.com/office/drawing/2014/main" xmlns="" id="{4D3025AA-4F24-43C9-AD8F-99D3CD5A0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157" y="450574"/>
            <a:ext cx="6548130" cy="3110151"/>
          </a:xfrm>
          <a:prstGeom prst="rect">
            <a:avLst/>
          </a:prstGeom>
        </p:spPr>
      </p:pic>
    </p:spTree>
    <p:extLst>
      <p:ext uri="{BB962C8B-B14F-4D97-AF65-F5344CB8AC3E}">
        <p14:creationId xmlns:p14="http://schemas.microsoft.com/office/powerpoint/2010/main" val="383552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5C626B3-C609-4BAB-98D9-09A75A7730C7}"/>
              </a:ext>
            </a:extLst>
          </p:cNvPr>
          <p:cNvSpPr>
            <a:spLocks noGrp="1"/>
          </p:cNvSpPr>
          <p:nvPr>
            <p:ph type="title"/>
          </p:nvPr>
        </p:nvSpPr>
        <p:spPr>
          <a:xfrm>
            <a:off x="1451579" y="804519"/>
            <a:ext cx="9603275" cy="1211213"/>
          </a:xfrm>
        </p:spPr>
        <p:txBody>
          <a:bodyPr>
            <a:normAutofit/>
          </a:bodyPr>
          <a:lstStyle/>
          <a:p>
            <a:pPr algn="ctr"/>
            <a:r>
              <a:rPr lang="en-US" sz="2900" u="sng" dirty="0">
                <a:solidFill>
                  <a:srgbClr val="FF0000"/>
                </a:solidFill>
              </a:rPr>
              <a:t>Venetian domination </a:t>
            </a:r>
            <a:r>
              <a:rPr lang="el-GR" sz="2900" u="sng" dirty="0" smtClean="0">
                <a:solidFill>
                  <a:srgbClr val="FF0000"/>
                </a:solidFill>
                <a:hlinkClick r:id="rId2"/>
              </a:rPr>
              <a:t>(</a:t>
            </a:r>
            <a:r>
              <a:rPr lang="el-GR" sz="2900" u="sng" dirty="0">
                <a:solidFill>
                  <a:srgbClr val="FF0000"/>
                </a:solidFill>
                <a:hlinkClick r:id="rId2"/>
              </a:rPr>
              <a:t>1204 – 1669 μ.Χ.)</a:t>
            </a:r>
            <a:r>
              <a:rPr lang="el-GR" sz="2900" u="sng" dirty="0">
                <a:solidFill>
                  <a:srgbClr val="FF0000"/>
                </a:solidFill>
              </a:rPr>
              <a:t/>
            </a:r>
            <a:br>
              <a:rPr lang="el-GR" sz="2900" u="sng" dirty="0">
                <a:solidFill>
                  <a:srgbClr val="FF0000"/>
                </a:solidFill>
              </a:rPr>
            </a:br>
            <a:endParaRPr lang="el-GR" sz="2900" u="sng" dirty="0">
              <a:solidFill>
                <a:srgbClr val="FF0000"/>
              </a:solidFill>
            </a:endParaRPr>
          </a:p>
        </p:txBody>
      </p:sp>
      <p:sp>
        <p:nvSpPr>
          <p:cNvPr id="3" name="Θέση περιεχομένου 2">
            <a:extLst>
              <a:ext uri="{FF2B5EF4-FFF2-40B4-BE49-F238E27FC236}">
                <a16:creationId xmlns:a16="http://schemas.microsoft.com/office/drawing/2014/main" xmlns="" id="{7D0705EC-DA76-47AF-A229-20A90080FC55}"/>
              </a:ext>
            </a:extLst>
          </p:cNvPr>
          <p:cNvSpPr>
            <a:spLocks noGrp="1"/>
          </p:cNvSpPr>
          <p:nvPr>
            <p:ph idx="1"/>
          </p:nvPr>
        </p:nvSpPr>
        <p:spPr>
          <a:xfrm>
            <a:off x="490331" y="1816441"/>
            <a:ext cx="11330608" cy="1708128"/>
          </a:xfrm>
        </p:spPr>
        <p:txBody>
          <a:bodyPr>
            <a:normAutofit lnSpcReduction="10000"/>
          </a:bodyPr>
          <a:lstStyle/>
          <a:p>
            <a:r>
              <a:rPr lang="en-US" sz="2400" dirty="0"/>
              <a:t>The Venetian domination </a:t>
            </a:r>
            <a:r>
              <a:rPr lang="en-US" sz="2400" dirty="0" smtClean="0"/>
              <a:t>period started after the conquest of </a:t>
            </a:r>
            <a:r>
              <a:rPr lang="en-US" sz="2400" dirty="0" err="1" smtClean="0"/>
              <a:t>Instambul</a:t>
            </a:r>
            <a:r>
              <a:rPr lang="en-US" sz="2400" dirty="0" smtClean="0"/>
              <a:t> by the Francs in 1204 and the concession of Crete by the Latin emperor </a:t>
            </a:r>
            <a:r>
              <a:rPr lang="en-US" sz="2400" dirty="0" err="1" smtClean="0"/>
              <a:t>Bonifatius</a:t>
            </a:r>
            <a:r>
              <a:rPr lang="en-US" sz="2400" dirty="0" smtClean="0"/>
              <a:t> </a:t>
            </a:r>
            <a:r>
              <a:rPr lang="en-US" sz="2400" dirty="0" err="1" smtClean="0"/>
              <a:t>Monferatico</a:t>
            </a:r>
            <a:r>
              <a:rPr lang="en-US" sz="2400" dirty="0" smtClean="0"/>
              <a:t>, who sold the island to the Venetians in 1210.  Crete was precious to the Venetians, since, due to its location, it would contribute to the development of  Venetian commerce in East. </a:t>
            </a:r>
            <a:r>
              <a:rPr lang="el-GR" sz="2400" dirty="0" smtClean="0"/>
              <a:t> </a:t>
            </a:r>
            <a:r>
              <a:rPr lang="el-GR" dirty="0"/>
              <a:t> </a:t>
            </a:r>
          </a:p>
        </p:txBody>
      </p:sp>
      <p:pic>
        <p:nvPicPr>
          <p:cNvPr id="5" name="Εικόνα 4">
            <a:extLst>
              <a:ext uri="{FF2B5EF4-FFF2-40B4-BE49-F238E27FC236}">
                <a16:creationId xmlns:a16="http://schemas.microsoft.com/office/drawing/2014/main" xmlns="" id="{6AD8A73E-BCFA-4F08-932C-A0F88FBCF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1" y="3780197"/>
            <a:ext cx="5287618" cy="2877616"/>
          </a:xfrm>
          <a:prstGeom prst="rect">
            <a:avLst/>
          </a:prstGeom>
        </p:spPr>
      </p:pic>
      <p:pic>
        <p:nvPicPr>
          <p:cNvPr id="7" name="Εικόνα 6">
            <a:extLst>
              <a:ext uri="{FF2B5EF4-FFF2-40B4-BE49-F238E27FC236}">
                <a16:creationId xmlns:a16="http://schemas.microsoft.com/office/drawing/2014/main" xmlns="" id="{E38FF757-C648-42AC-95A8-9FA968871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216" y="3780196"/>
            <a:ext cx="5103897" cy="2788915"/>
          </a:xfrm>
          <a:prstGeom prst="rect">
            <a:avLst/>
          </a:prstGeom>
        </p:spPr>
      </p:pic>
    </p:spTree>
    <p:extLst>
      <p:ext uri="{BB962C8B-B14F-4D97-AF65-F5344CB8AC3E}">
        <p14:creationId xmlns:p14="http://schemas.microsoft.com/office/powerpoint/2010/main" val="1762683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B53CCD3-B69C-4EED-9A21-F7EBE0253217}"/>
              </a:ext>
            </a:extLst>
          </p:cNvPr>
          <p:cNvSpPr>
            <a:spLocks noGrp="1"/>
          </p:cNvSpPr>
          <p:nvPr>
            <p:ph type="title"/>
          </p:nvPr>
        </p:nvSpPr>
        <p:spPr/>
        <p:txBody>
          <a:bodyPr>
            <a:normAutofit/>
          </a:bodyPr>
          <a:lstStyle/>
          <a:p>
            <a:pPr algn="ctr"/>
            <a:r>
              <a:rPr lang="en-US" sz="2900" u="sng" dirty="0" smtClean="0">
                <a:solidFill>
                  <a:srgbClr val="FF0000"/>
                </a:solidFill>
              </a:rPr>
              <a:t>Venetian castles in Crete</a:t>
            </a:r>
            <a:endParaRPr lang="el-GR" sz="2900" u="sng" dirty="0">
              <a:solidFill>
                <a:srgbClr val="FF0000"/>
              </a:solidFill>
            </a:endParaRPr>
          </a:p>
        </p:txBody>
      </p:sp>
      <p:pic>
        <p:nvPicPr>
          <p:cNvPr id="5" name="Θέση περιεχομένου 4">
            <a:extLst>
              <a:ext uri="{FF2B5EF4-FFF2-40B4-BE49-F238E27FC236}">
                <a16:creationId xmlns:a16="http://schemas.microsoft.com/office/drawing/2014/main" xmlns="" id="{D9749E92-F0A9-45B1-A795-C1D43639FD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952" y="1496244"/>
            <a:ext cx="3979043" cy="2187857"/>
          </a:xfrm>
        </p:spPr>
      </p:pic>
      <p:pic>
        <p:nvPicPr>
          <p:cNvPr id="7" name="Εικόνα 6">
            <a:extLst>
              <a:ext uri="{FF2B5EF4-FFF2-40B4-BE49-F238E27FC236}">
                <a16:creationId xmlns:a16="http://schemas.microsoft.com/office/drawing/2014/main" xmlns="" id="{9A9D7FD9-8133-4DC4-B435-329AE92BF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77" y="4304756"/>
            <a:ext cx="4126523" cy="2108600"/>
          </a:xfrm>
          <a:prstGeom prst="rect">
            <a:avLst/>
          </a:prstGeom>
        </p:spPr>
      </p:pic>
      <p:pic>
        <p:nvPicPr>
          <p:cNvPr id="9" name="Εικόνα 8">
            <a:extLst>
              <a:ext uri="{FF2B5EF4-FFF2-40B4-BE49-F238E27FC236}">
                <a16:creationId xmlns:a16="http://schemas.microsoft.com/office/drawing/2014/main" xmlns="" id="{5E30E1FC-1382-4EB2-BBD8-C6E1DAF6B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360" y="1496244"/>
            <a:ext cx="4469673" cy="2187857"/>
          </a:xfrm>
          <a:prstGeom prst="rect">
            <a:avLst/>
          </a:prstGeom>
        </p:spPr>
      </p:pic>
      <p:pic>
        <p:nvPicPr>
          <p:cNvPr id="11" name="Εικόνα 10">
            <a:extLst>
              <a:ext uri="{FF2B5EF4-FFF2-40B4-BE49-F238E27FC236}">
                <a16:creationId xmlns:a16="http://schemas.microsoft.com/office/drawing/2014/main" xmlns="" id="{35D1B668-7FD7-4B60-8004-EFBE8496C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2360" y="4208585"/>
            <a:ext cx="4469673" cy="2248347"/>
          </a:xfrm>
          <a:prstGeom prst="rect">
            <a:avLst/>
          </a:prstGeom>
        </p:spPr>
      </p:pic>
      <p:sp>
        <p:nvSpPr>
          <p:cNvPr id="12" name="TextBox 11">
            <a:extLst>
              <a:ext uri="{FF2B5EF4-FFF2-40B4-BE49-F238E27FC236}">
                <a16:creationId xmlns:a16="http://schemas.microsoft.com/office/drawing/2014/main" xmlns="" id="{657CFC2B-C73E-4171-BF51-C66E1F08DB7A}"/>
              </a:ext>
            </a:extLst>
          </p:cNvPr>
          <p:cNvSpPr txBox="1"/>
          <p:nvPr/>
        </p:nvSpPr>
        <p:spPr>
          <a:xfrm>
            <a:off x="1631465" y="3654596"/>
            <a:ext cx="2036711" cy="369332"/>
          </a:xfrm>
          <a:prstGeom prst="rect">
            <a:avLst/>
          </a:prstGeom>
          <a:noFill/>
        </p:spPr>
        <p:txBody>
          <a:bodyPr wrap="none" rtlCol="0">
            <a:spAutoFit/>
          </a:bodyPr>
          <a:lstStyle/>
          <a:p>
            <a:r>
              <a:rPr lang="en-US" b="1" dirty="0" err="1" smtClean="0"/>
              <a:t>Koules</a:t>
            </a:r>
            <a:r>
              <a:rPr lang="en-US" b="1" dirty="0" smtClean="0"/>
              <a:t> </a:t>
            </a:r>
            <a:r>
              <a:rPr lang="el-GR" b="1" dirty="0" smtClean="0"/>
              <a:t>-</a:t>
            </a:r>
            <a:r>
              <a:rPr lang="en-US" b="1" dirty="0" smtClean="0"/>
              <a:t> </a:t>
            </a:r>
            <a:r>
              <a:rPr lang="en-US" b="1" dirty="0" err="1" smtClean="0"/>
              <a:t>Heraklio</a:t>
            </a:r>
            <a:endParaRPr lang="el-GR" b="1" dirty="0"/>
          </a:p>
        </p:txBody>
      </p:sp>
      <p:sp>
        <p:nvSpPr>
          <p:cNvPr id="13" name="TextBox 12">
            <a:extLst>
              <a:ext uri="{FF2B5EF4-FFF2-40B4-BE49-F238E27FC236}">
                <a16:creationId xmlns:a16="http://schemas.microsoft.com/office/drawing/2014/main" xmlns="" id="{0E9C142E-94BF-481B-B66F-751FEB7BF23D}"/>
              </a:ext>
            </a:extLst>
          </p:cNvPr>
          <p:cNvSpPr txBox="1"/>
          <p:nvPr/>
        </p:nvSpPr>
        <p:spPr>
          <a:xfrm>
            <a:off x="8343052" y="3654599"/>
            <a:ext cx="1771639" cy="369332"/>
          </a:xfrm>
          <a:prstGeom prst="rect">
            <a:avLst/>
          </a:prstGeom>
          <a:noFill/>
        </p:spPr>
        <p:txBody>
          <a:bodyPr wrap="none" rtlCol="0">
            <a:spAutoFit/>
          </a:bodyPr>
          <a:lstStyle/>
          <a:p>
            <a:r>
              <a:rPr lang="en-US" b="1" dirty="0" err="1" smtClean="0"/>
              <a:t>Casarma</a:t>
            </a:r>
            <a:r>
              <a:rPr lang="en-US" b="1" dirty="0" smtClean="0"/>
              <a:t>- </a:t>
            </a:r>
            <a:r>
              <a:rPr lang="en-US" b="1" dirty="0" err="1" smtClean="0"/>
              <a:t>Sitia</a:t>
            </a:r>
            <a:endParaRPr lang="el-GR" b="1" dirty="0"/>
          </a:p>
        </p:txBody>
      </p:sp>
      <p:sp>
        <p:nvSpPr>
          <p:cNvPr id="14" name="TextBox 13">
            <a:extLst>
              <a:ext uri="{FF2B5EF4-FFF2-40B4-BE49-F238E27FC236}">
                <a16:creationId xmlns:a16="http://schemas.microsoft.com/office/drawing/2014/main" xmlns="" id="{012E8A2D-E7D1-4EF0-9AE7-047C464EB67D}"/>
              </a:ext>
            </a:extLst>
          </p:cNvPr>
          <p:cNvSpPr txBox="1"/>
          <p:nvPr/>
        </p:nvSpPr>
        <p:spPr>
          <a:xfrm>
            <a:off x="2147878" y="6413356"/>
            <a:ext cx="2275944" cy="369332"/>
          </a:xfrm>
          <a:prstGeom prst="rect">
            <a:avLst/>
          </a:prstGeom>
          <a:noFill/>
        </p:spPr>
        <p:txBody>
          <a:bodyPr wrap="none" rtlCol="0">
            <a:spAutoFit/>
          </a:bodyPr>
          <a:lstStyle/>
          <a:p>
            <a:r>
              <a:rPr lang="en-US" b="1" dirty="0" err="1" smtClean="0"/>
              <a:t>Fortezza</a:t>
            </a:r>
            <a:r>
              <a:rPr lang="en-US" b="1" dirty="0" smtClean="0"/>
              <a:t> </a:t>
            </a:r>
            <a:r>
              <a:rPr lang="en-US" b="1" dirty="0" err="1" smtClean="0"/>
              <a:t>Rethimno</a:t>
            </a:r>
            <a:endParaRPr lang="el-GR" b="1" dirty="0"/>
          </a:p>
        </p:txBody>
      </p:sp>
      <p:sp>
        <p:nvSpPr>
          <p:cNvPr id="15" name="TextBox 14">
            <a:extLst>
              <a:ext uri="{FF2B5EF4-FFF2-40B4-BE49-F238E27FC236}">
                <a16:creationId xmlns:a16="http://schemas.microsoft.com/office/drawing/2014/main" xmlns="" id="{E892D3EE-8D58-4D23-950F-12C17ACC0B70}"/>
              </a:ext>
            </a:extLst>
          </p:cNvPr>
          <p:cNvSpPr txBox="1"/>
          <p:nvPr/>
        </p:nvSpPr>
        <p:spPr>
          <a:xfrm>
            <a:off x="8425648" y="6397928"/>
            <a:ext cx="1543096" cy="646331"/>
          </a:xfrm>
          <a:prstGeom prst="rect">
            <a:avLst/>
          </a:prstGeom>
          <a:noFill/>
        </p:spPr>
        <p:txBody>
          <a:bodyPr wrap="square" rtlCol="0">
            <a:spAutoFit/>
          </a:bodyPr>
          <a:lstStyle/>
          <a:p>
            <a:r>
              <a:rPr lang="en-US" b="1" dirty="0" err="1" smtClean="0"/>
              <a:t>Firkas</a:t>
            </a:r>
            <a:r>
              <a:rPr lang="en-US" b="1" dirty="0" smtClean="0"/>
              <a:t> Chania</a:t>
            </a:r>
            <a:endParaRPr lang="el-GR" b="1" dirty="0"/>
          </a:p>
        </p:txBody>
      </p:sp>
    </p:spTree>
    <p:extLst>
      <p:ext uri="{BB962C8B-B14F-4D97-AF65-F5344CB8AC3E}">
        <p14:creationId xmlns:p14="http://schemas.microsoft.com/office/powerpoint/2010/main" val="1784146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TM10001114[[fn=Συλλογή]]</Template>
  <TotalTime>844</TotalTime>
  <Words>809</Words>
  <Application>Microsoft Office PowerPoint</Application>
  <PresentationFormat>Niestandardowy</PresentationFormat>
  <Paragraphs>54</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Συλλογη</vt:lpstr>
      <vt:lpstr>Prezentacja programu PowerPoint</vt:lpstr>
      <vt:lpstr>CRETE IN THE MIDDLE AGES</vt:lpstr>
      <vt:lpstr>THE FIRST BYZANTINE PERIOD (330 - 824 A.D.) </vt:lpstr>
      <vt:lpstr>ARABIC DOMINATION (824 – 961 AD. ) </vt:lpstr>
      <vt:lpstr>The palm  forest of vai</vt:lpstr>
      <vt:lpstr>2ND byzantine period (961 – 1204 μ.Χ.)</vt:lpstr>
      <vt:lpstr>. </vt:lpstr>
      <vt:lpstr>Venetian domination (1204 – 1669 μ.Χ.) </vt:lpstr>
      <vt:lpstr>Venetian castles in Crete</vt:lpstr>
      <vt:lpstr> Venetian domination </vt:lpstr>
      <vt:lpstr>Intellectual development </vt:lpstr>
      <vt:lpstr>EROTOKRITOS</vt:lpstr>
      <vt:lpstr>1669: CAPTURE OF CRETE BY THE ottomans</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Κρητη τον μεσαιωνα</dc:title>
  <dc:creator>Άρτεμις</dc:creator>
  <cp:lastModifiedBy>Użytkownik systemu Windows</cp:lastModifiedBy>
  <cp:revision>60</cp:revision>
  <dcterms:created xsi:type="dcterms:W3CDTF">2018-03-27T14:58:06Z</dcterms:created>
  <dcterms:modified xsi:type="dcterms:W3CDTF">2018-05-04T12:17:53Z</dcterms:modified>
</cp:coreProperties>
</file>