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1596" y="-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1725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n"/>
          <p:cNvSpPr>
            <a:spLocks noGrp="1"/>
          </p:cNvSpPr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143918632_1620x1622.jpeg"/>
          <p:cNvSpPr>
            <a:spLocks noGrp="1"/>
          </p:cNvSpPr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n"/>
          <p:cNvSpPr>
            <a:spLocks noGrp="1"/>
          </p:cNvSpPr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 Juan López</a:t>
            </a:r>
          </a:p>
        </p:txBody>
      </p:sp>
      <p:sp>
        <p:nvSpPr>
          <p:cNvPr id="104" name="“Escribir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“Escribir una cita aquí” </a:t>
            </a:r>
          </a:p>
        </p:txBody>
      </p:sp>
      <p:sp>
        <p:nvSpPr>
          <p:cNvPr id="10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de 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 Juan López</a:t>
            </a:r>
          </a:p>
        </p:txBody>
      </p:sp>
      <p:sp>
        <p:nvSpPr>
          <p:cNvPr id="113" name="“Escribir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“Escribir una cita aquí” </a:t>
            </a:r>
          </a:p>
        </p:txBody>
      </p:sp>
      <p:sp>
        <p:nvSpPr>
          <p:cNvPr id="114" name="Imagen"/>
          <p:cNvSpPr>
            <a:spLocks noGrp="1"/>
          </p:cNvSpPr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 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n"/>
          <p:cNvSpPr>
            <a:spLocks noGrp="1"/>
          </p:cNvSpPr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exto del título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Texto del título</a:t>
            </a:r>
          </a:p>
        </p:txBody>
      </p:sp>
      <p:sp>
        <p:nvSpPr>
          <p:cNvPr id="3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o del título"/>
          <p:cNvSpPr txBox="1"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Texto del título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n"/>
          <p:cNvSpPr>
            <a:spLocks noGrp="1"/>
          </p:cNvSpPr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exto del título"/>
          <p:cNvSpPr txBox="1"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n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exto del título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Nivel de texto 1…"/>
          <p:cNvSpPr txBox="1"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11897" y="9258299"/>
            <a:ext cx="35204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40BEAEFC-BD4E-433D-ADD1-780DE30220D3-L0-001.jpeg" descr="40BEAEFC-BD4E-433D-ADD1-780DE30220D3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441" r="1244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0" name="Tracing our european spir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38150">
              <a:defRPr sz="4650" spc="744"/>
            </a:lvl1pPr>
          </a:lstStyle>
          <a:p>
            <a:r>
              <a:t>Tracing our european spirit</a:t>
            </a:r>
          </a:p>
        </p:txBody>
      </p:sp>
      <p:sp>
        <p:nvSpPr>
          <p:cNvPr id="141" name="Alba, Zhifan, celia and carla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/>
            </a:lvl1pPr>
          </a:lstStyle>
          <a:p>
            <a:r>
              <a:t>Alba, Zhifan, celia and carla</a:t>
            </a:r>
          </a:p>
        </p:txBody>
      </p:sp>
      <p:pic>
        <p:nvPicPr>
          <p:cNvPr id="5" name="Picture 2" descr="C:\Users\stylianoum\Documents\ΟΡΓΑΝΩΣΗ ΣΧΟΛΕΙΟΥ\COMENIUS - ERASMUS +\2017 - 2019\Logo ERASMUS + Tracing Our European Spir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73" y="7604773"/>
            <a:ext cx="3150372" cy="129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U flag-Erasmus+_versiune redu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86" y="8028983"/>
            <a:ext cx="300532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483992" y="7963708"/>
            <a:ext cx="3376245" cy="9233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rPr>
              <a:t>Transnational Learning Activity</a:t>
            </a:r>
            <a:b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rPr>
            </a:b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rPr>
              <a:t>in Lambach,  Austria,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rPr>
              <a:t>14-21 April 2018</a:t>
            </a:r>
          </a:p>
        </p:txBody>
      </p:sp>
      <p:sp>
        <p:nvSpPr>
          <p:cNvPr id="9" name="pole tekstowe 5"/>
          <p:cNvSpPr txBox="1">
            <a:spLocks noChangeArrowheads="1"/>
          </p:cNvSpPr>
          <p:nvPr/>
        </p:nvSpPr>
        <p:spPr bwMode="auto">
          <a:xfrm>
            <a:off x="0" y="9045714"/>
            <a:ext cx="13004799" cy="707886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914400"/>
            <a:r>
              <a:rPr lang="es-ES" sz="1000" kern="1200" dirty="0">
                <a:solidFill>
                  <a:prstClr val="black"/>
                </a:solidFill>
                <a:latin typeface="+mj-lt"/>
              </a:rPr>
              <a:t>El presente proyecto ha sido financiado con el apoyo de la Comisión Europea. Esta</a:t>
            </a:r>
          </a:p>
          <a:p>
            <a:pPr lvl="0" algn="l" defTabSz="914400"/>
            <a:r>
              <a:rPr lang="es-ES" sz="1000" kern="1200" dirty="0">
                <a:solidFill>
                  <a:prstClr val="black"/>
                </a:solidFill>
                <a:latin typeface="+mj-lt"/>
              </a:rPr>
              <a:t>publicación (comunicación) es responsabilidad exclusiva de su autor. La Comisión no es responsable del uso que pueda hacerse de la información aquí difundida</a:t>
            </a:r>
            <a:r>
              <a:rPr lang="es-ES" sz="1000" kern="1200" dirty="0" smtClean="0">
                <a:solidFill>
                  <a:prstClr val="black"/>
                </a:solidFill>
                <a:latin typeface="+mj-lt"/>
              </a:rPr>
              <a:t>.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	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This </a:t>
            </a:r>
            <a:r>
              <a:rPr kumimoji="0" lang="en-US" alt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project has been funded with support from the European Commission</a:t>
            </a:r>
            <a:r>
              <a:rPr kumimoji="0" lang="en-US" alt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</a:t>
            </a:r>
            <a:r>
              <a:rPr kumimoji="0" lang="pl-PL" alt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This </a:t>
            </a:r>
            <a:r>
              <a:rPr kumimoji="0" lang="en-US" alt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publication [communication] reflects the views only of the author, and the Commission cannot be held responsible for any use which may be made of the information contained therein.</a:t>
            </a:r>
            <a:r>
              <a:rPr kumimoji="0" lang="pl-PL" alt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DFDBD5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	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144" name="Loc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Location</a:t>
            </a:r>
          </a:p>
          <a:p>
            <a:r>
              <a:t>Major Party</a:t>
            </a:r>
          </a:p>
          <a:p>
            <a:r>
              <a:t>Monasterio de Pedralbes</a:t>
            </a:r>
          </a:p>
          <a:p>
            <a:r>
              <a:t>La muralla medieval</a:t>
            </a:r>
          </a:p>
          <a:p>
            <a:r>
              <a:t>Medieval route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2206B6E4-104C-4924-9CFC-F4A1756CFF25-L0-001.png" descr="2206B6E4-104C-4924-9CFC-F4A1756CFF25-L0-001.png"/>
          <p:cNvPicPr>
            <a:picLocks noChangeAspect="1"/>
          </p:cNvPicPr>
          <p:nvPr/>
        </p:nvPicPr>
        <p:blipFill>
          <a:blip r:embed="rId2">
            <a:extLst/>
          </a:blip>
          <a:srcRect t="331" b="331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Flecha"/>
          <p:cNvSpPr/>
          <p:nvPr/>
        </p:nvSpPr>
        <p:spPr>
          <a:xfrm>
            <a:off x="5891662" y="2885445"/>
            <a:ext cx="3293289" cy="884878"/>
          </a:xfrm>
          <a:prstGeom prst="rightArrow">
            <a:avLst>
              <a:gd name="adj1" fmla="val 32000"/>
              <a:gd name="adj2" fmla="val 137782"/>
            </a:avLst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621B4BB3-E1DD-47FD-99E8-A4C85F0A6AE8-L0-001.jpeg" descr="621B4BB3-E1DD-47FD-99E8-A4C85F0A6AE8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7144" r="1714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0" name="82BB4ACF-1928-4A67-8C55-42DCD65DE99B-L0-001.jpeg" descr="82BB4ACF-1928-4A67-8C55-42DCD65DE99B-L0-001.jpeg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rcRect l="284" r="28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1" name="5CC0F624-E90C-44D2-A061-CDA31B9B76BF-L0-001.jpeg" descr="5CC0F624-E90C-44D2-A061-CDA31B9B76BF-L0-001.jpe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22131" r="40368"/>
          <a:stretch>
            <a:fillRect/>
          </a:stretch>
        </p:blipFill>
        <p:spPr>
          <a:xfrm>
            <a:off x="0" y="0"/>
            <a:ext cx="65024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8A1E7913-D8A6-441D-94E8-3A8D7FE7AAC8-L0-001.jpeg" descr="8A1E7913-D8A6-441D-94E8-3A8D7FE7AAC8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5000" r="250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4" name="Monasterio de pedralb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Monasterio de pedralbes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Muralla medieval"/>
          <p:cNvSpPr txBox="1">
            <a:spLocks noGrp="1"/>
          </p:cNvSpPr>
          <p:nvPr>
            <p:ph type="title"/>
          </p:nvPr>
        </p:nvSpPr>
        <p:spPr>
          <a:xfrm>
            <a:off x="660400" y="362548"/>
            <a:ext cx="11684000" cy="1422401"/>
          </a:xfrm>
          <a:prstGeom prst="rect">
            <a:avLst/>
          </a:prstGeom>
        </p:spPr>
        <p:txBody>
          <a:bodyPr/>
          <a:lstStyle/>
          <a:p>
            <a:r>
              <a:t>Muralla medieval</a:t>
            </a:r>
          </a:p>
        </p:txBody>
      </p:sp>
      <p:pic>
        <p:nvPicPr>
          <p:cNvPr id="157" name="69BECBA1-1A07-4464-8F3A-24723594E46D-L0-001.jpeg" descr="69BECBA1-1A07-4464-8F3A-24723594E46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308" y="1476492"/>
            <a:ext cx="4993657" cy="3745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F3B1E97-1E93-4B36-A289-FE8E01C34C78-L0-001.jpeg" descr="DF3B1E97-1E93-4B36-A289-FE8E01C34C7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1547" y="5459334"/>
            <a:ext cx="7121706" cy="3827918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Girona"/>
          <p:cNvSpPr txBox="1"/>
          <p:nvPr/>
        </p:nvSpPr>
        <p:spPr>
          <a:xfrm>
            <a:off x="371250" y="6476820"/>
            <a:ext cx="163931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Girona</a:t>
            </a:r>
          </a:p>
        </p:txBody>
      </p:sp>
      <p:sp>
        <p:nvSpPr>
          <p:cNvPr id="160" name="Flecha"/>
          <p:cNvSpPr/>
          <p:nvPr/>
        </p:nvSpPr>
        <p:spPr>
          <a:xfrm>
            <a:off x="485340" y="6649315"/>
            <a:ext cx="2213816" cy="1447956"/>
          </a:xfrm>
          <a:prstGeom prst="rightArrow">
            <a:avLst>
              <a:gd name="adj1" fmla="val 28109"/>
              <a:gd name="adj2" fmla="val 4251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hueOff val="2987012"/>
                  <a:satOff val="8321"/>
                  <a:lumOff val="-11781"/>
                  <a:alpha val="60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161" name="06772D57-716B-4240-AA2B-AFF0F694C89B-L0-001.jpeg" descr="06772D57-716B-4240-AA2B-AFF0F694C89B-L0-001.jpeg"/>
          <p:cNvPicPr>
            <a:picLocks noChangeAspect="1"/>
          </p:cNvPicPr>
          <p:nvPr/>
        </p:nvPicPr>
        <p:blipFill>
          <a:blip r:embed="rId4">
            <a:extLst/>
          </a:blip>
          <a:srcRect r="22560"/>
          <a:stretch>
            <a:fillRect/>
          </a:stretch>
        </p:blipFill>
        <p:spPr>
          <a:xfrm>
            <a:off x="7559781" y="1527142"/>
            <a:ext cx="4620578" cy="3643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Medieval rou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Medieval route</a:t>
            </a:r>
          </a:p>
        </p:txBody>
      </p:sp>
      <p:sp>
        <p:nvSpPr>
          <p:cNvPr id="164" name="Barrio Gotico"/>
          <p:cNvSpPr txBox="1">
            <a:spLocks noGrp="1"/>
          </p:cNvSpPr>
          <p:nvPr>
            <p:ph type="body" sz="quarter" idx="1"/>
          </p:nvPr>
        </p:nvSpPr>
        <p:spPr>
          <a:xfrm>
            <a:off x="858041" y="8282059"/>
            <a:ext cx="3197776" cy="529657"/>
          </a:xfrm>
          <a:prstGeom prst="rect">
            <a:avLst/>
          </a:prstGeom>
        </p:spPr>
        <p:txBody>
          <a:bodyPr/>
          <a:lstStyle>
            <a:lvl1pPr marL="328929" indent="-328929" defTabSz="408940">
              <a:spcBef>
                <a:spcPts val="2900"/>
              </a:spcBef>
              <a:defRPr sz="2520"/>
            </a:lvl1pPr>
          </a:lstStyle>
          <a:p>
            <a:r>
              <a:t>Barrio Gotico</a:t>
            </a:r>
          </a:p>
        </p:txBody>
      </p:sp>
      <p:pic>
        <p:nvPicPr>
          <p:cNvPr id="165" name="actividad-ruta-medieval-barcelona_1.jpg" descr="actividad-ruta-medieval-barcelona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9553" y="2908639"/>
            <a:ext cx="4723682" cy="4939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actdet-mapa-ruta-medieval.jpg" descr="actdet-mapa-ruta-medieva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9203" y="2867517"/>
            <a:ext cx="6704465" cy="4900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– Alba, Celia, Zhifan and Carla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 Alba, Celia, Zhifan and Carla</a:t>
            </a:r>
          </a:p>
        </p:txBody>
      </p:sp>
      <p:sp>
        <p:nvSpPr>
          <p:cNvPr id="169" name="“Thanks for your attention”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“Thanks for your attention” </a:t>
            </a:r>
          </a:p>
        </p:txBody>
      </p:sp>
      <p:pic>
        <p:nvPicPr>
          <p:cNvPr id="4" name="Picture 2" descr="C:\Users\stylianoum\Documents\ΟΡΓΑΝΩΣΗ ΣΧΟΛΕΙΟΥ\COMENIUS - ERASMUS +\2017 - 2019\Logo ERASMUS + Tracing Our European Spir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81" y="6946405"/>
            <a:ext cx="3150372" cy="129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EU flag-Erasmus+_versiune red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94" y="7184492"/>
            <a:ext cx="300532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295200" y="7130483"/>
            <a:ext cx="3376245" cy="9233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rPr>
              <a:t>Transnational Learning Activity</a:t>
            </a:r>
            <a:b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rPr>
            </a:b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rPr>
              <a:t>in Lambach,  Austria,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rPr>
              <a:t>14-21 April 2018</a:t>
            </a:r>
          </a:p>
        </p:txBody>
      </p:sp>
      <p:sp>
        <p:nvSpPr>
          <p:cNvPr id="7" name="pole tekstowe 5"/>
          <p:cNvSpPr txBox="1">
            <a:spLocks noChangeArrowheads="1"/>
          </p:cNvSpPr>
          <p:nvPr/>
        </p:nvSpPr>
        <p:spPr bwMode="auto">
          <a:xfrm>
            <a:off x="1" y="9045714"/>
            <a:ext cx="13004799" cy="707886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914400"/>
            <a:r>
              <a:rPr lang="es-ES" sz="1000" kern="1200" dirty="0">
                <a:solidFill>
                  <a:prstClr val="black"/>
                </a:solidFill>
                <a:latin typeface="+mj-lt"/>
              </a:rPr>
              <a:t>El presente proyecto ha sido financiado con el apoyo de la Comisión Europea. Esta</a:t>
            </a:r>
          </a:p>
          <a:p>
            <a:pPr lvl="0" algn="l" defTabSz="914400"/>
            <a:r>
              <a:rPr lang="es-ES" sz="1000" kern="1200" dirty="0">
                <a:solidFill>
                  <a:prstClr val="black"/>
                </a:solidFill>
                <a:latin typeface="+mj-lt"/>
              </a:rPr>
              <a:t>publicación (comunicación) es responsabilidad exclusiva de su autor. La Comisión no es responsable del uso que pueda hacerse de la información aquí difundida</a:t>
            </a:r>
            <a:r>
              <a:rPr lang="es-ES" sz="1000" kern="1200" dirty="0" smtClean="0">
                <a:solidFill>
                  <a:prstClr val="black"/>
                </a:solidFill>
                <a:latin typeface="+mj-lt"/>
              </a:rPr>
              <a:t>.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	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This </a:t>
            </a:r>
            <a:r>
              <a:rPr kumimoji="0" lang="en-US" alt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project has been funded with support from the European Commission</a:t>
            </a:r>
            <a:r>
              <a:rPr kumimoji="0" lang="en-US" alt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</a:t>
            </a:r>
            <a:r>
              <a:rPr kumimoji="0" lang="pl-PL" alt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This </a:t>
            </a:r>
            <a:r>
              <a:rPr kumimoji="0" lang="en-US" alt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publication [communication] reflects the views only of the author, and the Commission cannot be held responsible for any use which may be made of the information contained therein.</a:t>
            </a:r>
            <a:r>
              <a:rPr kumimoji="0" lang="pl-PL" alt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DFDBD5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	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137</Words>
  <Application>Microsoft Office PowerPoint</Application>
  <PresentationFormat>Niestandardowy</PresentationFormat>
  <Paragraphs>25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New_Template1</vt:lpstr>
      <vt:lpstr>Tracing our european spirit</vt:lpstr>
      <vt:lpstr>Summary</vt:lpstr>
      <vt:lpstr>Prezentacja programu PowerPoint</vt:lpstr>
      <vt:lpstr>Prezentacja programu PowerPoint</vt:lpstr>
      <vt:lpstr>Monasterio de pedralbes</vt:lpstr>
      <vt:lpstr>Muralla medieval</vt:lpstr>
      <vt:lpstr>Medieval route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Tracing our european spirit</dc:title>
  <dc:creator>Trefflinger Sabine</dc:creator>
  <cp:lastModifiedBy>Użytkownik systemu Windows</cp:lastModifiedBy>
  <cp:revision>3</cp:revision>
  <dcterms:modified xsi:type="dcterms:W3CDTF">2018-05-04T12:29:43Z</dcterms:modified>
</cp:coreProperties>
</file>