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sldIdLst>
    <p:sldId id="256" r:id="rId5"/>
    <p:sldId id="257" r:id="rId6"/>
    <p:sldId id="259" r:id="rId7"/>
    <p:sldId id="258"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97"/>
    <p:restoredTop sz="94635"/>
  </p:normalViewPr>
  <p:slideViewPr>
    <p:cSldViewPr snapToGrid="0" snapToObjects="1">
      <p:cViewPr varScale="1">
        <p:scale>
          <a:sx n="117" d="100"/>
          <a:sy n="117" d="100"/>
        </p:scale>
        <p:origin x="-16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11/16/2019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11/16/2019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11/16/2019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11/16/2019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11/16/2019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11/16/2019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1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9.jp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g"/></Relationships>
</file>

<file path=ppt/slides/_rels/slide19.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49.jp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2F1EC6-4ADB-F24B-A6B4-1E6A88C5470A}"/>
              </a:ext>
            </a:extLst>
          </p:cNvPr>
          <p:cNvSpPr>
            <a:spLocks noGrp="1"/>
          </p:cNvSpPr>
          <p:nvPr>
            <p:ph type="ctrTitle"/>
          </p:nvPr>
        </p:nvSpPr>
        <p:spPr/>
        <p:txBody>
          <a:bodyPr/>
          <a:lstStyle/>
          <a:p>
            <a:r>
              <a:rPr lang="es-ES" dirty="0" err="1"/>
              <a:t>Traditional</a:t>
            </a:r>
            <a:r>
              <a:rPr lang="es-ES" dirty="0"/>
              <a:t> Jobs</a:t>
            </a:r>
          </a:p>
        </p:txBody>
      </p:sp>
      <p:pic>
        <p:nvPicPr>
          <p:cNvPr id="5" name="Picture 4" descr="A close up of a logo&#10;&#10;Description automatically generated">
            <a:extLst>
              <a:ext uri="{FF2B5EF4-FFF2-40B4-BE49-F238E27FC236}">
                <a16:creationId xmlns:a16="http://schemas.microsoft.com/office/drawing/2014/main" xmlns="" id="{1253ED4B-09FF-324C-99A6-496E0CD1BACC}"/>
              </a:ext>
            </a:extLst>
          </p:cNvPr>
          <p:cNvPicPr>
            <a:picLocks noChangeAspect="1"/>
          </p:cNvPicPr>
          <p:nvPr/>
        </p:nvPicPr>
        <p:blipFill>
          <a:blip r:embed="rId2"/>
          <a:stretch>
            <a:fillRect/>
          </a:stretch>
        </p:blipFill>
        <p:spPr>
          <a:xfrm>
            <a:off x="204230" y="5881816"/>
            <a:ext cx="2646187" cy="755652"/>
          </a:xfrm>
          <a:prstGeom prst="rect">
            <a:avLst/>
          </a:prstGeom>
        </p:spPr>
      </p:pic>
      <p:pic>
        <p:nvPicPr>
          <p:cNvPr id="7" name="Picture 6">
            <a:extLst>
              <a:ext uri="{FF2B5EF4-FFF2-40B4-BE49-F238E27FC236}">
                <a16:creationId xmlns:a16="http://schemas.microsoft.com/office/drawing/2014/main" xmlns="" id="{C5BB6800-0EEC-B24C-9833-EC241C47F9D3}"/>
              </a:ext>
            </a:extLst>
          </p:cNvPr>
          <p:cNvPicPr>
            <a:picLocks noChangeAspect="1"/>
          </p:cNvPicPr>
          <p:nvPr/>
        </p:nvPicPr>
        <p:blipFill>
          <a:blip r:embed="rId3"/>
          <a:stretch>
            <a:fillRect/>
          </a:stretch>
        </p:blipFill>
        <p:spPr>
          <a:xfrm>
            <a:off x="10344665" y="5200816"/>
            <a:ext cx="1587500" cy="1436652"/>
          </a:xfrm>
          <a:prstGeom prst="rect">
            <a:avLst/>
          </a:prstGeom>
        </p:spPr>
      </p:pic>
      <p:pic>
        <p:nvPicPr>
          <p:cNvPr id="9" name="Picture 8">
            <a:extLst>
              <a:ext uri="{FF2B5EF4-FFF2-40B4-BE49-F238E27FC236}">
                <a16:creationId xmlns:a16="http://schemas.microsoft.com/office/drawing/2014/main" xmlns="" id="{E25D1F8F-6516-1A4B-8DF9-8F547572D9CA}"/>
              </a:ext>
            </a:extLst>
          </p:cNvPr>
          <p:cNvPicPr>
            <a:picLocks noChangeAspect="1"/>
          </p:cNvPicPr>
          <p:nvPr/>
        </p:nvPicPr>
        <p:blipFill>
          <a:blip r:embed="rId4"/>
          <a:stretch>
            <a:fillRect/>
          </a:stretch>
        </p:blipFill>
        <p:spPr>
          <a:xfrm>
            <a:off x="4916381" y="5392868"/>
            <a:ext cx="3048000" cy="1244600"/>
          </a:xfrm>
          <a:prstGeom prst="rect">
            <a:avLst/>
          </a:prstGeom>
        </p:spPr>
      </p:pic>
    </p:spTree>
    <p:extLst>
      <p:ext uri="{BB962C8B-B14F-4D97-AF65-F5344CB8AC3E}">
        <p14:creationId xmlns:p14="http://schemas.microsoft.com/office/powerpoint/2010/main" val="2839954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BCAE92-ADDD-624E-9551-B8D3CA0CC269}"/>
              </a:ext>
            </a:extLst>
          </p:cNvPr>
          <p:cNvSpPr>
            <a:spLocks noGrp="1"/>
          </p:cNvSpPr>
          <p:nvPr>
            <p:ph type="title"/>
          </p:nvPr>
        </p:nvSpPr>
        <p:spPr>
          <a:xfrm>
            <a:off x="1600200" y="4269282"/>
            <a:ext cx="8991600" cy="1264762"/>
          </a:xfrm>
        </p:spPr>
        <p:txBody>
          <a:bodyPr vert="horz" lIns="274320" tIns="182880" rIns="274320" bIns="182880" rtlCol="0" anchor="ctr" anchorCtr="1">
            <a:normAutofit fontScale="90000"/>
          </a:bodyPr>
          <a:lstStyle/>
          <a:p>
            <a:r>
              <a:rPr lang="en-US" sz="3200" dirty="0"/>
              <a:t/>
            </a:r>
            <a:br>
              <a:rPr lang="en-US" sz="3200" dirty="0"/>
            </a:br>
            <a:r>
              <a:rPr lang="en-US" sz="3200" dirty="0"/>
              <a:t>Stained glass is an important trait in the architectural heritage</a:t>
            </a:r>
            <a:br>
              <a:rPr lang="en-US" sz="3200" dirty="0"/>
            </a:br>
            <a:endParaRPr lang="en-US" sz="3200" dirty="0"/>
          </a:p>
        </p:txBody>
      </p:sp>
      <p:sp>
        <p:nvSpPr>
          <p:cNvPr id="14" name="Rectangle 13">
            <a:extLst>
              <a:ext uri="{FF2B5EF4-FFF2-40B4-BE49-F238E27FC236}">
                <a16:creationId xmlns:a16="http://schemas.microsoft.com/office/drawing/2014/main" xmlns="" id="{F7DD4F16-A929-482C-B168-3873842545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640555"/>
            <a:ext cx="10911840" cy="33120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E8C4A220-E978-44DF-B951-44ABBA04D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6196" y="806112"/>
            <a:ext cx="10579608" cy="29809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standing in front of a window&#10;&#10;Description automatically generated">
            <a:extLst>
              <a:ext uri="{FF2B5EF4-FFF2-40B4-BE49-F238E27FC236}">
                <a16:creationId xmlns:a16="http://schemas.microsoft.com/office/drawing/2014/main" xmlns="" id="{5A8DA079-5C75-EC4E-846F-358FEE57E0DC}"/>
              </a:ext>
            </a:extLst>
          </p:cNvPr>
          <p:cNvPicPr>
            <a:picLocks noChangeAspect="1"/>
          </p:cNvPicPr>
          <p:nvPr/>
        </p:nvPicPr>
        <p:blipFill rotWithShape="1">
          <a:blip r:embed="rId2"/>
          <a:srcRect t="24675" r="1" b="21460"/>
          <a:stretch/>
        </p:blipFill>
        <p:spPr>
          <a:xfrm>
            <a:off x="970789" y="970704"/>
            <a:ext cx="3305890" cy="2651760"/>
          </a:xfrm>
          <a:prstGeom prst="rect">
            <a:avLst/>
          </a:prstGeom>
        </p:spPr>
      </p:pic>
      <p:pic>
        <p:nvPicPr>
          <p:cNvPr id="5" name="Content Placeholder 4">
            <a:extLst>
              <a:ext uri="{FF2B5EF4-FFF2-40B4-BE49-F238E27FC236}">
                <a16:creationId xmlns:a16="http://schemas.microsoft.com/office/drawing/2014/main" xmlns="" id="{738746C8-BDBB-1C4E-8F0D-A2D40D9B0C9B}"/>
              </a:ext>
            </a:extLst>
          </p:cNvPr>
          <p:cNvPicPr>
            <a:picLocks noGrp="1" noChangeAspect="1"/>
          </p:cNvPicPr>
          <p:nvPr>
            <p:ph idx="1"/>
          </p:nvPr>
        </p:nvPicPr>
        <p:blipFill rotWithShape="1">
          <a:blip r:embed="rId3"/>
          <a:srcRect r="-1" b="19752"/>
          <a:stretch/>
        </p:blipFill>
        <p:spPr>
          <a:xfrm>
            <a:off x="4434554" y="970705"/>
            <a:ext cx="3319243" cy="2651760"/>
          </a:xfrm>
          <a:prstGeom prst="rect">
            <a:avLst/>
          </a:prstGeom>
        </p:spPr>
      </p:pic>
      <p:pic>
        <p:nvPicPr>
          <p:cNvPr id="9" name="Picture 8" descr="A view of a large window&#10;&#10;Description automatically generated">
            <a:extLst>
              <a:ext uri="{FF2B5EF4-FFF2-40B4-BE49-F238E27FC236}">
                <a16:creationId xmlns:a16="http://schemas.microsoft.com/office/drawing/2014/main" xmlns="" id="{DDFC4E2D-7665-E543-A77B-7F7C9F7C809C}"/>
              </a:ext>
            </a:extLst>
          </p:cNvPr>
          <p:cNvPicPr>
            <a:picLocks noChangeAspect="1"/>
          </p:cNvPicPr>
          <p:nvPr/>
        </p:nvPicPr>
        <p:blipFill rotWithShape="1">
          <a:blip r:embed="rId4"/>
          <a:srcRect l="13936" r="3674" b="3"/>
          <a:stretch/>
        </p:blipFill>
        <p:spPr>
          <a:xfrm>
            <a:off x="7911673" y="970705"/>
            <a:ext cx="3309539" cy="2663308"/>
          </a:xfrm>
          <a:prstGeom prst="rect">
            <a:avLst/>
          </a:prstGeom>
        </p:spPr>
      </p:pic>
    </p:spTree>
    <p:extLst>
      <p:ext uri="{BB962C8B-B14F-4D97-AF65-F5344CB8AC3E}">
        <p14:creationId xmlns:p14="http://schemas.microsoft.com/office/powerpoint/2010/main" val="914366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EC7FF834-B204-4967-8D47-8BB36EAF0E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F780A22D-61EA-43E3-BD94-3E39CF9021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918509"/>
            <a:ext cx="12192000" cy="193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3D194DB-5276-5743-A6DD-2A81FDE6EAAC}"/>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a:t>Iron forger</a:t>
            </a:r>
          </a:p>
        </p:txBody>
      </p:sp>
      <p:pic>
        <p:nvPicPr>
          <p:cNvPr id="5" name="Content Placeholder 4" descr="A picture containing person, man, outdoor, food&#10;&#10;Description automatically generated">
            <a:extLst>
              <a:ext uri="{FF2B5EF4-FFF2-40B4-BE49-F238E27FC236}">
                <a16:creationId xmlns:a16="http://schemas.microsoft.com/office/drawing/2014/main" xmlns="" id="{4581CE3E-5241-7847-AF41-B127E26EB2F8}"/>
              </a:ext>
            </a:extLst>
          </p:cNvPr>
          <p:cNvPicPr>
            <a:picLocks noGrp="1" noChangeAspect="1"/>
          </p:cNvPicPr>
          <p:nvPr>
            <p:ph idx="1"/>
          </p:nvPr>
        </p:nvPicPr>
        <p:blipFill rotWithShape="1">
          <a:blip r:embed="rId2"/>
          <a:srcRect l="94" t="15493" r="1" b="1"/>
          <a:stretch/>
        </p:blipFill>
        <p:spPr>
          <a:xfrm>
            <a:off x="3161501" y="640078"/>
            <a:ext cx="5868997" cy="3301307"/>
          </a:xfrm>
          <a:prstGeom prst="rect">
            <a:avLst/>
          </a:prstGeom>
        </p:spPr>
      </p:pic>
    </p:spTree>
    <p:extLst>
      <p:ext uri="{BB962C8B-B14F-4D97-AF65-F5344CB8AC3E}">
        <p14:creationId xmlns:p14="http://schemas.microsoft.com/office/powerpoint/2010/main" val="680793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4223B4-B82E-AD45-996B-E44253441542}"/>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dirty="0"/>
              <a:t>Forged iron is a basic element of modernism</a:t>
            </a:r>
          </a:p>
        </p:txBody>
      </p:sp>
      <p:sp>
        <p:nvSpPr>
          <p:cNvPr id="16" name="Rectangle 15">
            <a:extLst>
              <a:ext uri="{FF2B5EF4-FFF2-40B4-BE49-F238E27FC236}">
                <a16:creationId xmlns:a16="http://schemas.microsoft.com/office/drawing/2014/main" xmlns="" id="{AB31FADE-AC52-455F-BA78-DCC92A770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640555"/>
            <a:ext cx="10911840" cy="33120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256F7790-68FE-4A14-B56D-526A464A75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6196" y="806112"/>
            <a:ext cx="10579608" cy="29809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n old stone building&#10;&#10;Description automatically generated">
            <a:extLst>
              <a:ext uri="{FF2B5EF4-FFF2-40B4-BE49-F238E27FC236}">
                <a16:creationId xmlns:a16="http://schemas.microsoft.com/office/drawing/2014/main" xmlns="" id="{F8783C13-AF07-F647-A6F3-66E57B229BD4}"/>
              </a:ext>
            </a:extLst>
          </p:cNvPr>
          <p:cNvPicPr>
            <a:picLocks noGrp="1" noChangeAspect="1"/>
          </p:cNvPicPr>
          <p:nvPr>
            <p:ph idx="1"/>
          </p:nvPr>
        </p:nvPicPr>
        <p:blipFill rotWithShape="1">
          <a:blip r:embed="rId2"/>
          <a:srcRect l="11673" r="19365" b="-2"/>
          <a:stretch/>
        </p:blipFill>
        <p:spPr>
          <a:xfrm>
            <a:off x="970789" y="970704"/>
            <a:ext cx="2438229" cy="2651760"/>
          </a:xfrm>
          <a:prstGeom prst="rect">
            <a:avLst/>
          </a:prstGeom>
        </p:spPr>
      </p:pic>
      <p:pic>
        <p:nvPicPr>
          <p:cNvPr id="9" name="Picture 8">
            <a:extLst>
              <a:ext uri="{FF2B5EF4-FFF2-40B4-BE49-F238E27FC236}">
                <a16:creationId xmlns:a16="http://schemas.microsoft.com/office/drawing/2014/main" xmlns="" id="{01AC34C2-2655-014D-A593-A653D5C89AD4}"/>
              </a:ext>
            </a:extLst>
          </p:cNvPr>
          <p:cNvPicPr>
            <a:picLocks noChangeAspect="1"/>
          </p:cNvPicPr>
          <p:nvPr/>
        </p:nvPicPr>
        <p:blipFill rotWithShape="1">
          <a:blip r:embed="rId3"/>
          <a:srcRect l="14228" r="17049" b="1"/>
          <a:stretch/>
        </p:blipFill>
        <p:spPr>
          <a:xfrm>
            <a:off x="3575868" y="970705"/>
            <a:ext cx="2432980" cy="2651760"/>
          </a:xfrm>
          <a:prstGeom prst="rect">
            <a:avLst/>
          </a:prstGeom>
        </p:spPr>
      </p:pic>
      <p:pic>
        <p:nvPicPr>
          <p:cNvPr id="11" name="Picture 10" descr="A group of people on a city street&#10;&#10;Description automatically generated">
            <a:extLst>
              <a:ext uri="{FF2B5EF4-FFF2-40B4-BE49-F238E27FC236}">
                <a16:creationId xmlns:a16="http://schemas.microsoft.com/office/drawing/2014/main" xmlns="" id="{1D34F158-54B2-BE46-8E4A-028C64759AB8}"/>
              </a:ext>
            </a:extLst>
          </p:cNvPr>
          <p:cNvPicPr>
            <a:picLocks noChangeAspect="1"/>
          </p:cNvPicPr>
          <p:nvPr/>
        </p:nvPicPr>
        <p:blipFill rotWithShape="1">
          <a:blip r:embed="rId4"/>
          <a:srcRect t="18123" r="2" b="4340"/>
          <a:stretch/>
        </p:blipFill>
        <p:spPr>
          <a:xfrm>
            <a:off x="6175698" y="970705"/>
            <a:ext cx="2436707" cy="2651760"/>
          </a:xfrm>
          <a:prstGeom prst="rect">
            <a:avLst/>
          </a:prstGeom>
        </p:spPr>
      </p:pic>
      <p:pic>
        <p:nvPicPr>
          <p:cNvPr id="7" name="Picture 6" descr="A bedroom with a bed and a fireplace&#10;&#10;Description automatically generated">
            <a:extLst>
              <a:ext uri="{FF2B5EF4-FFF2-40B4-BE49-F238E27FC236}">
                <a16:creationId xmlns:a16="http://schemas.microsoft.com/office/drawing/2014/main" xmlns="" id="{02712926-D7D8-DE49-BDBF-6D086BC8505B}"/>
              </a:ext>
            </a:extLst>
          </p:cNvPr>
          <p:cNvPicPr>
            <a:picLocks noChangeAspect="1"/>
          </p:cNvPicPr>
          <p:nvPr/>
        </p:nvPicPr>
        <p:blipFill rotWithShape="1">
          <a:blip r:embed="rId5"/>
          <a:srcRect l="26972" r="7700" b="1"/>
          <a:stretch/>
        </p:blipFill>
        <p:spPr>
          <a:xfrm>
            <a:off x="8779256" y="970705"/>
            <a:ext cx="2441956" cy="2663308"/>
          </a:xfrm>
          <a:prstGeom prst="rect">
            <a:avLst/>
          </a:prstGeom>
        </p:spPr>
      </p:pic>
    </p:spTree>
    <p:extLst>
      <p:ext uri="{BB962C8B-B14F-4D97-AF65-F5344CB8AC3E}">
        <p14:creationId xmlns:p14="http://schemas.microsoft.com/office/powerpoint/2010/main" val="2405221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E9F26AF7-9AC1-49A4-8F89-2C63E1C0A0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AB16BEC-7DA5-E14B-B8C6-42348A0A1B15}"/>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dirty="0"/>
              <a:t>Mosaic ateliers</a:t>
            </a:r>
          </a:p>
        </p:txBody>
      </p:sp>
      <p:pic>
        <p:nvPicPr>
          <p:cNvPr id="7" name="Picture 6" descr="A picture containing indoor, wall, man, building&#10;&#10;Description automatically generated">
            <a:extLst>
              <a:ext uri="{FF2B5EF4-FFF2-40B4-BE49-F238E27FC236}">
                <a16:creationId xmlns:a16="http://schemas.microsoft.com/office/drawing/2014/main" xmlns="" id="{0DEDDB83-197F-A44E-B890-AF85CC8807D0}"/>
              </a:ext>
            </a:extLst>
          </p:cNvPr>
          <p:cNvPicPr>
            <a:picLocks noChangeAspect="1"/>
          </p:cNvPicPr>
          <p:nvPr/>
        </p:nvPicPr>
        <p:blipFill>
          <a:blip r:embed="rId2"/>
          <a:stretch>
            <a:fillRect/>
          </a:stretch>
        </p:blipFill>
        <p:spPr>
          <a:xfrm>
            <a:off x="1556004" y="804161"/>
            <a:ext cx="4297680" cy="2868701"/>
          </a:xfrm>
          <a:prstGeom prst="rect">
            <a:avLst/>
          </a:prstGeom>
        </p:spPr>
      </p:pic>
      <p:pic>
        <p:nvPicPr>
          <p:cNvPr id="5" name="Content Placeholder 4" descr="A picture containing table, indoor, person&#10;&#10;Description automatically generated">
            <a:extLst>
              <a:ext uri="{FF2B5EF4-FFF2-40B4-BE49-F238E27FC236}">
                <a16:creationId xmlns:a16="http://schemas.microsoft.com/office/drawing/2014/main" xmlns="" id="{C4FECEE2-F884-E040-85C0-70FCF2B9272B}"/>
              </a:ext>
            </a:extLst>
          </p:cNvPr>
          <p:cNvPicPr>
            <a:picLocks noGrp="1" noChangeAspect="1"/>
          </p:cNvPicPr>
          <p:nvPr>
            <p:ph idx="1"/>
          </p:nvPr>
        </p:nvPicPr>
        <p:blipFill>
          <a:blip r:embed="rId3"/>
          <a:stretch>
            <a:fillRect/>
          </a:stretch>
        </p:blipFill>
        <p:spPr>
          <a:xfrm>
            <a:off x="6338316" y="949207"/>
            <a:ext cx="4297680" cy="2578608"/>
          </a:xfrm>
          <a:prstGeom prst="rect">
            <a:avLst/>
          </a:prstGeom>
        </p:spPr>
      </p:pic>
    </p:spTree>
    <p:extLst>
      <p:ext uri="{BB962C8B-B14F-4D97-AF65-F5344CB8AC3E}">
        <p14:creationId xmlns:p14="http://schemas.microsoft.com/office/powerpoint/2010/main" val="303254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542391-105A-0945-A563-EC4110989E1B}"/>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dirty="0"/>
              <a:t>Typical tiles cover walls and floors of houses in </a:t>
            </a:r>
            <a:r>
              <a:rPr lang="en-US" sz="3200" dirty="0" err="1"/>
              <a:t>barcelona</a:t>
            </a:r>
            <a:endParaRPr lang="en-US" sz="3200" dirty="0"/>
          </a:p>
        </p:txBody>
      </p:sp>
      <p:sp>
        <p:nvSpPr>
          <p:cNvPr id="14" name="Rectangle 13">
            <a:extLst>
              <a:ext uri="{FF2B5EF4-FFF2-40B4-BE49-F238E27FC236}">
                <a16:creationId xmlns:a16="http://schemas.microsoft.com/office/drawing/2014/main" xmlns="" id="{F7DD4F16-A929-482C-B168-3873842545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640555"/>
            <a:ext cx="10911840" cy="33120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E8C4A220-E978-44DF-B951-44ABBA04D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6196" y="806112"/>
            <a:ext cx="10579608" cy="29809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clothing&#10;&#10;Description automatically generated">
            <a:extLst>
              <a:ext uri="{FF2B5EF4-FFF2-40B4-BE49-F238E27FC236}">
                <a16:creationId xmlns:a16="http://schemas.microsoft.com/office/drawing/2014/main" xmlns="" id="{8B0705E5-D806-914C-86BD-E6169C2C32E4}"/>
              </a:ext>
            </a:extLst>
          </p:cNvPr>
          <p:cNvPicPr>
            <a:picLocks noGrp="1" noChangeAspect="1"/>
          </p:cNvPicPr>
          <p:nvPr>
            <p:ph idx="1"/>
          </p:nvPr>
        </p:nvPicPr>
        <p:blipFill rotWithShape="1">
          <a:blip r:embed="rId2"/>
          <a:srcRect l="12071" r="4965" b="-3"/>
          <a:stretch/>
        </p:blipFill>
        <p:spPr>
          <a:xfrm>
            <a:off x="970789" y="970704"/>
            <a:ext cx="3305890" cy="2651760"/>
          </a:xfrm>
          <a:prstGeom prst="rect">
            <a:avLst/>
          </a:prstGeom>
        </p:spPr>
      </p:pic>
      <p:pic>
        <p:nvPicPr>
          <p:cNvPr id="9" name="Picture 8" descr="A close up of a blue wall&#10;&#10;Description automatically generated">
            <a:extLst>
              <a:ext uri="{FF2B5EF4-FFF2-40B4-BE49-F238E27FC236}">
                <a16:creationId xmlns:a16="http://schemas.microsoft.com/office/drawing/2014/main" xmlns="" id="{753C0B52-BB8E-E946-B12B-A5E0687121FA}"/>
              </a:ext>
            </a:extLst>
          </p:cNvPr>
          <p:cNvPicPr>
            <a:picLocks noChangeAspect="1"/>
          </p:cNvPicPr>
          <p:nvPr/>
        </p:nvPicPr>
        <p:blipFill rotWithShape="1">
          <a:blip r:embed="rId3"/>
          <a:srcRect l="764" r="7505" b="-2"/>
          <a:stretch/>
        </p:blipFill>
        <p:spPr>
          <a:xfrm>
            <a:off x="4434554" y="970705"/>
            <a:ext cx="3319243" cy="2651760"/>
          </a:xfrm>
          <a:prstGeom prst="rect">
            <a:avLst/>
          </a:prstGeom>
        </p:spPr>
      </p:pic>
      <p:pic>
        <p:nvPicPr>
          <p:cNvPr id="7" name="Picture 6" descr="A picture containing indoor, table&#10;&#10;Description automatically generated">
            <a:extLst>
              <a:ext uri="{FF2B5EF4-FFF2-40B4-BE49-F238E27FC236}">
                <a16:creationId xmlns:a16="http://schemas.microsoft.com/office/drawing/2014/main" xmlns="" id="{15887EDB-ED22-D54F-9617-ECD6E7521131}"/>
              </a:ext>
            </a:extLst>
          </p:cNvPr>
          <p:cNvPicPr>
            <a:picLocks noChangeAspect="1"/>
          </p:cNvPicPr>
          <p:nvPr/>
        </p:nvPicPr>
        <p:blipFill rotWithShape="1">
          <a:blip r:embed="rId4"/>
          <a:srcRect t="13193"/>
          <a:stretch/>
        </p:blipFill>
        <p:spPr>
          <a:xfrm>
            <a:off x="7911673" y="970705"/>
            <a:ext cx="3309539" cy="2663308"/>
          </a:xfrm>
          <a:prstGeom prst="rect">
            <a:avLst/>
          </a:prstGeom>
        </p:spPr>
      </p:pic>
    </p:spTree>
    <p:extLst>
      <p:ext uri="{BB962C8B-B14F-4D97-AF65-F5344CB8AC3E}">
        <p14:creationId xmlns:p14="http://schemas.microsoft.com/office/powerpoint/2010/main" val="3449105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49D034-4BF0-374A-BAB0-EF04A489C0FA}"/>
              </a:ext>
            </a:extLst>
          </p:cNvPr>
          <p:cNvSpPr>
            <a:spLocks noGrp="1"/>
          </p:cNvSpPr>
          <p:nvPr>
            <p:ph type="title"/>
          </p:nvPr>
        </p:nvSpPr>
        <p:spPr>
          <a:xfrm>
            <a:off x="1600200" y="4269282"/>
            <a:ext cx="8991600" cy="1264762"/>
          </a:xfrm>
        </p:spPr>
        <p:txBody>
          <a:bodyPr vert="horz" lIns="274320" tIns="182880" rIns="274320" bIns="182880" rtlCol="0" anchor="ctr" anchorCtr="1">
            <a:normAutofit fontScale="90000"/>
          </a:bodyPr>
          <a:lstStyle/>
          <a:p>
            <a:r>
              <a:rPr lang="en-GB" sz="3200" dirty="0"/>
              <a:t/>
            </a:r>
            <a:br>
              <a:rPr lang="en-GB" sz="3200" dirty="0"/>
            </a:br>
            <a:r>
              <a:rPr lang="en-GB" sz="3200" dirty="0"/>
              <a:t>“</a:t>
            </a:r>
            <a:r>
              <a:rPr lang="en-GB" sz="3200" dirty="0" err="1"/>
              <a:t>trencadís</a:t>
            </a:r>
            <a:r>
              <a:rPr lang="en-GB" sz="3200" dirty="0"/>
              <a:t>” broken tile mosaics give colour to parks and facades</a:t>
            </a:r>
            <a:br>
              <a:rPr lang="en-GB" sz="3200" dirty="0"/>
            </a:br>
            <a:r>
              <a:rPr lang="en-GB" sz="3200" dirty="0"/>
              <a:t> </a:t>
            </a:r>
          </a:p>
        </p:txBody>
      </p:sp>
      <p:sp>
        <p:nvSpPr>
          <p:cNvPr id="14" name="Rectangle 13">
            <a:extLst>
              <a:ext uri="{FF2B5EF4-FFF2-40B4-BE49-F238E27FC236}">
                <a16:creationId xmlns:a16="http://schemas.microsoft.com/office/drawing/2014/main" xmlns="" id="{F7DD4F16-A929-482C-B168-3873842545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640555"/>
            <a:ext cx="10911840" cy="33120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E8C4A220-E978-44DF-B951-44ABBA04D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6196" y="806112"/>
            <a:ext cx="10579608" cy="29809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82637466-EFBD-2949-8D7E-C7A8FA6856F0}"/>
              </a:ext>
            </a:extLst>
          </p:cNvPr>
          <p:cNvPicPr>
            <a:picLocks noChangeAspect="1"/>
          </p:cNvPicPr>
          <p:nvPr/>
        </p:nvPicPr>
        <p:blipFill rotWithShape="1">
          <a:blip r:embed="rId2"/>
          <a:srcRect t="27069" r="-1" b="10962"/>
          <a:stretch/>
        </p:blipFill>
        <p:spPr>
          <a:xfrm>
            <a:off x="970789" y="970704"/>
            <a:ext cx="3305890" cy="2651760"/>
          </a:xfrm>
          <a:prstGeom prst="rect">
            <a:avLst/>
          </a:prstGeom>
        </p:spPr>
      </p:pic>
      <p:pic>
        <p:nvPicPr>
          <p:cNvPr id="5" name="Content Placeholder 4" descr="A picture containing bedclothes, table, indoor, clothing&#10;&#10;Description automatically generated">
            <a:extLst>
              <a:ext uri="{FF2B5EF4-FFF2-40B4-BE49-F238E27FC236}">
                <a16:creationId xmlns:a16="http://schemas.microsoft.com/office/drawing/2014/main" xmlns="" id="{771DFC8A-8850-5E40-B51A-8A4844255C6F}"/>
              </a:ext>
            </a:extLst>
          </p:cNvPr>
          <p:cNvPicPr>
            <a:picLocks noGrp="1" noChangeAspect="1"/>
          </p:cNvPicPr>
          <p:nvPr>
            <p:ph idx="1"/>
          </p:nvPr>
        </p:nvPicPr>
        <p:blipFill rotWithShape="1">
          <a:blip r:embed="rId3"/>
          <a:srcRect t="30463" r="3" b="16212"/>
          <a:stretch/>
        </p:blipFill>
        <p:spPr>
          <a:xfrm>
            <a:off x="4434554" y="970705"/>
            <a:ext cx="3319243" cy="2651760"/>
          </a:xfrm>
          <a:prstGeom prst="rect">
            <a:avLst/>
          </a:prstGeom>
        </p:spPr>
      </p:pic>
      <p:pic>
        <p:nvPicPr>
          <p:cNvPr id="9" name="Picture 8" descr="A picture containing mosaic&#10;&#10;Description automatically generated">
            <a:extLst>
              <a:ext uri="{FF2B5EF4-FFF2-40B4-BE49-F238E27FC236}">
                <a16:creationId xmlns:a16="http://schemas.microsoft.com/office/drawing/2014/main" xmlns="" id="{29C0449B-C745-9943-80A9-8925C88A4526}"/>
              </a:ext>
            </a:extLst>
          </p:cNvPr>
          <p:cNvPicPr>
            <a:picLocks noChangeAspect="1"/>
          </p:cNvPicPr>
          <p:nvPr/>
        </p:nvPicPr>
        <p:blipFill rotWithShape="1">
          <a:blip r:embed="rId4"/>
          <a:srcRect t="4402" r="2" b="15126"/>
          <a:stretch/>
        </p:blipFill>
        <p:spPr>
          <a:xfrm>
            <a:off x="7911673" y="970705"/>
            <a:ext cx="3309539" cy="2663308"/>
          </a:xfrm>
          <a:prstGeom prst="rect">
            <a:avLst/>
          </a:prstGeom>
        </p:spPr>
      </p:pic>
    </p:spTree>
    <p:extLst>
      <p:ext uri="{BB962C8B-B14F-4D97-AF65-F5344CB8AC3E}">
        <p14:creationId xmlns:p14="http://schemas.microsoft.com/office/powerpoint/2010/main" val="983252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1660E788-AFA9-4A1B-9991-6AA74632A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indoor, floor, wall&#10;&#10;Description automatically generated">
            <a:extLst>
              <a:ext uri="{FF2B5EF4-FFF2-40B4-BE49-F238E27FC236}">
                <a16:creationId xmlns:a16="http://schemas.microsoft.com/office/drawing/2014/main" xmlns="" id="{9BCCAC53-09FC-F541-814A-4A467AC4795D}"/>
              </a:ext>
            </a:extLst>
          </p:cNvPr>
          <p:cNvPicPr>
            <a:picLocks noChangeAspect="1"/>
          </p:cNvPicPr>
          <p:nvPr/>
        </p:nvPicPr>
        <p:blipFill rotWithShape="1">
          <a:blip r:embed="rId2"/>
          <a:srcRect t="17860" r="-2" b="-2"/>
          <a:stretch/>
        </p:blipFill>
        <p:spPr>
          <a:xfrm>
            <a:off x="4650909" y="10"/>
            <a:ext cx="3770541" cy="3428990"/>
          </a:xfrm>
          <a:prstGeom prst="rect">
            <a:avLst/>
          </a:prstGeom>
        </p:spPr>
      </p:pic>
      <p:sp>
        <p:nvSpPr>
          <p:cNvPr id="31" name="Rectangle 30">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7EE1A59-486C-734A-A2A9-1563FC8F1D89}"/>
              </a:ext>
            </a:extLst>
          </p:cNvPr>
          <p:cNvSpPr>
            <a:spLocks noGrp="1"/>
          </p:cNvSpPr>
          <p:nvPr>
            <p:ph type="title"/>
          </p:nvPr>
        </p:nvSpPr>
        <p:spPr>
          <a:xfrm>
            <a:off x="643467" y="643467"/>
            <a:ext cx="3363974" cy="1728044"/>
          </a:xfrm>
          <a:noFill/>
          <a:ln>
            <a:solidFill>
              <a:schemeClr val="bg1"/>
            </a:solidFill>
          </a:ln>
        </p:spPr>
        <p:txBody>
          <a:bodyPr vert="horz" wrap="square" lIns="274320" tIns="182880" rIns="274320" bIns="182880" rtlCol="0" anchorCtr="1">
            <a:normAutofit/>
          </a:bodyPr>
          <a:lstStyle/>
          <a:p>
            <a:r>
              <a:rPr lang="en-US">
                <a:solidFill>
                  <a:schemeClr val="bg1"/>
                </a:solidFill>
              </a:rPr>
              <a:t>Cisteller</a:t>
            </a:r>
          </a:p>
        </p:txBody>
      </p:sp>
      <p:sp>
        <p:nvSpPr>
          <p:cNvPr id="21" name="Content Placeholder 20">
            <a:extLst>
              <a:ext uri="{FF2B5EF4-FFF2-40B4-BE49-F238E27FC236}">
                <a16:creationId xmlns:a16="http://schemas.microsoft.com/office/drawing/2014/main" xmlns="" id="{FDC558B3-4F7A-4183-B55D-36E7AD83B726}"/>
              </a:ext>
            </a:extLst>
          </p:cNvPr>
          <p:cNvSpPr>
            <a:spLocks noGrp="1"/>
          </p:cNvSpPr>
          <p:nvPr>
            <p:ph idx="1"/>
          </p:nvPr>
        </p:nvSpPr>
        <p:spPr>
          <a:xfrm>
            <a:off x="643468" y="2638044"/>
            <a:ext cx="3363974" cy="3415622"/>
          </a:xfrm>
        </p:spPr>
        <p:txBody>
          <a:bodyPr>
            <a:normAutofit/>
          </a:bodyPr>
          <a:lstStyle/>
          <a:p>
            <a:pPr marL="0" indent="0">
              <a:buNone/>
            </a:pPr>
            <a:r>
              <a:rPr lang="en-US" sz="2400" dirty="0">
                <a:solidFill>
                  <a:schemeClr val="bg1"/>
                </a:solidFill>
              </a:rPr>
              <a:t>Makes works of wicker</a:t>
            </a:r>
          </a:p>
          <a:p>
            <a:pPr marL="0" indent="0">
              <a:buNone/>
            </a:pPr>
            <a:r>
              <a:rPr lang="en-US" sz="2400" dirty="0">
                <a:solidFill>
                  <a:schemeClr val="bg1"/>
                </a:solidFill>
              </a:rPr>
              <a:t>Mainly baskets</a:t>
            </a:r>
          </a:p>
        </p:txBody>
      </p:sp>
      <p:pic>
        <p:nvPicPr>
          <p:cNvPr id="7" name="Picture 6" descr="A close up of a basket&#10;&#10;Description automatically generated">
            <a:extLst>
              <a:ext uri="{FF2B5EF4-FFF2-40B4-BE49-F238E27FC236}">
                <a16:creationId xmlns:a16="http://schemas.microsoft.com/office/drawing/2014/main" xmlns="" id="{E6CC9B5A-1B9B-BC41-9CDA-B66E0FB776A1}"/>
              </a:ext>
            </a:extLst>
          </p:cNvPr>
          <p:cNvPicPr>
            <a:picLocks noChangeAspect="1"/>
          </p:cNvPicPr>
          <p:nvPr/>
        </p:nvPicPr>
        <p:blipFill rotWithShape="1">
          <a:blip r:embed="rId3"/>
          <a:srcRect t="15580" r="-2" b="14464"/>
          <a:stretch/>
        </p:blipFill>
        <p:spPr>
          <a:xfrm>
            <a:off x="8421459" y="10"/>
            <a:ext cx="3770541" cy="3428990"/>
          </a:xfrm>
          <a:prstGeom prst="rect">
            <a:avLst/>
          </a:prstGeom>
        </p:spPr>
      </p:pic>
      <p:pic>
        <p:nvPicPr>
          <p:cNvPr id="9" name="Picture 8" descr="A picture containing person, indoor, wall&#10;&#10;Description automatically generated">
            <a:extLst>
              <a:ext uri="{FF2B5EF4-FFF2-40B4-BE49-F238E27FC236}">
                <a16:creationId xmlns:a16="http://schemas.microsoft.com/office/drawing/2014/main" xmlns="" id="{7DA8A08C-1914-994D-BD8D-C13CE090A884}"/>
              </a:ext>
            </a:extLst>
          </p:cNvPr>
          <p:cNvPicPr>
            <a:picLocks noChangeAspect="1"/>
          </p:cNvPicPr>
          <p:nvPr/>
        </p:nvPicPr>
        <p:blipFill rotWithShape="1">
          <a:blip r:embed="rId4"/>
          <a:srcRect t="9058" r="-2" b="-2"/>
          <a:stretch/>
        </p:blipFill>
        <p:spPr>
          <a:xfrm>
            <a:off x="8421441" y="3429000"/>
            <a:ext cx="3770541" cy="3429000"/>
          </a:xfrm>
          <a:prstGeom prst="rect">
            <a:avLst/>
          </a:prstGeom>
        </p:spPr>
      </p:pic>
      <p:pic>
        <p:nvPicPr>
          <p:cNvPr id="19" name="Content Placeholder 4" descr="A picture containing person, sitting, indoor, animal&#10;&#10;Description automatically generated">
            <a:extLst>
              <a:ext uri="{FF2B5EF4-FFF2-40B4-BE49-F238E27FC236}">
                <a16:creationId xmlns:a16="http://schemas.microsoft.com/office/drawing/2014/main" xmlns="" id="{9000F19F-3653-0249-99AE-E2110C68F179}"/>
              </a:ext>
            </a:extLst>
          </p:cNvPr>
          <p:cNvPicPr>
            <a:picLocks noChangeAspect="1"/>
          </p:cNvPicPr>
          <p:nvPr/>
        </p:nvPicPr>
        <p:blipFill rotWithShape="1">
          <a:blip r:embed="rId5"/>
          <a:srcRect t="25003" r="-2" b="14368"/>
          <a:stretch/>
        </p:blipFill>
        <p:spPr>
          <a:xfrm>
            <a:off x="4650900" y="3429000"/>
            <a:ext cx="3770541" cy="3429000"/>
          </a:xfrm>
          <a:prstGeom prst="rect">
            <a:avLst/>
          </a:prstGeom>
        </p:spPr>
      </p:pic>
    </p:spTree>
    <p:extLst>
      <p:ext uri="{BB962C8B-B14F-4D97-AF65-F5344CB8AC3E}">
        <p14:creationId xmlns:p14="http://schemas.microsoft.com/office/powerpoint/2010/main" val="945770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504BE4-36A5-944A-83BC-8FE92B0F1E1D}"/>
              </a:ext>
            </a:extLst>
          </p:cNvPr>
          <p:cNvSpPr>
            <a:spLocks noGrp="1"/>
          </p:cNvSpPr>
          <p:nvPr>
            <p:ph type="title"/>
          </p:nvPr>
        </p:nvSpPr>
        <p:spPr>
          <a:xfrm>
            <a:off x="6733030" y="2556770"/>
            <a:ext cx="4652012" cy="1475734"/>
          </a:xfrm>
        </p:spPr>
        <p:txBody>
          <a:bodyPr vert="horz" lIns="274320" tIns="182880" rIns="274320" bIns="182880" rtlCol="0" anchor="ctr" anchorCtr="1">
            <a:normAutofit/>
          </a:bodyPr>
          <a:lstStyle/>
          <a:p>
            <a:r>
              <a:rPr lang="en-US"/>
              <a:t>Esparter</a:t>
            </a:r>
          </a:p>
        </p:txBody>
      </p:sp>
      <p:sp>
        <p:nvSpPr>
          <p:cNvPr id="19" name="Content Placeholder 18">
            <a:extLst>
              <a:ext uri="{FF2B5EF4-FFF2-40B4-BE49-F238E27FC236}">
                <a16:creationId xmlns:a16="http://schemas.microsoft.com/office/drawing/2014/main" xmlns="" id="{6F4C83FE-1EB4-44B2-821A-E07D8D48609F}"/>
              </a:ext>
            </a:extLst>
          </p:cNvPr>
          <p:cNvSpPr>
            <a:spLocks noGrp="1"/>
          </p:cNvSpPr>
          <p:nvPr>
            <p:ph idx="1"/>
          </p:nvPr>
        </p:nvSpPr>
        <p:spPr>
          <a:xfrm>
            <a:off x="6835806" y="4352544"/>
            <a:ext cx="4360821" cy="1239894"/>
          </a:xfrm>
        </p:spPr>
        <p:txBody>
          <a:bodyPr vert="horz" lIns="91440" tIns="45720" rIns="91440" bIns="45720" rtlCol="0">
            <a:normAutofit/>
          </a:bodyPr>
          <a:lstStyle/>
          <a:p>
            <a:pPr marL="0" indent="0" algn="ctr">
              <a:buNone/>
            </a:pPr>
            <a:r>
              <a:rPr lang="en-US" sz="2800" dirty="0">
                <a:solidFill>
                  <a:schemeClr val="tx1">
                    <a:lumMod val="75000"/>
                    <a:lumOff val="25000"/>
                  </a:schemeClr>
                </a:solidFill>
              </a:rPr>
              <a:t>Esparto grass crafts</a:t>
            </a:r>
          </a:p>
        </p:txBody>
      </p:sp>
      <p:sp>
        <p:nvSpPr>
          <p:cNvPr id="27" name="Rectangle 26">
            <a:extLst>
              <a:ext uri="{FF2B5EF4-FFF2-40B4-BE49-F238E27FC236}">
                <a16:creationId xmlns:a16="http://schemas.microsoft.com/office/drawing/2014/main" xmlns="" id="{DF122194-61DE-48F8-AEBE-DCA5711169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1240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basket&#10;&#10;Description automatically generated">
            <a:extLst>
              <a:ext uri="{FF2B5EF4-FFF2-40B4-BE49-F238E27FC236}">
                <a16:creationId xmlns:a16="http://schemas.microsoft.com/office/drawing/2014/main" xmlns="" id="{AA2ADEE7-7C43-1348-8D8F-587FA1360A40}"/>
              </a:ext>
            </a:extLst>
          </p:cNvPr>
          <p:cNvPicPr>
            <a:picLocks noChangeAspect="1"/>
          </p:cNvPicPr>
          <p:nvPr/>
        </p:nvPicPr>
        <p:blipFill rotWithShape="1">
          <a:blip r:embed="rId2"/>
          <a:srcRect l="23978" r="18558" b="1"/>
          <a:stretch/>
        </p:blipFill>
        <p:spPr>
          <a:xfrm>
            <a:off x="20" y="10"/>
            <a:ext cx="2921571" cy="3383270"/>
          </a:xfrm>
          <a:prstGeom prst="rect">
            <a:avLst/>
          </a:prstGeom>
        </p:spPr>
      </p:pic>
      <p:pic>
        <p:nvPicPr>
          <p:cNvPr id="17" name="Content Placeholder 4" descr="A picture containing animal, arthropod&#10;&#10;Description automatically generated">
            <a:extLst>
              <a:ext uri="{FF2B5EF4-FFF2-40B4-BE49-F238E27FC236}">
                <a16:creationId xmlns:a16="http://schemas.microsoft.com/office/drawing/2014/main" xmlns="" id="{00D759A7-5463-9340-9E2C-BF409577FFDC}"/>
              </a:ext>
            </a:extLst>
          </p:cNvPr>
          <p:cNvPicPr>
            <a:picLocks noChangeAspect="1"/>
          </p:cNvPicPr>
          <p:nvPr/>
        </p:nvPicPr>
        <p:blipFill rotWithShape="1">
          <a:blip r:embed="rId3"/>
          <a:srcRect l="21257" r="21258" b="1"/>
          <a:stretch/>
        </p:blipFill>
        <p:spPr>
          <a:xfrm>
            <a:off x="3003698" y="-2655"/>
            <a:ext cx="2922655" cy="3383280"/>
          </a:xfrm>
          <a:prstGeom prst="rect">
            <a:avLst/>
          </a:prstGeom>
        </p:spPr>
      </p:pic>
      <p:pic>
        <p:nvPicPr>
          <p:cNvPr id="7" name="Picture 6" descr="A close up of a basket&#10;&#10;Description automatically generated">
            <a:extLst>
              <a:ext uri="{FF2B5EF4-FFF2-40B4-BE49-F238E27FC236}">
                <a16:creationId xmlns:a16="http://schemas.microsoft.com/office/drawing/2014/main" xmlns="" id="{C20E3ADD-1A93-454E-BCB2-CA5F959CD564}"/>
              </a:ext>
            </a:extLst>
          </p:cNvPr>
          <p:cNvPicPr>
            <a:picLocks noChangeAspect="1"/>
          </p:cNvPicPr>
          <p:nvPr/>
        </p:nvPicPr>
        <p:blipFill rotWithShape="1">
          <a:blip r:embed="rId4"/>
          <a:srcRect t="7562" r="1" b="12531"/>
          <a:stretch/>
        </p:blipFill>
        <p:spPr>
          <a:xfrm>
            <a:off x="20" y="3472065"/>
            <a:ext cx="5926333" cy="3385935"/>
          </a:xfrm>
          <a:prstGeom prst="rect">
            <a:avLst/>
          </a:prstGeom>
        </p:spPr>
      </p:pic>
    </p:spTree>
    <p:extLst>
      <p:ext uri="{BB962C8B-B14F-4D97-AF65-F5344CB8AC3E}">
        <p14:creationId xmlns:p14="http://schemas.microsoft.com/office/powerpoint/2010/main" val="2605052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53" name="Rectangle 48">
            <a:extLst>
              <a:ext uri="{FF2B5EF4-FFF2-40B4-BE49-F238E27FC236}">
                <a16:creationId xmlns:a16="http://schemas.microsoft.com/office/drawing/2014/main" xmlns="" id="{1660E788-AFA9-4A1B-9991-6AA74632A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potter's wheel, sitting, table, top&#10;&#10;Description automatically generated">
            <a:extLst>
              <a:ext uri="{FF2B5EF4-FFF2-40B4-BE49-F238E27FC236}">
                <a16:creationId xmlns:a16="http://schemas.microsoft.com/office/drawing/2014/main" xmlns="" id="{EA3511DF-14DE-284C-82C0-4A90F5AD770F}"/>
              </a:ext>
            </a:extLst>
          </p:cNvPr>
          <p:cNvPicPr>
            <a:picLocks noChangeAspect="1"/>
          </p:cNvPicPr>
          <p:nvPr/>
        </p:nvPicPr>
        <p:blipFill rotWithShape="1">
          <a:blip r:embed="rId2"/>
          <a:srcRect l="15944" r="37386" b="-1"/>
          <a:stretch/>
        </p:blipFill>
        <p:spPr>
          <a:xfrm>
            <a:off x="4650909" y="10"/>
            <a:ext cx="3770541" cy="3428990"/>
          </a:xfrm>
          <a:prstGeom prst="rect">
            <a:avLst/>
          </a:prstGeom>
        </p:spPr>
      </p:pic>
      <p:sp>
        <p:nvSpPr>
          <p:cNvPr id="54" name="Rectangle 50">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A3C4291-3EFC-B041-829C-1FE93F99CA0C}"/>
              </a:ext>
            </a:extLst>
          </p:cNvPr>
          <p:cNvSpPr>
            <a:spLocks noGrp="1"/>
          </p:cNvSpPr>
          <p:nvPr>
            <p:ph type="title"/>
          </p:nvPr>
        </p:nvSpPr>
        <p:spPr>
          <a:xfrm>
            <a:off x="643467" y="643467"/>
            <a:ext cx="3363974" cy="1728044"/>
          </a:xfrm>
          <a:noFill/>
          <a:ln>
            <a:solidFill>
              <a:schemeClr val="bg1"/>
            </a:solidFill>
          </a:ln>
        </p:spPr>
        <p:txBody>
          <a:bodyPr vert="horz" wrap="square" lIns="274320" tIns="182880" rIns="274320" bIns="182880" rtlCol="0" anchorCtr="1">
            <a:normAutofit/>
          </a:bodyPr>
          <a:lstStyle/>
          <a:p>
            <a:r>
              <a:rPr lang="en-US">
                <a:solidFill>
                  <a:schemeClr val="bg1"/>
                </a:solidFill>
              </a:rPr>
              <a:t>terrissaire</a:t>
            </a:r>
          </a:p>
        </p:txBody>
      </p:sp>
      <p:sp>
        <p:nvSpPr>
          <p:cNvPr id="24" name="Content Placeholder 23">
            <a:extLst>
              <a:ext uri="{FF2B5EF4-FFF2-40B4-BE49-F238E27FC236}">
                <a16:creationId xmlns:a16="http://schemas.microsoft.com/office/drawing/2014/main" xmlns="" id="{6E45AA4A-CB1B-4897-BBAD-ADAC05A0814D}"/>
              </a:ext>
            </a:extLst>
          </p:cNvPr>
          <p:cNvSpPr>
            <a:spLocks noGrp="1"/>
          </p:cNvSpPr>
          <p:nvPr>
            <p:ph idx="1"/>
          </p:nvPr>
        </p:nvSpPr>
        <p:spPr>
          <a:xfrm>
            <a:off x="0" y="3429000"/>
            <a:ext cx="4654296" cy="3415622"/>
          </a:xfrm>
        </p:spPr>
        <p:txBody>
          <a:bodyPr vert="horz" lIns="91440" tIns="45720" rIns="91440" bIns="45720" rtlCol="0">
            <a:normAutofit/>
          </a:bodyPr>
          <a:lstStyle/>
          <a:p>
            <a:pPr marL="0" indent="0">
              <a:buNone/>
            </a:pPr>
            <a:r>
              <a:rPr lang="en-US" sz="2800" dirty="0">
                <a:solidFill>
                  <a:schemeClr val="bg1"/>
                </a:solidFill>
              </a:rPr>
              <a:t>Traditional Catalan pottery</a:t>
            </a:r>
          </a:p>
        </p:txBody>
      </p:sp>
      <p:pic>
        <p:nvPicPr>
          <p:cNvPr id="9" name="Picture 8" descr="A picture containing music, indoor, doughnut&#10;&#10;Description automatically generated">
            <a:extLst>
              <a:ext uri="{FF2B5EF4-FFF2-40B4-BE49-F238E27FC236}">
                <a16:creationId xmlns:a16="http://schemas.microsoft.com/office/drawing/2014/main" xmlns="" id="{F4CB6BCA-A41E-3A4D-9A31-5BFB3B52DBAC}"/>
              </a:ext>
            </a:extLst>
          </p:cNvPr>
          <p:cNvPicPr>
            <a:picLocks noChangeAspect="1"/>
          </p:cNvPicPr>
          <p:nvPr/>
        </p:nvPicPr>
        <p:blipFill rotWithShape="1">
          <a:blip r:embed="rId3"/>
          <a:srcRect r="1" b="600"/>
          <a:stretch/>
        </p:blipFill>
        <p:spPr>
          <a:xfrm>
            <a:off x="8421459" y="10"/>
            <a:ext cx="3770541" cy="3428990"/>
          </a:xfrm>
          <a:prstGeom prst="rect">
            <a:avLst/>
          </a:prstGeom>
        </p:spPr>
      </p:pic>
      <p:pic>
        <p:nvPicPr>
          <p:cNvPr id="11" name="Picture 10" descr="A table full of food&#10;&#10;Description automatically generated">
            <a:extLst>
              <a:ext uri="{FF2B5EF4-FFF2-40B4-BE49-F238E27FC236}">
                <a16:creationId xmlns:a16="http://schemas.microsoft.com/office/drawing/2014/main" xmlns="" id="{69A11258-CAC7-314C-9C79-9353D723D6F7}"/>
              </a:ext>
            </a:extLst>
          </p:cNvPr>
          <p:cNvPicPr>
            <a:picLocks/>
          </p:cNvPicPr>
          <p:nvPr/>
        </p:nvPicPr>
        <p:blipFill rotWithShape="1">
          <a:blip r:embed="rId4"/>
          <a:srcRect t="18840" b="20684"/>
          <a:stretch/>
        </p:blipFill>
        <p:spPr>
          <a:xfrm>
            <a:off x="8421441" y="3429000"/>
            <a:ext cx="3770541" cy="3429000"/>
          </a:xfrm>
          <a:prstGeom prst="rect">
            <a:avLst/>
          </a:prstGeom>
        </p:spPr>
      </p:pic>
      <p:pic>
        <p:nvPicPr>
          <p:cNvPr id="22" name="Content Placeholder 4" descr="A large pot&#10;&#10;Description automatically generated">
            <a:extLst>
              <a:ext uri="{FF2B5EF4-FFF2-40B4-BE49-F238E27FC236}">
                <a16:creationId xmlns:a16="http://schemas.microsoft.com/office/drawing/2014/main" xmlns="" id="{A80DB358-1A73-C246-8258-0F51846ADA78}"/>
              </a:ext>
            </a:extLst>
          </p:cNvPr>
          <p:cNvPicPr>
            <a:picLocks noChangeAspect="1"/>
          </p:cNvPicPr>
          <p:nvPr/>
        </p:nvPicPr>
        <p:blipFill rotWithShape="1">
          <a:blip r:embed="rId5"/>
          <a:srcRect l="13182" r="13245" b="1"/>
          <a:stretch/>
        </p:blipFill>
        <p:spPr>
          <a:xfrm>
            <a:off x="4650900" y="3429000"/>
            <a:ext cx="3770541" cy="3429000"/>
          </a:xfrm>
          <a:prstGeom prst="rect">
            <a:avLst/>
          </a:prstGeom>
        </p:spPr>
      </p:pic>
    </p:spTree>
    <p:extLst>
      <p:ext uri="{BB962C8B-B14F-4D97-AF65-F5344CB8AC3E}">
        <p14:creationId xmlns:p14="http://schemas.microsoft.com/office/powerpoint/2010/main" val="596501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1660E788-AFA9-4A1B-9991-6AA74632A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FBB1FAB-D0EF-6241-8AA6-26F834274A50}"/>
              </a:ext>
            </a:extLst>
          </p:cNvPr>
          <p:cNvSpPr>
            <a:spLocks noGrp="1"/>
          </p:cNvSpPr>
          <p:nvPr>
            <p:ph type="title"/>
          </p:nvPr>
        </p:nvSpPr>
        <p:spPr>
          <a:xfrm>
            <a:off x="306366" y="298165"/>
            <a:ext cx="5905615" cy="1012338"/>
          </a:xfrm>
          <a:noFill/>
          <a:ln>
            <a:solidFill>
              <a:schemeClr val="bg1"/>
            </a:solidFill>
          </a:ln>
        </p:spPr>
        <p:txBody>
          <a:bodyPr wrap="square">
            <a:normAutofit/>
          </a:bodyPr>
          <a:lstStyle/>
          <a:p>
            <a:r>
              <a:rPr lang="en-GB">
                <a:solidFill>
                  <a:schemeClr val="bg1"/>
                </a:solidFill>
              </a:rPr>
              <a:t>Contemporary tradition</a:t>
            </a:r>
          </a:p>
        </p:txBody>
      </p:sp>
      <p:pic>
        <p:nvPicPr>
          <p:cNvPr id="11" name="Picture 10" descr="A picture containing table, indoor&#10;&#10;Description automatically generated">
            <a:extLst>
              <a:ext uri="{FF2B5EF4-FFF2-40B4-BE49-F238E27FC236}">
                <a16:creationId xmlns:a16="http://schemas.microsoft.com/office/drawing/2014/main" xmlns="" id="{A4F552F2-4E25-F84C-A5AF-4FBE6C358D2D}"/>
              </a:ext>
            </a:extLst>
          </p:cNvPr>
          <p:cNvPicPr>
            <a:picLocks noChangeAspect="1"/>
          </p:cNvPicPr>
          <p:nvPr/>
        </p:nvPicPr>
        <p:blipFill>
          <a:blip r:embed="rId2"/>
          <a:stretch>
            <a:fillRect/>
          </a:stretch>
        </p:blipFill>
        <p:spPr>
          <a:xfrm>
            <a:off x="765793" y="3015049"/>
            <a:ext cx="5306933" cy="2122773"/>
          </a:xfrm>
          <a:prstGeom prst="rect">
            <a:avLst/>
          </a:prstGeom>
        </p:spPr>
      </p:pic>
      <p:sp>
        <p:nvSpPr>
          <p:cNvPr id="3" name="Content Placeholder 2">
            <a:extLst>
              <a:ext uri="{FF2B5EF4-FFF2-40B4-BE49-F238E27FC236}">
                <a16:creationId xmlns:a16="http://schemas.microsoft.com/office/drawing/2014/main" xmlns="" id="{74CBDE41-F732-B44F-9522-73B8E953FF13}"/>
              </a:ext>
            </a:extLst>
          </p:cNvPr>
          <p:cNvSpPr>
            <a:spLocks noGrp="1"/>
          </p:cNvSpPr>
          <p:nvPr>
            <p:ph idx="1"/>
          </p:nvPr>
        </p:nvSpPr>
        <p:spPr>
          <a:xfrm>
            <a:off x="297903" y="1533484"/>
            <a:ext cx="6893729" cy="1481565"/>
          </a:xfrm>
        </p:spPr>
        <p:txBody>
          <a:bodyPr>
            <a:normAutofit/>
          </a:bodyPr>
          <a:lstStyle/>
          <a:p>
            <a:pPr marL="0" indent="0" algn="just">
              <a:buNone/>
            </a:pPr>
            <a:r>
              <a:rPr lang="en-GB" sz="2000" dirty="0">
                <a:solidFill>
                  <a:schemeClr val="bg1"/>
                </a:solidFill>
              </a:rPr>
              <a:t>Some of the traditional jobs are still surviving nowadays and they are combining tradition and innovation, as well as reinventing new products based on traditional materials and crafts. </a:t>
            </a:r>
          </a:p>
        </p:txBody>
      </p:sp>
      <p:pic>
        <p:nvPicPr>
          <p:cNvPr id="9" name="Picture 8" descr="A close up of a logo&#10;&#10;Description automatically generated">
            <a:extLst>
              <a:ext uri="{FF2B5EF4-FFF2-40B4-BE49-F238E27FC236}">
                <a16:creationId xmlns:a16="http://schemas.microsoft.com/office/drawing/2014/main" xmlns="" id="{0EF0B531-2741-3145-A7F8-928EE2494A94}"/>
              </a:ext>
            </a:extLst>
          </p:cNvPr>
          <p:cNvPicPr>
            <a:picLocks noChangeAspect="1"/>
          </p:cNvPicPr>
          <p:nvPr/>
        </p:nvPicPr>
        <p:blipFill>
          <a:blip r:embed="rId3"/>
          <a:stretch>
            <a:fillRect/>
          </a:stretch>
        </p:blipFill>
        <p:spPr>
          <a:xfrm>
            <a:off x="7529649" y="2329247"/>
            <a:ext cx="1952542" cy="2153154"/>
          </a:xfrm>
          <a:prstGeom prst="rect">
            <a:avLst/>
          </a:prstGeom>
        </p:spPr>
      </p:pic>
      <p:pic>
        <p:nvPicPr>
          <p:cNvPr id="7" name="Picture 6" descr="A close up of a rope&#10;&#10;Description automatically generated">
            <a:extLst>
              <a:ext uri="{FF2B5EF4-FFF2-40B4-BE49-F238E27FC236}">
                <a16:creationId xmlns:a16="http://schemas.microsoft.com/office/drawing/2014/main" xmlns="" id="{C58A2AB7-8576-1246-A2F5-31D43FA472AC}"/>
              </a:ext>
            </a:extLst>
          </p:cNvPr>
          <p:cNvPicPr>
            <a:picLocks noChangeAspect="1"/>
          </p:cNvPicPr>
          <p:nvPr/>
        </p:nvPicPr>
        <p:blipFill>
          <a:blip r:embed="rId4"/>
          <a:stretch>
            <a:fillRect/>
          </a:stretch>
        </p:blipFill>
        <p:spPr>
          <a:xfrm>
            <a:off x="9482192" y="54174"/>
            <a:ext cx="2737994" cy="2921433"/>
          </a:xfrm>
          <a:prstGeom prst="rect">
            <a:avLst/>
          </a:prstGeom>
        </p:spPr>
      </p:pic>
      <p:pic>
        <p:nvPicPr>
          <p:cNvPr id="13" name="Picture 12" descr="A cup of coffee on a table&#10;&#10;Description automatically generated">
            <a:extLst>
              <a:ext uri="{FF2B5EF4-FFF2-40B4-BE49-F238E27FC236}">
                <a16:creationId xmlns:a16="http://schemas.microsoft.com/office/drawing/2014/main" xmlns="" id="{25518810-BF4A-884D-8B7D-A85D18552E4C}"/>
              </a:ext>
            </a:extLst>
          </p:cNvPr>
          <p:cNvPicPr>
            <a:picLocks noChangeAspect="1"/>
          </p:cNvPicPr>
          <p:nvPr/>
        </p:nvPicPr>
        <p:blipFill>
          <a:blip r:embed="rId5"/>
          <a:stretch>
            <a:fillRect/>
          </a:stretch>
        </p:blipFill>
        <p:spPr>
          <a:xfrm>
            <a:off x="7512987" y="49328"/>
            <a:ext cx="1985865" cy="2317337"/>
          </a:xfrm>
          <a:prstGeom prst="rect">
            <a:avLst/>
          </a:prstGeom>
        </p:spPr>
      </p:pic>
      <p:sp>
        <p:nvSpPr>
          <p:cNvPr id="21" name="Rectangle 20">
            <a:extLst>
              <a:ext uri="{FF2B5EF4-FFF2-40B4-BE49-F238E27FC236}">
                <a16:creationId xmlns:a16="http://schemas.microsoft.com/office/drawing/2014/main" xmlns="" id="{2E9CA506-C9E8-AF4F-BBE0-3751E59D77DB}"/>
              </a:ext>
            </a:extLst>
          </p:cNvPr>
          <p:cNvSpPr/>
          <p:nvPr/>
        </p:nvSpPr>
        <p:spPr>
          <a:xfrm>
            <a:off x="297903" y="5402416"/>
            <a:ext cx="6475232" cy="1015663"/>
          </a:xfrm>
          <a:prstGeom prst="rect">
            <a:avLst/>
          </a:prstGeom>
        </p:spPr>
        <p:txBody>
          <a:bodyPr wrap="square">
            <a:spAutoFit/>
          </a:bodyPr>
          <a:lstStyle/>
          <a:p>
            <a:pPr algn="just"/>
            <a:r>
              <a:rPr lang="en-GB" sz="2000" dirty="0">
                <a:solidFill>
                  <a:schemeClr val="bg1"/>
                </a:solidFill>
              </a:rPr>
              <a:t>Some others are developing contemporary products and objects made using traditional techniques that are able to meet the demands of the current market.</a:t>
            </a:r>
          </a:p>
        </p:txBody>
      </p:sp>
      <p:pic>
        <p:nvPicPr>
          <p:cNvPr id="26" name="Picture 25">
            <a:extLst>
              <a:ext uri="{FF2B5EF4-FFF2-40B4-BE49-F238E27FC236}">
                <a16:creationId xmlns:a16="http://schemas.microsoft.com/office/drawing/2014/main" xmlns="" id="{C13E88BB-312D-9740-8164-9F35FF440AA5}"/>
              </a:ext>
            </a:extLst>
          </p:cNvPr>
          <p:cNvPicPr>
            <a:picLocks noChangeAspect="1"/>
          </p:cNvPicPr>
          <p:nvPr/>
        </p:nvPicPr>
        <p:blipFill rotWithShape="1">
          <a:blip r:embed="rId6"/>
          <a:srcRect l="8671" t="17969" r="8621" b="34276"/>
          <a:stretch/>
        </p:blipFill>
        <p:spPr>
          <a:xfrm>
            <a:off x="9112554" y="4759019"/>
            <a:ext cx="3135818" cy="2153155"/>
          </a:xfrm>
          <a:prstGeom prst="rect">
            <a:avLst/>
          </a:prstGeom>
        </p:spPr>
      </p:pic>
      <p:pic>
        <p:nvPicPr>
          <p:cNvPr id="20" name="Picture 19">
            <a:extLst>
              <a:ext uri="{FF2B5EF4-FFF2-40B4-BE49-F238E27FC236}">
                <a16:creationId xmlns:a16="http://schemas.microsoft.com/office/drawing/2014/main" xmlns="" id="{C395BD01-8185-3C47-9822-EE56CC78C353}"/>
              </a:ext>
            </a:extLst>
          </p:cNvPr>
          <p:cNvPicPr>
            <a:picLocks noChangeAspect="1"/>
          </p:cNvPicPr>
          <p:nvPr/>
        </p:nvPicPr>
        <p:blipFill rotWithShape="1">
          <a:blip r:embed="rId7"/>
          <a:srcRect l="14526" t="6667" r="10489"/>
          <a:stretch/>
        </p:blipFill>
        <p:spPr>
          <a:xfrm>
            <a:off x="7538928" y="4170998"/>
            <a:ext cx="2154858" cy="2682156"/>
          </a:xfrm>
          <a:prstGeom prst="rect">
            <a:avLst/>
          </a:prstGeom>
        </p:spPr>
      </p:pic>
      <p:pic>
        <p:nvPicPr>
          <p:cNvPr id="5" name="Picture 4" descr="A picture containing table, food, indoor&#10;&#10;Description automatically generated">
            <a:extLst>
              <a:ext uri="{FF2B5EF4-FFF2-40B4-BE49-F238E27FC236}">
                <a16:creationId xmlns:a16="http://schemas.microsoft.com/office/drawing/2014/main" xmlns="" id="{21150F7C-C1FF-7D46-AB5A-23F8827EEEE0}"/>
              </a:ext>
            </a:extLst>
          </p:cNvPr>
          <p:cNvPicPr>
            <a:picLocks noChangeAspect="1"/>
          </p:cNvPicPr>
          <p:nvPr/>
        </p:nvPicPr>
        <p:blipFill>
          <a:blip r:embed="rId8"/>
          <a:stretch>
            <a:fillRect/>
          </a:stretch>
        </p:blipFill>
        <p:spPr>
          <a:xfrm>
            <a:off x="9327531" y="2974731"/>
            <a:ext cx="2873747" cy="2126574"/>
          </a:xfrm>
          <a:prstGeom prst="rect">
            <a:avLst/>
          </a:prstGeom>
        </p:spPr>
      </p:pic>
    </p:spTree>
    <p:extLst>
      <p:ext uri="{BB962C8B-B14F-4D97-AF65-F5344CB8AC3E}">
        <p14:creationId xmlns:p14="http://schemas.microsoft.com/office/powerpoint/2010/main" val="123156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2CE36F-8423-1041-A342-9FDC3E695A93}"/>
              </a:ext>
            </a:extLst>
          </p:cNvPr>
          <p:cNvSpPr>
            <a:spLocks noGrp="1"/>
          </p:cNvSpPr>
          <p:nvPr>
            <p:ph type="title"/>
          </p:nvPr>
        </p:nvSpPr>
        <p:spPr>
          <a:xfrm>
            <a:off x="804671" y="964692"/>
            <a:ext cx="4879901" cy="1188720"/>
          </a:xfrm>
        </p:spPr>
        <p:txBody>
          <a:bodyPr vert="horz" lIns="274320" tIns="182880" rIns="274320" bIns="182880" rtlCol="0" anchorCtr="1">
            <a:normAutofit/>
          </a:bodyPr>
          <a:lstStyle/>
          <a:p>
            <a:r>
              <a:rPr lang="en-US" sz="2400" dirty="0"/>
              <a:t>Tradition and innovation</a:t>
            </a:r>
          </a:p>
        </p:txBody>
      </p:sp>
      <p:sp>
        <p:nvSpPr>
          <p:cNvPr id="28" name="Content Placeholder 27">
            <a:extLst>
              <a:ext uri="{FF2B5EF4-FFF2-40B4-BE49-F238E27FC236}">
                <a16:creationId xmlns:a16="http://schemas.microsoft.com/office/drawing/2014/main" xmlns="" id="{2D652798-ECE9-4DD1-9337-1059F9065239}"/>
              </a:ext>
            </a:extLst>
          </p:cNvPr>
          <p:cNvSpPr>
            <a:spLocks noGrp="1"/>
          </p:cNvSpPr>
          <p:nvPr>
            <p:ph idx="1"/>
          </p:nvPr>
        </p:nvSpPr>
        <p:spPr>
          <a:xfrm>
            <a:off x="1266992" y="2707303"/>
            <a:ext cx="4088604" cy="3490907"/>
          </a:xfrm>
        </p:spPr>
        <p:txBody>
          <a:bodyPr>
            <a:normAutofit/>
          </a:bodyPr>
          <a:lstStyle/>
          <a:p>
            <a:pPr marL="0" indent="0" algn="just">
              <a:buNone/>
            </a:pPr>
            <a:endParaRPr lang="en-US" sz="2000" dirty="0"/>
          </a:p>
          <a:p>
            <a:pPr marL="0" indent="0" algn="just">
              <a:buNone/>
            </a:pPr>
            <a:r>
              <a:rPr lang="en-US" sz="2400" dirty="0"/>
              <a:t>Constant changes in history, society, economy and technology have evolved to a continuous transformation in work, jobs and trades.</a:t>
            </a:r>
          </a:p>
          <a:p>
            <a:pPr marL="0" indent="0">
              <a:buNone/>
            </a:pPr>
            <a:endParaRPr lang="en-US" dirty="0"/>
          </a:p>
        </p:txBody>
      </p:sp>
      <p:sp>
        <p:nvSpPr>
          <p:cNvPr id="31" name="Rectangle 30">
            <a:extLst>
              <a:ext uri="{FF2B5EF4-FFF2-40B4-BE49-F238E27FC236}">
                <a16:creationId xmlns:a16="http://schemas.microsoft.com/office/drawing/2014/main" xmlns="" id="{7B9607E2-1C76-424B-8FF0-580615846E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6000" y="-2"/>
            <a:ext cx="6096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56A668AF-CC37-4641-8D2B-4C91B3ACBC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82157" y="479893"/>
            <a:ext cx="5123687" cy="5458969"/>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xmlns="" id="{5B3165DC-54F4-4EF5-8B97-5BE55AA3DB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83355" y="644485"/>
            <a:ext cx="4756891" cy="51297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indoor, building, table, filled&#10;&#10;Description automatically generated">
            <a:extLst>
              <a:ext uri="{FF2B5EF4-FFF2-40B4-BE49-F238E27FC236}">
                <a16:creationId xmlns:a16="http://schemas.microsoft.com/office/drawing/2014/main" xmlns="" id="{4CCB551F-D8D8-9B49-B29B-EE516E8DB7E0}"/>
              </a:ext>
            </a:extLst>
          </p:cNvPr>
          <p:cNvPicPr>
            <a:picLocks noChangeAspect="1"/>
          </p:cNvPicPr>
          <p:nvPr/>
        </p:nvPicPr>
        <p:blipFill rotWithShape="1">
          <a:blip r:embed="rId2"/>
          <a:srcRect l="7771" r="27180" b="2"/>
          <a:stretch/>
        </p:blipFill>
        <p:spPr>
          <a:xfrm>
            <a:off x="6941977" y="805353"/>
            <a:ext cx="2203058" cy="1905043"/>
          </a:xfrm>
          <a:prstGeom prst="rect">
            <a:avLst/>
          </a:prstGeom>
        </p:spPr>
      </p:pic>
      <p:pic>
        <p:nvPicPr>
          <p:cNvPr id="26" name="Content Placeholder 4" descr="A person sitting at a desk&#10;&#10;Description automatically generated">
            <a:extLst>
              <a:ext uri="{FF2B5EF4-FFF2-40B4-BE49-F238E27FC236}">
                <a16:creationId xmlns:a16="http://schemas.microsoft.com/office/drawing/2014/main" xmlns="" id="{FFF26E6F-8A27-7143-8239-77F98AF6D4EB}"/>
              </a:ext>
            </a:extLst>
          </p:cNvPr>
          <p:cNvPicPr>
            <a:picLocks noChangeAspect="1"/>
          </p:cNvPicPr>
          <p:nvPr/>
        </p:nvPicPr>
        <p:blipFill rotWithShape="1">
          <a:blip r:embed="rId3"/>
          <a:srcRect l="10860" r="14643" b="-3"/>
          <a:stretch/>
        </p:blipFill>
        <p:spPr>
          <a:xfrm>
            <a:off x="9236477" y="805351"/>
            <a:ext cx="2130622" cy="1901952"/>
          </a:xfrm>
          <a:prstGeom prst="rect">
            <a:avLst/>
          </a:prstGeom>
        </p:spPr>
      </p:pic>
      <p:pic>
        <p:nvPicPr>
          <p:cNvPr id="7" name="Picture 6" descr="A group of people posing for a photo&#10;&#10;Description automatically generated">
            <a:extLst>
              <a:ext uri="{FF2B5EF4-FFF2-40B4-BE49-F238E27FC236}">
                <a16:creationId xmlns:a16="http://schemas.microsoft.com/office/drawing/2014/main" xmlns="" id="{6A452901-33EF-8245-8C80-2879A05D5DED}"/>
              </a:ext>
            </a:extLst>
          </p:cNvPr>
          <p:cNvPicPr>
            <a:picLocks noChangeAspect="1"/>
          </p:cNvPicPr>
          <p:nvPr/>
        </p:nvPicPr>
        <p:blipFill rotWithShape="1">
          <a:blip r:embed="rId4"/>
          <a:srcRect r="2" b="10450"/>
          <a:stretch/>
        </p:blipFill>
        <p:spPr>
          <a:xfrm>
            <a:off x="6941976" y="2779733"/>
            <a:ext cx="4425123" cy="2823464"/>
          </a:xfrm>
          <a:prstGeom prst="rect">
            <a:avLst/>
          </a:prstGeom>
        </p:spPr>
      </p:pic>
    </p:spTree>
    <p:extLst>
      <p:ext uri="{BB962C8B-B14F-4D97-AF65-F5344CB8AC3E}">
        <p14:creationId xmlns:p14="http://schemas.microsoft.com/office/powerpoint/2010/main" val="1509472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4E3759DD-698F-4D3A-AF4C-5E44527D30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xmlns="" id="{3C15796C-48F2-AA4A-A0A6-5079141858EC}"/>
              </a:ext>
            </a:extLst>
          </p:cNvPr>
          <p:cNvPicPr>
            <a:picLocks noChangeAspect="1"/>
          </p:cNvPicPr>
          <p:nvPr/>
        </p:nvPicPr>
        <p:blipFill>
          <a:blip r:embed="rId2"/>
          <a:stretch>
            <a:fillRect/>
          </a:stretch>
        </p:blipFill>
        <p:spPr>
          <a:xfrm>
            <a:off x="787061" y="1749613"/>
            <a:ext cx="3430863" cy="977795"/>
          </a:xfrm>
          <a:prstGeom prst="rect">
            <a:avLst/>
          </a:prstGeom>
        </p:spPr>
      </p:pic>
      <p:pic>
        <p:nvPicPr>
          <p:cNvPr id="5" name="Content Placeholder 4">
            <a:extLst>
              <a:ext uri="{FF2B5EF4-FFF2-40B4-BE49-F238E27FC236}">
                <a16:creationId xmlns:a16="http://schemas.microsoft.com/office/drawing/2014/main" xmlns="" id="{98BFE7B0-B1F0-5546-9B7C-9236ADE92F88}"/>
              </a:ext>
            </a:extLst>
          </p:cNvPr>
          <p:cNvPicPr>
            <a:picLocks noGrp="1" noChangeAspect="1"/>
          </p:cNvPicPr>
          <p:nvPr>
            <p:ph idx="1"/>
          </p:nvPr>
        </p:nvPicPr>
        <p:blipFill>
          <a:blip r:embed="rId3"/>
          <a:stretch>
            <a:fillRect/>
          </a:stretch>
        </p:blipFill>
        <p:spPr>
          <a:xfrm>
            <a:off x="4774125" y="1535565"/>
            <a:ext cx="3429000" cy="1405890"/>
          </a:xfrm>
          <a:prstGeom prst="rect">
            <a:avLst/>
          </a:prstGeom>
        </p:spPr>
      </p:pic>
      <p:pic>
        <p:nvPicPr>
          <p:cNvPr id="11" name="Picture 10">
            <a:extLst>
              <a:ext uri="{FF2B5EF4-FFF2-40B4-BE49-F238E27FC236}">
                <a16:creationId xmlns:a16="http://schemas.microsoft.com/office/drawing/2014/main" xmlns="" id="{28B6B0CF-E7DB-9147-A355-C57467F42EA8}"/>
              </a:ext>
            </a:extLst>
          </p:cNvPr>
          <p:cNvPicPr>
            <a:picLocks noChangeAspect="1"/>
          </p:cNvPicPr>
          <p:nvPr/>
        </p:nvPicPr>
        <p:blipFill>
          <a:blip r:embed="rId4"/>
          <a:stretch>
            <a:fillRect/>
          </a:stretch>
        </p:blipFill>
        <p:spPr>
          <a:xfrm>
            <a:off x="8759326" y="1330734"/>
            <a:ext cx="1543326" cy="1396674"/>
          </a:xfrm>
          <a:prstGeom prst="rect">
            <a:avLst/>
          </a:prstGeom>
        </p:spPr>
      </p:pic>
      <p:sp>
        <p:nvSpPr>
          <p:cNvPr id="19" name="Rectangle 18">
            <a:extLst>
              <a:ext uri="{FF2B5EF4-FFF2-40B4-BE49-F238E27FC236}">
                <a16:creationId xmlns:a16="http://schemas.microsoft.com/office/drawing/2014/main" xmlns="" id="{C650C07D-A2D1-5F47-BC7C-D65CBC634EF9}"/>
              </a:ext>
            </a:extLst>
          </p:cNvPr>
          <p:cNvSpPr/>
          <p:nvPr/>
        </p:nvSpPr>
        <p:spPr>
          <a:xfrm>
            <a:off x="1197368" y="5306871"/>
            <a:ext cx="9105284" cy="1200329"/>
          </a:xfrm>
          <a:prstGeom prst="rect">
            <a:avLst/>
          </a:prstGeom>
        </p:spPr>
        <p:txBody>
          <a:bodyPr wrap="square">
            <a:spAutoFit/>
          </a:bodyPr>
          <a:lstStyle/>
          <a:p>
            <a:pPr algn="just"/>
            <a:r>
              <a:rPr lang="en-GB" dirty="0">
                <a:solidFill>
                  <a:schemeClr val="bg1"/>
                </a:solidFill>
              </a:rPr>
              <a:t> "The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4062330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Content Placeholder 4" descr="A person riding a horse drawn carriage&#10;&#10;Description automatically generated">
            <a:extLst>
              <a:ext uri="{FF2B5EF4-FFF2-40B4-BE49-F238E27FC236}">
                <a16:creationId xmlns:a16="http://schemas.microsoft.com/office/drawing/2014/main" xmlns="" id="{16A765D2-3CB2-0848-8288-E27F12C888D4}"/>
              </a:ext>
            </a:extLst>
          </p:cNvPr>
          <p:cNvPicPr>
            <a:picLocks noGrp="1" noChangeAspect="1"/>
          </p:cNvPicPr>
          <p:nvPr>
            <p:ph idx="1"/>
          </p:nvPr>
        </p:nvPicPr>
        <p:blipFill rotWithShape="1">
          <a:blip r:embed="rId2"/>
          <a:srcRect l="6008" r="11037"/>
          <a:stretch/>
        </p:blipFill>
        <p:spPr>
          <a:xfrm>
            <a:off x="2" y="10"/>
            <a:ext cx="4063593" cy="6857990"/>
          </a:xfrm>
          <a:prstGeom prst="rect">
            <a:avLst/>
          </a:prstGeom>
        </p:spPr>
      </p:pic>
      <p:pic>
        <p:nvPicPr>
          <p:cNvPr id="7" name="Picture 6" descr="Two people riding on the back of a bicycle&#10;&#10;Description automatically generated">
            <a:extLst>
              <a:ext uri="{FF2B5EF4-FFF2-40B4-BE49-F238E27FC236}">
                <a16:creationId xmlns:a16="http://schemas.microsoft.com/office/drawing/2014/main" xmlns="" id="{303CC865-89E6-AE43-979A-12B840C80A21}"/>
              </a:ext>
            </a:extLst>
          </p:cNvPr>
          <p:cNvPicPr>
            <a:picLocks noChangeAspect="1"/>
          </p:cNvPicPr>
          <p:nvPr/>
        </p:nvPicPr>
        <p:blipFill rotWithShape="1">
          <a:blip r:embed="rId3"/>
          <a:srcRect l="7411" r="13178"/>
          <a:stretch/>
        </p:blipFill>
        <p:spPr>
          <a:xfrm>
            <a:off x="4064204" y="10"/>
            <a:ext cx="4063593" cy="6857990"/>
          </a:xfrm>
          <a:prstGeom prst="rect">
            <a:avLst/>
          </a:prstGeom>
        </p:spPr>
      </p:pic>
      <p:pic>
        <p:nvPicPr>
          <p:cNvPr id="9" name="Picture 8" descr="A person riding a horse drawn carriage&#10;&#10;Description automatically generated">
            <a:extLst>
              <a:ext uri="{FF2B5EF4-FFF2-40B4-BE49-F238E27FC236}">
                <a16:creationId xmlns:a16="http://schemas.microsoft.com/office/drawing/2014/main" xmlns="" id="{86DB5C6A-CF4D-404D-A6CC-7D989AF28BA4}"/>
              </a:ext>
            </a:extLst>
          </p:cNvPr>
          <p:cNvPicPr>
            <a:picLocks noChangeAspect="1"/>
          </p:cNvPicPr>
          <p:nvPr/>
        </p:nvPicPr>
        <p:blipFill rotWithShape="1">
          <a:blip r:embed="rId4"/>
          <a:srcRect l="32651" r="31057" b="1"/>
          <a:stretch/>
        </p:blipFill>
        <p:spPr>
          <a:xfrm>
            <a:off x="8128407" y="10"/>
            <a:ext cx="4063593" cy="6857990"/>
          </a:xfrm>
          <a:prstGeom prst="rect">
            <a:avLst/>
          </a:prstGeom>
        </p:spPr>
      </p:pic>
      <p:sp>
        <p:nvSpPr>
          <p:cNvPr id="2" name="Title 1">
            <a:extLst>
              <a:ext uri="{FF2B5EF4-FFF2-40B4-BE49-F238E27FC236}">
                <a16:creationId xmlns:a16="http://schemas.microsoft.com/office/drawing/2014/main" xmlns="" id="{7AA8B564-44E8-FB46-A27D-D0C66F186704}"/>
              </a:ext>
            </a:extLst>
          </p:cNvPr>
          <p:cNvSpPr>
            <a:spLocks noGrp="1"/>
          </p:cNvSpPr>
          <p:nvPr>
            <p:ph type="title"/>
          </p:nvPr>
        </p:nvSpPr>
        <p:spPr>
          <a:xfrm>
            <a:off x="1600200" y="2386744"/>
            <a:ext cx="8991600" cy="1645920"/>
          </a:xfrm>
          <a:solidFill>
            <a:schemeClr val="bg1">
              <a:alpha val="60000"/>
            </a:schemeClr>
          </a:solidFill>
          <a:ln w="38100" cap="sq">
            <a:solidFill>
              <a:schemeClr val="tx1"/>
            </a:solidFill>
            <a:miter lim="800000"/>
          </a:ln>
        </p:spPr>
        <p:txBody>
          <a:bodyPr vert="horz" lIns="274320" tIns="182880" rIns="274320" bIns="182880" rtlCol="0" anchor="ctr" anchorCtr="1">
            <a:normAutofit/>
          </a:bodyPr>
          <a:lstStyle/>
          <a:p>
            <a:r>
              <a:rPr lang="en-US" sz="3800" dirty="0">
                <a:solidFill>
                  <a:schemeClr val="tx1"/>
                </a:solidFill>
              </a:rPr>
              <a:t>Old trades &amp; jobs</a:t>
            </a:r>
          </a:p>
        </p:txBody>
      </p:sp>
    </p:spTree>
    <p:extLst>
      <p:ext uri="{BB962C8B-B14F-4D97-AF65-F5344CB8AC3E}">
        <p14:creationId xmlns:p14="http://schemas.microsoft.com/office/powerpoint/2010/main" val="2072617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0" name="Content Placeholder 29">
            <a:extLst>
              <a:ext uri="{FF2B5EF4-FFF2-40B4-BE49-F238E27FC236}">
                <a16:creationId xmlns:a16="http://schemas.microsoft.com/office/drawing/2014/main" xmlns="" id="{602F4D4C-1A21-4CFD-A4F7-26D5DC1DC19F}"/>
              </a:ext>
            </a:extLst>
          </p:cNvPr>
          <p:cNvSpPr>
            <a:spLocks noGrp="1"/>
          </p:cNvSpPr>
          <p:nvPr>
            <p:ph idx="1"/>
          </p:nvPr>
        </p:nvSpPr>
        <p:spPr>
          <a:xfrm>
            <a:off x="1600200" y="5729443"/>
            <a:ext cx="10336427" cy="943205"/>
          </a:xfrm>
        </p:spPr>
        <p:txBody>
          <a:bodyPr vert="horz" lIns="91440" tIns="45720" rIns="91440" bIns="45720" rtlCol="0">
            <a:noAutofit/>
          </a:bodyPr>
          <a:lstStyle/>
          <a:p>
            <a:r>
              <a:rPr lang="en-GB" sz="2400" dirty="0"/>
              <a:t>It is the case of milkmen, blacksmiths, tailors and dressmakers, night watchman, mattresses, stonemasons, weavers, sharpeners or carriers, others. </a:t>
            </a:r>
            <a:endParaRPr lang="es-ES" sz="2400" dirty="0"/>
          </a:p>
        </p:txBody>
      </p:sp>
      <p:pic>
        <p:nvPicPr>
          <p:cNvPr id="9" name="Picture 8" descr="A person wearing a suit and hat&#10;&#10;Description automatically generated">
            <a:extLst>
              <a:ext uri="{FF2B5EF4-FFF2-40B4-BE49-F238E27FC236}">
                <a16:creationId xmlns:a16="http://schemas.microsoft.com/office/drawing/2014/main" xmlns="" id="{A86B2BB9-9E26-9E46-A680-3D70B5B44B7A}"/>
              </a:ext>
            </a:extLst>
          </p:cNvPr>
          <p:cNvPicPr>
            <a:picLocks noChangeAspect="1"/>
          </p:cNvPicPr>
          <p:nvPr/>
        </p:nvPicPr>
        <p:blipFill rotWithShape="1">
          <a:blip r:embed="rId2"/>
          <a:srcRect l="881" r="37561" b="-1"/>
          <a:stretch/>
        </p:blipFill>
        <p:spPr>
          <a:xfrm>
            <a:off x="2" y="-1"/>
            <a:ext cx="4063593" cy="4572001"/>
          </a:xfrm>
          <a:prstGeom prst="rect">
            <a:avLst/>
          </a:prstGeom>
        </p:spPr>
      </p:pic>
      <p:pic>
        <p:nvPicPr>
          <p:cNvPr id="11" name="Picture 10" descr="A picture containing tree, person&#10;&#10;Description automatically generated">
            <a:extLst>
              <a:ext uri="{FF2B5EF4-FFF2-40B4-BE49-F238E27FC236}">
                <a16:creationId xmlns:a16="http://schemas.microsoft.com/office/drawing/2014/main" xmlns="" id="{120D69B5-37D8-7A45-BF95-43D856A3295E}"/>
              </a:ext>
            </a:extLst>
          </p:cNvPr>
          <p:cNvPicPr>
            <a:picLocks noChangeAspect="1"/>
          </p:cNvPicPr>
          <p:nvPr/>
        </p:nvPicPr>
        <p:blipFill rotWithShape="1">
          <a:blip r:embed="rId3"/>
          <a:srcRect l="3051" r="22881" b="-2"/>
          <a:stretch/>
        </p:blipFill>
        <p:spPr>
          <a:xfrm>
            <a:off x="4064204" y="-1"/>
            <a:ext cx="4063593" cy="4572001"/>
          </a:xfrm>
          <a:prstGeom prst="rect">
            <a:avLst/>
          </a:prstGeom>
        </p:spPr>
      </p:pic>
      <p:pic>
        <p:nvPicPr>
          <p:cNvPr id="28" name="Content Placeholder 4" descr="A group of people standing next to a tree&#10;&#10;Description automatically generated">
            <a:extLst>
              <a:ext uri="{FF2B5EF4-FFF2-40B4-BE49-F238E27FC236}">
                <a16:creationId xmlns:a16="http://schemas.microsoft.com/office/drawing/2014/main" xmlns="" id="{AD2194E2-2C19-8B46-9744-FD04946F8266}"/>
              </a:ext>
            </a:extLst>
          </p:cNvPr>
          <p:cNvPicPr>
            <a:picLocks noChangeAspect="1"/>
          </p:cNvPicPr>
          <p:nvPr/>
        </p:nvPicPr>
        <p:blipFill rotWithShape="1">
          <a:blip r:embed="rId4"/>
          <a:srcRect l="22639" r="18216" b="2"/>
          <a:stretch/>
        </p:blipFill>
        <p:spPr>
          <a:xfrm>
            <a:off x="8128407" y="-1"/>
            <a:ext cx="4063593" cy="4572001"/>
          </a:xfrm>
          <a:prstGeom prst="rect">
            <a:avLst/>
          </a:prstGeom>
        </p:spPr>
      </p:pic>
      <p:sp>
        <p:nvSpPr>
          <p:cNvPr id="2" name="Title 1">
            <a:extLst>
              <a:ext uri="{FF2B5EF4-FFF2-40B4-BE49-F238E27FC236}">
                <a16:creationId xmlns:a16="http://schemas.microsoft.com/office/drawing/2014/main" xmlns="" id="{C03EDA86-86F7-7F42-A3D2-9A4B2F4461B2}"/>
              </a:ext>
            </a:extLst>
          </p:cNvPr>
          <p:cNvSpPr>
            <a:spLocks noGrp="1"/>
          </p:cNvSpPr>
          <p:nvPr>
            <p:ph type="title"/>
          </p:nvPr>
        </p:nvSpPr>
        <p:spPr>
          <a:xfrm>
            <a:off x="1600200" y="3753529"/>
            <a:ext cx="8991600" cy="1645759"/>
          </a:xfrm>
        </p:spPr>
        <p:txBody>
          <a:bodyPr vert="horz" lIns="274320" tIns="182880" rIns="274320" bIns="182880" rtlCol="0" anchor="ctr" anchorCtr="1">
            <a:normAutofit/>
          </a:bodyPr>
          <a:lstStyle/>
          <a:p>
            <a:r>
              <a:rPr lang="en-US" sz="2400" dirty="0">
                <a:solidFill>
                  <a:schemeClr val="tx1">
                    <a:lumMod val="75000"/>
                    <a:lumOff val="25000"/>
                  </a:schemeClr>
                </a:solidFill>
              </a:rPr>
              <a:t>Some old jobs have been vanishing throughout history </a:t>
            </a:r>
          </a:p>
        </p:txBody>
      </p:sp>
    </p:spTree>
    <p:extLst>
      <p:ext uri="{BB962C8B-B14F-4D97-AF65-F5344CB8AC3E}">
        <p14:creationId xmlns:p14="http://schemas.microsoft.com/office/powerpoint/2010/main" val="3771698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317442-CF34-8447-89C0-50317601FC60}"/>
              </a:ext>
            </a:extLst>
          </p:cNvPr>
          <p:cNvSpPr>
            <a:spLocks noGrp="1"/>
          </p:cNvSpPr>
          <p:nvPr>
            <p:ph type="title"/>
          </p:nvPr>
        </p:nvSpPr>
        <p:spPr>
          <a:xfrm>
            <a:off x="1600200" y="4269282"/>
            <a:ext cx="8991600" cy="1264762"/>
          </a:xfrm>
        </p:spPr>
        <p:txBody>
          <a:bodyPr vert="horz" lIns="274320" tIns="182880" rIns="274320" bIns="182880" rtlCol="0" anchor="ctr" anchorCtr="1">
            <a:normAutofit fontScale="90000"/>
          </a:bodyPr>
          <a:lstStyle/>
          <a:p>
            <a:r>
              <a:rPr lang="en-GB" dirty="0"/>
              <a:t/>
            </a:r>
            <a:br>
              <a:rPr lang="en-GB" dirty="0"/>
            </a:br>
            <a:r>
              <a:rPr lang="en-GB" dirty="0"/>
              <a:t>most of them remembered in some street names in Barcelona (gothic Quarter)</a:t>
            </a:r>
            <a:r>
              <a:rPr lang="es-ES" dirty="0"/>
              <a:t/>
            </a:r>
            <a:br>
              <a:rPr lang="es-ES" dirty="0"/>
            </a:br>
            <a:endParaRPr lang="en-US" sz="3200" dirty="0"/>
          </a:p>
        </p:txBody>
      </p:sp>
      <p:sp>
        <p:nvSpPr>
          <p:cNvPr id="40" name="Rectangle 14">
            <a:extLst>
              <a:ext uri="{FF2B5EF4-FFF2-40B4-BE49-F238E27FC236}">
                <a16:creationId xmlns:a16="http://schemas.microsoft.com/office/drawing/2014/main" xmlns="" id="{6A506655-B970-47ED-BFDA-5838E0B16D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640555"/>
            <a:ext cx="10911840" cy="33120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32F4128B-B32E-45A4-BB94-297D82C300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6196" y="806112"/>
            <a:ext cx="10579608" cy="29809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Content Placeholder 8">
            <a:extLst>
              <a:ext uri="{FF2B5EF4-FFF2-40B4-BE49-F238E27FC236}">
                <a16:creationId xmlns:a16="http://schemas.microsoft.com/office/drawing/2014/main" xmlns="" id="{F9F1632B-1A29-F146-ADEC-A4E7C9B153D8}"/>
              </a:ext>
            </a:extLst>
          </p:cNvPr>
          <p:cNvPicPr>
            <a:picLocks noGrp="1" noChangeAspect="1"/>
          </p:cNvPicPr>
          <p:nvPr>
            <p:ph idx="1"/>
          </p:nvPr>
        </p:nvPicPr>
        <p:blipFill rotWithShape="1">
          <a:blip r:embed="rId2"/>
          <a:srcRect t="3527" r="-2" b="2870"/>
          <a:stretch/>
        </p:blipFill>
        <p:spPr>
          <a:xfrm>
            <a:off x="970790" y="970704"/>
            <a:ext cx="5036481" cy="2651760"/>
          </a:xfrm>
          <a:prstGeom prst="rect">
            <a:avLst/>
          </a:prstGeom>
        </p:spPr>
      </p:pic>
      <p:pic>
        <p:nvPicPr>
          <p:cNvPr id="10" name="Content Placeholder 4">
            <a:extLst>
              <a:ext uri="{FF2B5EF4-FFF2-40B4-BE49-F238E27FC236}">
                <a16:creationId xmlns:a16="http://schemas.microsoft.com/office/drawing/2014/main" xmlns="" id="{054B9972-E322-6043-9BCA-5C83ED99726E}"/>
              </a:ext>
            </a:extLst>
          </p:cNvPr>
          <p:cNvPicPr>
            <a:picLocks noChangeAspect="1"/>
          </p:cNvPicPr>
          <p:nvPr/>
        </p:nvPicPr>
        <p:blipFill rotWithShape="1">
          <a:blip r:embed="rId3"/>
          <a:srcRect l="4256" r="1925"/>
          <a:stretch/>
        </p:blipFill>
        <p:spPr>
          <a:xfrm>
            <a:off x="6173383" y="970705"/>
            <a:ext cx="5047828" cy="2663308"/>
          </a:xfrm>
          <a:prstGeom prst="rect">
            <a:avLst/>
          </a:prstGeom>
        </p:spPr>
      </p:pic>
    </p:spTree>
    <p:extLst>
      <p:ext uri="{BB962C8B-B14F-4D97-AF65-F5344CB8AC3E}">
        <p14:creationId xmlns:p14="http://schemas.microsoft.com/office/powerpoint/2010/main" val="170500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9DD832-F622-0643-ADD0-D8677EE85BA7}"/>
              </a:ext>
            </a:extLst>
          </p:cNvPr>
          <p:cNvSpPr>
            <a:spLocks noGrp="1"/>
          </p:cNvSpPr>
          <p:nvPr>
            <p:ph type="title"/>
          </p:nvPr>
        </p:nvSpPr>
        <p:spPr>
          <a:xfrm>
            <a:off x="804670" y="978776"/>
            <a:ext cx="3044953" cy="1174991"/>
          </a:xfrm>
        </p:spPr>
        <p:txBody>
          <a:bodyPr>
            <a:normAutofit/>
          </a:bodyPr>
          <a:lstStyle/>
          <a:p>
            <a:r>
              <a:rPr lang="es-ES" sz="2000"/>
              <a:t>modernism</a:t>
            </a:r>
          </a:p>
        </p:txBody>
      </p:sp>
      <p:sp>
        <p:nvSpPr>
          <p:cNvPr id="10" name="Content Placeholder 9">
            <a:extLst>
              <a:ext uri="{FF2B5EF4-FFF2-40B4-BE49-F238E27FC236}">
                <a16:creationId xmlns:a16="http://schemas.microsoft.com/office/drawing/2014/main" xmlns="" id="{B30E375C-77D5-45AB-929D-735DFE53D975}"/>
              </a:ext>
            </a:extLst>
          </p:cNvPr>
          <p:cNvSpPr>
            <a:spLocks noGrp="1"/>
          </p:cNvSpPr>
          <p:nvPr>
            <p:ph idx="1"/>
          </p:nvPr>
        </p:nvSpPr>
        <p:spPr>
          <a:xfrm>
            <a:off x="370703" y="2640692"/>
            <a:ext cx="3954162" cy="3255252"/>
          </a:xfrm>
        </p:spPr>
        <p:txBody>
          <a:bodyPr>
            <a:normAutofit/>
          </a:bodyPr>
          <a:lstStyle/>
          <a:p>
            <a:pPr marL="0" indent="0" algn="just">
              <a:buNone/>
            </a:pPr>
            <a:r>
              <a:rPr lang="en-GB" sz="2400" dirty="0"/>
              <a:t>Gave great prominence to craftsmen.</a:t>
            </a:r>
          </a:p>
          <a:p>
            <a:pPr marL="0" indent="0" algn="just">
              <a:buNone/>
            </a:pPr>
            <a:r>
              <a:rPr lang="en-GB" sz="2400" dirty="0"/>
              <a:t>In order to exploit the plastic potential of woodwork, ceramic work, iron and glass work, amongst other materials.</a:t>
            </a:r>
            <a:endParaRPr lang="es-ES" sz="2400" dirty="0"/>
          </a:p>
          <a:p>
            <a:pPr marL="0" indent="0" algn="just">
              <a:buNone/>
            </a:pPr>
            <a:endParaRPr lang="en-US" sz="2400" dirty="0"/>
          </a:p>
        </p:txBody>
      </p:sp>
      <p:pic>
        <p:nvPicPr>
          <p:cNvPr id="8" name="Content Placeholder 4">
            <a:extLst>
              <a:ext uri="{FF2B5EF4-FFF2-40B4-BE49-F238E27FC236}">
                <a16:creationId xmlns:a16="http://schemas.microsoft.com/office/drawing/2014/main" xmlns="" id="{1DB08328-9DB0-774D-893A-76FB7D5697EC}"/>
              </a:ext>
            </a:extLst>
          </p:cNvPr>
          <p:cNvPicPr>
            <a:picLocks noChangeAspect="1"/>
          </p:cNvPicPr>
          <p:nvPr/>
        </p:nvPicPr>
        <p:blipFill rotWithShape="1">
          <a:blip r:embed="rId2"/>
          <a:srcRect l="24907" r="9422" b="2"/>
          <a:stretch/>
        </p:blipFill>
        <p:spPr>
          <a:xfrm>
            <a:off x="4654296" y="10"/>
            <a:ext cx="7537704" cy="6857990"/>
          </a:xfrm>
          <a:prstGeom prst="rect">
            <a:avLst/>
          </a:prstGeom>
        </p:spPr>
      </p:pic>
    </p:spTree>
    <p:extLst>
      <p:ext uri="{BB962C8B-B14F-4D97-AF65-F5344CB8AC3E}">
        <p14:creationId xmlns:p14="http://schemas.microsoft.com/office/powerpoint/2010/main" val="2002013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8">
            <a:extLst>
              <a:ext uri="{FF2B5EF4-FFF2-40B4-BE49-F238E27FC236}">
                <a16:creationId xmlns:a16="http://schemas.microsoft.com/office/drawing/2014/main" xmlns="" id="{EC7FF834-B204-4967-8D47-8BB36EAF0E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0">
            <a:extLst>
              <a:ext uri="{FF2B5EF4-FFF2-40B4-BE49-F238E27FC236}">
                <a16:creationId xmlns:a16="http://schemas.microsoft.com/office/drawing/2014/main" xmlns="" id="{F780A22D-61EA-43E3-BD94-3E39CF9021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918509"/>
            <a:ext cx="12192000" cy="193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6DF46AB-EF29-6749-9C4C-146662FE3DEC}"/>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dirty="0"/>
              <a:t>carpentry</a:t>
            </a:r>
          </a:p>
        </p:txBody>
      </p:sp>
      <p:pic>
        <p:nvPicPr>
          <p:cNvPr id="5" name="Picture 4" descr="A picture containing cat, indoor, person&#10;&#10;Description automatically generated">
            <a:extLst>
              <a:ext uri="{FF2B5EF4-FFF2-40B4-BE49-F238E27FC236}">
                <a16:creationId xmlns:a16="http://schemas.microsoft.com/office/drawing/2014/main" xmlns="" id="{26BA58B8-79F9-3C42-AD4D-F2BA7BE9E415}"/>
              </a:ext>
            </a:extLst>
          </p:cNvPr>
          <p:cNvPicPr>
            <a:picLocks noChangeAspect="1"/>
          </p:cNvPicPr>
          <p:nvPr/>
        </p:nvPicPr>
        <p:blipFill>
          <a:blip r:embed="rId2"/>
          <a:stretch>
            <a:fillRect/>
          </a:stretch>
        </p:blipFill>
        <p:spPr>
          <a:xfrm>
            <a:off x="2145815" y="640078"/>
            <a:ext cx="7900369" cy="3301307"/>
          </a:xfrm>
          <a:prstGeom prst="rect">
            <a:avLst/>
          </a:prstGeom>
        </p:spPr>
      </p:pic>
    </p:spTree>
    <p:extLst>
      <p:ext uri="{BB962C8B-B14F-4D97-AF65-F5344CB8AC3E}">
        <p14:creationId xmlns:p14="http://schemas.microsoft.com/office/powerpoint/2010/main" val="3233781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843892-E441-724A-BB32-B180506FD461}"/>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dirty="0"/>
              <a:t>Wood carving is found in most emblematic buildings</a:t>
            </a:r>
          </a:p>
        </p:txBody>
      </p:sp>
      <p:sp>
        <p:nvSpPr>
          <p:cNvPr id="14" name="Rectangle 13">
            <a:extLst>
              <a:ext uri="{FF2B5EF4-FFF2-40B4-BE49-F238E27FC236}">
                <a16:creationId xmlns:a16="http://schemas.microsoft.com/office/drawing/2014/main" xmlns="" id="{F7DD4F16-A929-482C-B168-3873842545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640555"/>
            <a:ext cx="10911840" cy="33120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E8C4A220-E978-44DF-B951-44ABBA04D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6196" y="806112"/>
            <a:ext cx="10579608" cy="29809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wooden table&#10;&#10;Description automatically generated">
            <a:extLst>
              <a:ext uri="{FF2B5EF4-FFF2-40B4-BE49-F238E27FC236}">
                <a16:creationId xmlns:a16="http://schemas.microsoft.com/office/drawing/2014/main" xmlns="" id="{03AFEC86-717A-9241-92D0-5EAB55B857F4}"/>
              </a:ext>
            </a:extLst>
          </p:cNvPr>
          <p:cNvPicPr>
            <a:picLocks noChangeAspect="1"/>
          </p:cNvPicPr>
          <p:nvPr/>
        </p:nvPicPr>
        <p:blipFill rotWithShape="1">
          <a:blip r:embed="rId2"/>
          <a:srcRect l="12716" r="17161" b="3"/>
          <a:stretch/>
        </p:blipFill>
        <p:spPr>
          <a:xfrm>
            <a:off x="970789" y="970704"/>
            <a:ext cx="3305890" cy="2651760"/>
          </a:xfrm>
          <a:prstGeom prst="rect">
            <a:avLst/>
          </a:prstGeom>
        </p:spPr>
      </p:pic>
      <p:pic>
        <p:nvPicPr>
          <p:cNvPr id="5" name="Content Placeholder 4" descr="A room filled with furniture on top of a wooden chair&#10;&#10;Description automatically generated">
            <a:extLst>
              <a:ext uri="{FF2B5EF4-FFF2-40B4-BE49-F238E27FC236}">
                <a16:creationId xmlns:a16="http://schemas.microsoft.com/office/drawing/2014/main" xmlns="" id="{C3028A2F-0C03-354C-86B3-024D0A9D57BF}"/>
              </a:ext>
            </a:extLst>
          </p:cNvPr>
          <p:cNvPicPr>
            <a:picLocks noGrp="1" noChangeAspect="1"/>
          </p:cNvPicPr>
          <p:nvPr>
            <p:ph idx="1"/>
          </p:nvPr>
        </p:nvPicPr>
        <p:blipFill rotWithShape="1">
          <a:blip r:embed="rId3"/>
          <a:srcRect l="5650" r="4544" b="5"/>
          <a:stretch/>
        </p:blipFill>
        <p:spPr>
          <a:xfrm>
            <a:off x="4434554" y="970705"/>
            <a:ext cx="3319243" cy="2651760"/>
          </a:xfrm>
          <a:prstGeom prst="rect">
            <a:avLst/>
          </a:prstGeom>
        </p:spPr>
      </p:pic>
      <p:pic>
        <p:nvPicPr>
          <p:cNvPr id="7" name="Picture 6" descr="A wooden door&#10;&#10;Description automatically generated">
            <a:extLst>
              <a:ext uri="{FF2B5EF4-FFF2-40B4-BE49-F238E27FC236}">
                <a16:creationId xmlns:a16="http://schemas.microsoft.com/office/drawing/2014/main" xmlns="" id="{921802D2-0663-A747-A87C-BB16B2C0EDA8}"/>
              </a:ext>
            </a:extLst>
          </p:cNvPr>
          <p:cNvPicPr>
            <a:picLocks noChangeAspect="1"/>
          </p:cNvPicPr>
          <p:nvPr/>
        </p:nvPicPr>
        <p:blipFill rotWithShape="1">
          <a:blip r:embed="rId4"/>
          <a:srcRect t="21066" r="-2" b="25445"/>
          <a:stretch/>
        </p:blipFill>
        <p:spPr>
          <a:xfrm>
            <a:off x="7911673" y="970705"/>
            <a:ext cx="3309539" cy="2663308"/>
          </a:xfrm>
          <a:prstGeom prst="rect">
            <a:avLst/>
          </a:prstGeom>
        </p:spPr>
      </p:pic>
    </p:spTree>
    <p:extLst>
      <p:ext uri="{BB962C8B-B14F-4D97-AF65-F5344CB8AC3E}">
        <p14:creationId xmlns:p14="http://schemas.microsoft.com/office/powerpoint/2010/main" val="3772063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EC7FF834-B204-4967-8D47-8BB36EAF0E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F780A22D-61EA-43E3-BD94-3E39CF9021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918509"/>
            <a:ext cx="12192000" cy="193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B5B6675-0CF3-A34B-912C-8AA23F9F3F6D}"/>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a:t>Glassmakers</a:t>
            </a:r>
          </a:p>
        </p:txBody>
      </p:sp>
      <p:pic>
        <p:nvPicPr>
          <p:cNvPr id="20" name="Content Placeholder 4">
            <a:extLst>
              <a:ext uri="{FF2B5EF4-FFF2-40B4-BE49-F238E27FC236}">
                <a16:creationId xmlns:a16="http://schemas.microsoft.com/office/drawing/2014/main" xmlns="" id="{3B918A50-B16E-CA42-A722-ABFA2D3CB621}"/>
              </a:ext>
            </a:extLst>
          </p:cNvPr>
          <p:cNvPicPr>
            <a:picLocks noGrp="1" noChangeAspect="1"/>
          </p:cNvPicPr>
          <p:nvPr>
            <p:ph idx="1"/>
          </p:nvPr>
        </p:nvPicPr>
        <p:blipFill rotWithShape="1">
          <a:blip r:embed="rId2"/>
          <a:srcRect t="33606" b="10215"/>
          <a:stretch/>
        </p:blipFill>
        <p:spPr>
          <a:xfrm>
            <a:off x="1694190" y="640078"/>
            <a:ext cx="8803620" cy="3301307"/>
          </a:xfrm>
          <a:prstGeom prst="rect">
            <a:avLst/>
          </a:prstGeom>
        </p:spPr>
      </p:pic>
    </p:spTree>
    <p:extLst>
      <p:ext uri="{BB962C8B-B14F-4D97-AF65-F5344CB8AC3E}">
        <p14:creationId xmlns:p14="http://schemas.microsoft.com/office/powerpoint/2010/main" val="114485676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97C26ECA7428A847A1A3C6AE6F1A3E91" ma:contentTypeVersion="10" ma:contentTypeDescription="Crear nuevo documento." ma:contentTypeScope="" ma:versionID="d277004100e359917831503cf3ae42a1">
  <xsd:schema xmlns:xsd="http://www.w3.org/2001/XMLSchema" xmlns:xs="http://www.w3.org/2001/XMLSchema" xmlns:p="http://schemas.microsoft.com/office/2006/metadata/properties" xmlns:ns2="a555a94f-d895-4a02-a013-c7a8cea2196f" xmlns:ns3="53416814-3707-47ff-a865-c26e90405f9b" targetNamespace="http://schemas.microsoft.com/office/2006/metadata/properties" ma:root="true" ma:fieldsID="6be116a744839fd02ab43c9dfbf34901" ns2:_="" ns3:_="">
    <xsd:import namespace="a555a94f-d895-4a02-a013-c7a8cea2196f"/>
    <xsd:import namespace="53416814-3707-47ff-a865-c26e90405f9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55a94f-d895-4a02-a013-c7a8cea219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416814-3707-47ff-a865-c26e90405f9b" elementFormDefault="qualified">
    <xsd:import namespace="http://schemas.microsoft.com/office/2006/documentManagement/types"/>
    <xsd:import namespace="http://schemas.microsoft.com/office/infopath/2007/PartnerControls"/>
    <xsd:element name="SharedWithUsers" ma:index="10"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C0A8EC-3542-41B7-8603-8BD806F9CD0B}">
  <ds:schemaRefs>
    <ds:schemaRef ds:uri="http://schemas.microsoft.com/sharepoint/v3/contenttype/forms"/>
  </ds:schemaRefs>
</ds:datastoreItem>
</file>

<file path=customXml/itemProps2.xml><?xml version="1.0" encoding="utf-8"?>
<ds:datastoreItem xmlns:ds="http://schemas.openxmlformats.org/officeDocument/2006/customXml" ds:itemID="{2AC737C8-39E1-4A25-BCCB-543D7B786C69}">
  <ds:schemaRefs>
    <ds:schemaRef ds:uri="53416814-3707-47ff-a865-c26e90405f9b"/>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http://purl.org/dc/elements/1.1/"/>
    <ds:schemaRef ds:uri="http://purl.org/dc/dcmitype/"/>
    <ds:schemaRef ds:uri="a555a94f-d895-4a02-a013-c7a8cea2196f"/>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AC8EFD1-BA86-4834-9638-BE1E3191B1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55a94f-d895-4a02-a013-c7a8cea2196f"/>
    <ds:schemaRef ds:uri="53416814-3707-47ff-a865-c26e90405f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Niestandardowy</PresentationFormat>
  <Paragraphs>31</Paragraphs>
  <Slides>20</Slides>
  <Notes>0</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Parcel</vt:lpstr>
      <vt:lpstr>Traditional Jobs</vt:lpstr>
      <vt:lpstr>Tradition and innovation</vt:lpstr>
      <vt:lpstr>Old trades &amp; jobs</vt:lpstr>
      <vt:lpstr>Some old jobs have been vanishing throughout history </vt:lpstr>
      <vt:lpstr> most of them remembered in some street names in Barcelona (gothic Quarter) </vt:lpstr>
      <vt:lpstr>modernism</vt:lpstr>
      <vt:lpstr>carpentry</vt:lpstr>
      <vt:lpstr>Wood carving is found in most emblematic buildings</vt:lpstr>
      <vt:lpstr>Glassmakers</vt:lpstr>
      <vt:lpstr> Stained glass is an important trait in the architectural heritage </vt:lpstr>
      <vt:lpstr>Iron forger</vt:lpstr>
      <vt:lpstr>Forged iron is a basic element of modernism</vt:lpstr>
      <vt:lpstr>Mosaic ateliers</vt:lpstr>
      <vt:lpstr>Typical tiles cover walls and floors of houses in barcelona</vt:lpstr>
      <vt:lpstr> “trencadís” broken tile mosaics give colour to parks and facades  </vt:lpstr>
      <vt:lpstr>Cisteller</vt:lpstr>
      <vt:lpstr>Esparter</vt:lpstr>
      <vt:lpstr>terrissaire</vt:lpstr>
      <vt:lpstr>Contemporary tradition</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Jobs</dc:title>
  <dc:creator>Montserrat Figuera Balagueró</dc:creator>
  <cp:lastModifiedBy>Użytkownik systemu Windows</cp:lastModifiedBy>
  <cp:revision>3</cp:revision>
  <dcterms:created xsi:type="dcterms:W3CDTF">2019-05-13T07:36:19Z</dcterms:created>
  <dcterms:modified xsi:type="dcterms:W3CDTF">2019-11-16T17:40:44Z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0x01010097C26ECA7428A847A1A3C6AE6F1A3E91</vt:lpwstr>
  </property>
</Properties>
</file>