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foli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und vertikaler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kaler Titel u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und Inhal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bschnitts-&#10;überschrift"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Zwei Inhalte"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gleich"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ur Titel"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er"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alt mit Überschrift"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ld mit Überschrift"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0000"/>
            </a:gs>
            <a:gs pos="33000">
              <a:schemeClr val="lt1"/>
            </a:gs>
            <a:gs pos="56000">
              <a:schemeClr val="lt1"/>
            </a:gs>
            <a:gs pos="65000">
              <a:schemeClr val="lt1"/>
            </a:gs>
            <a:gs pos="100000">
              <a:srgbClr val="FF0000"/>
            </a:gs>
          </a:gsLst>
          <a:lin ang="54000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google.at/search?q=stephansdom&amp;source=lnms&amp;tbm=isch&amp;sa=X&amp;ved=0ahUKEwig773OsvvdAhVSL1AKHQwbAGcQ_AUIDigB&amp;biw=1280&amp;bih=638#imgrc=EUmXGkh2gn1NWM" TargetMode="External"/><Relationship Id="rId4" Type="http://schemas.openxmlformats.org/officeDocument/2006/relationships/hyperlink" Target="https://www.google.at/search?q=stephansdom&amp;source=lnms&amp;tbm=isch&amp;sa=X&amp;ved=0ahUKEwig773OsvvdAhVSL1AKHQwbAGcQ_AUIDigB&amp;biw=1280&amp;bih=638#imgrc=14d8Y8x1kjb0pM" TargetMode="External"/><Relationship Id="rId5" Type="http://schemas.openxmlformats.org/officeDocument/2006/relationships/hyperlink" Target="https://www.google.at/search?q=stephansdom&amp;source=lnms&amp;tbm=isch&amp;sa=X&amp;ved=0ahUKEwig773OsvvdAhVSL1AKHQwbAGcQ_AUIDigB&amp;biw=1280&amp;bih=638#imgrc=cNi1d6JAHWZ7iM" TargetMode="External"/><Relationship Id="rId6" Type="http://schemas.openxmlformats.org/officeDocument/2006/relationships/hyperlink" Target="https://www.google.at/search?q=schloss+sch%C3%B6nbrunn&amp;source=lnms&amp;tbm=isch&amp;sa=X&amp;ved=0ahUKEwjEvbvUtfvdAhVOZFAKHbloDUYQ_AUIDigB&amp;biw=1280&amp;bih=638#imgrc=-ldGQhQtuawQl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ph type="ctrTitle"/>
          </p:nvPr>
        </p:nvSpPr>
        <p:spPr>
          <a:xfrm>
            <a:off x="1524000" y="1843580"/>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de-DE"/>
              <a:t>Architectural Heritage of Austria</a:t>
            </a:r>
            <a:endParaRPr/>
          </a:p>
        </p:txBody>
      </p:sp>
      <p:sp>
        <p:nvSpPr>
          <p:cNvPr id="85" name="Google Shape;85;p13"/>
          <p:cNvSpPr txBox="1"/>
          <p:nvPr>
            <p:ph idx="1" type="subTitle"/>
          </p:nvPr>
        </p:nvSpPr>
        <p:spPr>
          <a:xfrm>
            <a:off x="1524000" y="4508500"/>
            <a:ext cx="9144000" cy="749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de-DE"/>
              <a:t>Julia Springer, Sophie Kasper, Christiane Ortner, Beatrice Humer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838200" y="725734"/>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860"/>
              <a:buFont typeface="Calibri"/>
              <a:buNone/>
            </a:pPr>
            <a:r>
              <a:rPr lang="de-DE" sz="4860"/>
              <a:t>Baroque</a:t>
            </a:r>
            <a:br>
              <a:rPr lang="de-DE" sz="4860"/>
            </a:br>
            <a:r>
              <a:rPr lang="de-DE" sz="4410"/>
              <a:t>Belvedere</a:t>
            </a:r>
            <a:endParaRPr/>
          </a:p>
        </p:txBody>
      </p:sp>
      <p:sp>
        <p:nvSpPr>
          <p:cNvPr id="146" name="Google Shape;146;p22"/>
          <p:cNvSpPr txBox="1"/>
          <p:nvPr>
            <p:ph idx="1" type="body"/>
          </p:nvPr>
        </p:nvSpPr>
        <p:spPr>
          <a:xfrm>
            <a:off x="838200" y="1777475"/>
            <a:ext cx="105156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de-DE"/>
              <a:t>Wien-Landstraße</a:t>
            </a:r>
            <a:endParaRPr/>
          </a:p>
          <a:p>
            <a:pPr indent="-228600" lvl="0" marL="228600" rtl="0" algn="l">
              <a:lnSpc>
                <a:spcPct val="90000"/>
              </a:lnSpc>
              <a:spcBef>
                <a:spcPts val="1000"/>
              </a:spcBef>
              <a:spcAft>
                <a:spcPts val="0"/>
              </a:spcAft>
              <a:buClr>
                <a:schemeClr val="dk1"/>
              </a:buClr>
              <a:buSzPts val="2800"/>
              <a:buChar char="•"/>
            </a:pPr>
            <a:r>
              <a:rPr lang="de-DE"/>
              <a:t>built by Johann Lucas von Hildebrand for Prince Eugene</a:t>
            </a:r>
            <a:endParaRPr/>
          </a:p>
          <a:p>
            <a:pPr indent="-228600" lvl="0" marL="228600" rtl="0" algn="l">
              <a:lnSpc>
                <a:spcPct val="90000"/>
              </a:lnSpc>
              <a:spcBef>
                <a:spcPts val="1000"/>
              </a:spcBef>
              <a:spcAft>
                <a:spcPts val="0"/>
              </a:spcAft>
              <a:buClr>
                <a:schemeClr val="dk1"/>
              </a:buClr>
              <a:buSzPts val="2800"/>
              <a:buChar char="•"/>
            </a:pPr>
            <a:r>
              <a:rPr lang="de-DE"/>
              <a:t>Lower and Upper Belvedere</a:t>
            </a:r>
            <a:endParaRPr/>
          </a:p>
          <a:p>
            <a:pPr indent="-228600" lvl="0" marL="228600" rtl="0" algn="l">
              <a:lnSpc>
                <a:spcPct val="90000"/>
              </a:lnSpc>
              <a:spcBef>
                <a:spcPts val="1000"/>
              </a:spcBef>
              <a:spcAft>
                <a:spcPts val="0"/>
              </a:spcAft>
              <a:buClr>
                <a:schemeClr val="dk1"/>
              </a:buClr>
              <a:buSzPts val="2800"/>
              <a:buChar char="•"/>
            </a:pPr>
            <a:r>
              <a:rPr lang="de-DE"/>
              <a:t>garden</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47" name="Google Shape;147;p22"/>
          <p:cNvPicPr preferRelativeResize="0"/>
          <p:nvPr/>
        </p:nvPicPr>
        <p:blipFill rotWithShape="1">
          <a:blip r:embed="rId3">
            <a:alphaModFix/>
          </a:blip>
          <a:srcRect b="0" l="0" r="0" t="0"/>
          <a:stretch/>
        </p:blipFill>
        <p:spPr>
          <a:xfrm>
            <a:off x="6536456" y="3975917"/>
            <a:ext cx="3600450" cy="2367113"/>
          </a:xfrm>
          <a:prstGeom prst="rect">
            <a:avLst/>
          </a:prstGeom>
          <a:noFill/>
          <a:ln>
            <a:noFill/>
          </a:ln>
          <a:effectLst>
            <a:outerShdw blurRad="292100" rotWithShape="0" algn="tl" dir="2700000" dist="139700">
              <a:srgbClr val="333333">
                <a:alpha val="64705"/>
              </a:srgbClr>
            </a:outerShdw>
          </a:effectLst>
        </p:spPr>
      </p:pic>
      <p:pic>
        <p:nvPicPr>
          <p:cNvPr id="148" name="Google Shape;148;p22"/>
          <p:cNvPicPr preferRelativeResize="0"/>
          <p:nvPr/>
        </p:nvPicPr>
        <p:blipFill rotWithShape="1">
          <a:blip r:embed="rId4">
            <a:alphaModFix/>
          </a:blip>
          <a:srcRect b="0" l="0" r="0" t="0"/>
          <a:stretch/>
        </p:blipFill>
        <p:spPr>
          <a:xfrm>
            <a:off x="6536455" y="256038"/>
            <a:ext cx="5110885" cy="26395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de-DE"/>
              <a:t>Baroque</a:t>
            </a:r>
            <a:endParaRPr/>
          </a:p>
        </p:txBody>
      </p:sp>
      <p:sp>
        <p:nvSpPr>
          <p:cNvPr id="154" name="Google Shape;154;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800"/>
              <a:buChar char="•"/>
            </a:pPr>
            <a:r>
              <a:rPr lang="de-DE">
                <a:latin typeface="Calibri"/>
                <a:ea typeface="Calibri"/>
                <a:cs typeface="Calibri"/>
                <a:sym typeface="Calibri"/>
              </a:rPr>
              <a:t>The Baroque Castle Belvedere is located on Wien-Landstraße and consists of two parts, the Upper and the Lower Belvedere, which are separated by a garden. </a:t>
            </a:r>
            <a:endParaRPr/>
          </a:p>
          <a:p>
            <a:pPr indent="-50800" lvl="0" marL="228600" rtl="0" algn="l">
              <a:lnSpc>
                <a:spcPct val="80000"/>
              </a:lnSpc>
              <a:spcBef>
                <a:spcPts val="1000"/>
              </a:spcBef>
              <a:spcAft>
                <a:spcPts val="0"/>
              </a:spcAft>
              <a:buClr>
                <a:schemeClr val="dk1"/>
              </a:buClr>
              <a:buSzPts val="2800"/>
              <a:buNone/>
            </a:pPr>
            <a:r>
              <a:t/>
            </a:r>
            <a:endParaRPr>
              <a:latin typeface="Calibri"/>
              <a:ea typeface="Calibri"/>
              <a:cs typeface="Calibri"/>
              <a:sym typeface="Calibri"/>
            </a:endParaRPr>
          </a:p>
          <a:p>
            <a:pPr indent="-228600" lvl="0" marL="228600" rtl="0" algn="l">
              <a:lnSpc>
                <a:spcPct val="80000"/>
              </a:lnSpc>
              <a:spcBef>
                <a:spcPts val="1000"/>
              </a:spcBef>
              <a:spcAft>
                <a:spcPts val="0"/>
              </a:spcAft>
              <a:buClr>
                <a:schemeClr val="dk1"/>
              </a:buClr>
              <a:buSzPts val="2800"/>
              <a:buChar char="•"/>
            </a:pPr>
            <a:r>
              <a:rPr lang="de-DE">
                <a:latin typeface="Calibri"/>
                <a:ea typeface="Calibri"/>
                <a:cs typeface="Calibri"/>
                <a:sym typeface="Calibri"/>
              </a:rPr>
              <a:t>It was built by Johann Lucas von Hildebrandt for Prince Eugen von Savoy. </a:t>
            </a:r>
            <a:endParaRPr/>
          </a:p>
          <a:p>
            <a:pPr indent="-50800" lvl="0" marL="228600" rtl="0" algn="l">
              <a:lnSpc>
                <a:spcPct val="80000"/>
              </a:lnSpc>
              <a:spcBef>
                <a:spcPts val="1000"/>
              </a:spcBef>
              <a:spcAft>
                <a:spcPts val="0"/>
              </a:spcAft>
              <a:buClr>
                <a:schemeClr val="dk1"/>
              </a:buClr>
              <a:buSzPts val="2800"/>
              <a:buNone/>
            </a:pPr>
            <a:r>
              <a:t/>
            </a:r>
            <a:endParaRPr>
              <a:latin typeface="Calibri"/>
              <a:ea typeface="Calibri"/>
              <a:cs typeface="Calibri"/>
              <a:sym typeface="Calibri"/>
            </a:endParaRPr>
          </a:p>
          <a:p>
            <a:pPr indent="-228600" lvl="0" marL="228600" rtl="0" algn="l">
              <a:lnSpc>
                <a:spcPct val="80000"/>
              </a:lnSpc>
              <a:spcBef>
                <a:spcPts val="1000"/>
              </a:spcBef>
              <a:spcAft>
                <a:spcPts val="0"/>
              </a:spcAft>
              <a:buClr>
                <a:schemeClr val="dk1"/>
              </a:buClr>
              <a:buSzPts val="2800"/>
              <a:buChar char="•"/>
            </a:pPr>
            <a:r>
              <a:rPr lang="de-DE">
                <a:latin typeface="Calibri"/>
                <a:ea typeface="Calibri"/>
                <a:cs typeface="Calibri"/>
                <a:sym typeface="Calibri"/>
              </a:rPr>
              <a:t>The name Belvedere is a general term of architectural history that refers to a building or a part of a building, which provides a beautiful and expansive view.</a:t>
            </a:r>
            <a:endParaRPr/>
          </a:p>
          <a:p>
            <a:pPr indent="-50800" lvl="0" marL="228600" rtl="0" algn="l">
              <a:lnSpc>
                <a:spcPct val="80000"/>
              </a:lnSpc>
              <a:spcBef>
                <a:spcPts val="1000"/>
              </a:spcBef>
              <a:spcAft>
                <a:spcPts val="0"/>
              </a:spcAft>
              <a:buClr>
                <a:schemeClr val="dk1"/>
              </a:buClr>
              <a:buSzPts val="2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776416" y="612260"/>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320"/>
              <a:buFont typeface="Calibri"/>
              <a:buNone/>
            </a:pPr>
            <a:r>
              <a:rPr lang="de-DE" sz="4320"/>
              <a:t>Baroque</a:t>
            </a:r>
            <a:br>
              <a:rPr lang="de-DE" sz="4320"/>
            </a:br>
            <a:r>
              <a:rPr lang="de-DE" sz="4320"/>
              <a:t>Trinity Church</a:t>
            </a:r>
            <a:endParaRPr/>
          </a:p>
        </p:txBody>
      </p:sp>
      <p:sp>
        <p:nvSpPr>
          <p:cNvPr id="160" name="Google Shape;160;p24"/>
          <p:cNvSpPr txBox="1"/>
          <p:nvPr>
            <p:ph idx="1" type="body"/>
          </p:nvPr>
        </p:nvSpPr>
        <p:spPr>
          <a:xfrm>
            <a:off x="649451" y="4016162"/>
            <a:ext cx="10515600" cy="23211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de-DE"/>
              <a:t>placed in Stadl-Paura (Upper Austria) </a:t>
            </a:r>
            <a:endParaRPr/>
          </a:p>
          <a:p>
            <a:pPr indent="-228600" lvl="0" marL="228600" rtl="0" algn="l">
              <a:lnSpc>
                <a:spcPct val="90000"/>
              </a:lnSpc>
              <a:spcBef>
                <a:spcPts val="1000"/>
              </a:spcBef>
              <a:spcAft>
                <a:spcPts val="0"/>
              </a:spcAft>
              <a:buClr>
                <a:schemeClr val="dk1"/>
              </a:buClr>
              <a:buSzPts val="2800"/>
              <a:buChar char="•"/>
            </a:pPr>
            <a:r>
              <a:rPr lang="de-DE"/>
              <a:t>3 marble portals, 3 altars, 3 towers</a:t>
            </a:r>
            <a:endParaRPr/>
          </a:p>
          <a:p>
            <a:pPr indent="-228600" lvl="0" marL="228600" rtl="0" algn="l">
              <a:lnSpc>
                <a:spcPct val="90000"/>
              </a:lnSpc>
              <a:spcBef>
                <a:spcPts val="1000"/>
              </a:spcBef>
              <a:spcAft>
                <a:spcPts val="0"/>
              </a:spcAft>
              <a:buClr>
                <a:schemeClr val="dk1"/>
              </a:buClr>
              <a:buSzPts val="2800"/>
              <a:buChar char="•"/>
            </a:pPr>
            <a:r>
              <a:rPr lang="de-DE"/>
              <a:t>Built by Johann Michael Prunner (at the time of the plague).</a:t>
            </a:r>
            <a:endParaRPr/>
          </a:p>
          <a:p>
            <a:pPr indent="0" lvl="0" marL="0" rtl="0" algn="l">
              <a:lnSpc>
                <a:spcPct val="90000"/>
              </a:lnSpc>
              <a:spcBef>
                <a:spcPts val="1000"/>
              </a:spcBef>
              <a:spcAft>
                <a:spcPts val="0"/>
              </a:spcAft>
              <a:buClr>
                <a:schemeClr val="dk1"/>
              </a:buClr>
              <a:buSzPts val="2800"/>
              <a:buNone/>
            </a:pPr>
            <a:r>
              <a:t/>
            </a:r>
            <a:endParaRPr/>
          </a:p>
        </p:txBody>
      </p:sp>
      <p:pic>
        <p:nvPicPr>
          <p:cNvPr id="161" name="Google Shape;161;p24"/>
          <p:cNvPicPr preferRelativeResize="0"/>
          <p:nvPr/>
        </p:nvPicPr>
        <p:blipFill rotWithShape="1">
          <a:blip r:embed="rId3">
            <a:alphaModFix/>
          </a:blip>
          <a:srcRect b="0" l="0" r="0" t="0"/>
          <a:stretch/>
        </p:blipFill>
        <p:spPr>
          <a:xfrm>
            <a:off x="7203989" y="842546"/>
            <a:ext cx="3961062" cy="2943330"/>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de-DE"/>
              <a:t>Trinity Church</a:t>
            </a:r>
            <a:endParaRPr/>
          </a:p>
        </p:txBody>
      </p:sp>
      <p:sp>
        <p:nvSpPr>
          <p:cNvPr id="167" name="Google Shape;16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380"/>
              <a:buChar char="•"/>
            </a:pPr>
            <a:r>
              <a:rPr lang="de-DE" sz="2380"/>
              <a:t>The whole structure is dominated by the figure three: </a:t>
            </a:r>
            <a:endParaRPr/>
          </a:p>
          <a:p>
            <a:pPr indent="-228600" lvl="0" marL="228600" rtl="0" algn="l">
              <a:lnSpc>
                <a:spcPct val="80000"/>
              </a:lnSpc>
              <a:spcBef>
                <a:spcPts val="1000"/>
              </a:spcBef>
              <a:spcAft>
                <a:spcPts val="0"/>
              </a:spcAft>
              <a:buClr>
                <a:schemeClr val="dk1"/>
              </a:buClr>
              <a:buSzPts val="2380"/>
              <a:buChar char="•"/>
            </a:pPr>
            <a:r>
              <a:rPr lang="de-DE" sz="2380"/>
              <a:t>The Church is triangular in shape. </a:t>
            </a:r>
            <a:endParaRPr/>
          </a:p>
          <a:p>
            <a:pPr indent="-228600" lvl="0" marL="228600" rtl="0" algn="l">
              <a:lnSpc>
                <a:spcPct val="80000"/>
              </a:lnSpc>
              <a:spcBef>
                <a:spcPts val="1000"/>
              </a:spcBef>
              <a:spcAft>
                <a:spcPts val="0"/>
              </a:spcAft>
              <a:buClr>
                <a:schemeClr val="dk1"/>
              </a:buClr>
              <a:buSzPts val="2380"/>
              <a:buChar char="•"/>
            </a:pPr>
            <a:r>
              <a:rPr lang="de-DE" sz="2380"/>
              <a:t>There are three marble portals, three altars, three organs and three towers. </a:t>
            </a:r>
            <a:endParaRPr/>
          </a:p>
          <a:p>
            <a:pPr indent="-77470" lvl="0" marL="228600" rtl="0" algn="l">
              <a:lnSpc>
                <a:spcPct val="80000"/>
              </a:lnSpc>
              <a:spcBef>
                <a:spcPts val="1000"/>
              </a:spcBef>
              <a:spcAft>
                <a:spcPts val="0"/>
              </a:spcAft>
              <a:buClr>
                <a:schemeClr val="dk1"/>
              </a:buClr>
              <a:buSzPts val="2380"/>
              <a:buNone/>
            </a:pPr>
            <a:r>
              <a:t/>
            </a:r>
            <a:endParaRPr sz="2380"/>
          </a:p>
          <a:p>
            <a:pPr indent="-228600" lvl="0" marL="228600" rtl="0" algn="l">
              <a:lnSpc>
                <a:spcPct val="80000"/>
              </a:lnSpc>
              <a:spcBef>
                <a:spcPts val="1000"/>
              </a:spcBef>
              <a:spcAft>
                <a:spcPts val="0"/>
              </a:spcAft>
              <a:buClr>
                <a:schemeClr val="dk1"/>
              </a:buClr>
              <a:buSzPts val="2380"/>
              <a:buChar char="•"/>
            </a:pPr>
            <a:r>
              <a:rPr lang="de-DE" sz="2380"/>
              <a:t>It was built by Johann Michael Prunner from Linz, 1714-1717, after an idea by abbot Maximilian Pagl of Lambach. </a:t>
            </a:r>
            <a:endParaRPr/>
          </a:p>
          <a:p>
            <a:pPr indent="-77470" lvl="0" marL="228600" rtl="0" algn="l">
              <a:lnSpc>
                <a:spcPct val="80000"/>
              </a:lnSpc>
              <a:spcBef>
                <a:spcPts val="1000"/>
              </a:spcBef>
              <a:spcAft>
                <a:spcPts val="0"/>
              </a:spcAft>
              <a:buClr>
                <a:schemeClr val="dk1"/>
              </a:buClr>
              <a:buSzPts val="2380"/>
              <a:buNone/>
            </a:pPr>
            <a:r>
              <a:t/>
            </a:r>
            <a:endParaRPr sz="2380"/>
          </a:p>
          <a:p>
            <a:pPr indent="-228600" lvl="0" marL="228600" rtl="0" algn="l">
              <a:lnSpc>
                <a:spcPct val="80000"/>
              </a:lnSpc>
              <a:spcBef>
                <a:spcPts val="1000"/>
              </a:spcBef>
              <a:spcAft>
                <a:spcPts val="0"/>
              </a:spcAft>
              <a:buClr>
                <a:schemeClr val="dk1"/>
              </a:buClr>
              <a:buSzPts val="2380"/>
              <a:buChar char="•"/>
            </a:pPr>
            <a:r>
              <a:rPr lang="de-DE" sz="2380"/>
              <a:t>The church was built after a vow made by Pagl at the time of the plague in 1713. If the plague (black death) does not hit the area this church is built.</a:t>
            </a:r>
            <a:endParaRPr/>
          </a:p>
          <a:p>
            <a:pPr indent="-77470" lvl="0" marL="228600" rtl="0" algn="l">
              <a:lnSpc>
                <a:spcPct val="80000"/>
              </a:lnSpc>
              <a:spcBef>
                <a:spcPts val="1000"/>
              </a:spcBef>
              <a:spcAft>
                <a:spcPts val="0"/>
              </a:spcAft>
              <a:buClr>
                <a:schemeClr val="dk1"/>
              </a:buClr>
              <a:buSzPts val="2380"/>
              <a:buNone/>
            </a:pPr>
            <a:r>
              <a:t/>
            </a:r>
            <a:endParaRPr sz="2380"/>
          </a:p>
          <a:p>
            <a:pPr indent="-228600" lvl="0" marL="228600" rtl="0" algn="l">
              <a:lnSpc>
                <a:spcPct val="80000"/>
              </a:lnSpc>
              <a:spcBef>
                <a:spcPts val="1000"/>
              </a:spcBef>
              <a:spcAft>
                <a:spcPts val="0"/>
              </a:spcAft>
              <a:buClr>
                <a:schemeClr val="dk1"/>
              </a:buClr>
              <a:buSzPts val="2380"/>
              <a:buChar char="•"/>
            </a:pPr>
            <a:r>
              <a:rPr lang="de-DE" sz="2380"/>
              <a:t>The abbot wished for a place of worship the One God and the Holy Trinity.</a:t>
            </a:r>
            <a:endParaRPr/>
          </a:p>
          <a:p>
            <a:pPr indent="-77470" lvl="0" marL="228600" rtl="0" algn="l">
              <a:lnSpc>
                <a:spcPct val="80000"/>
              </a:lnSpc>
              <a:spcBef>
                <a:spcPts val="1000"/>
              </a:spcBef>
              <a:spcAft>
                <a:spcPts val="0"/>
              </a:spcAft>
              <a:buClr>
                <a:schemeClr val="dk1"/>
              </a:buClr>
              <a:buSzPts val="2380"/>
              <a:buNone/>
            </a:pPr>
            <a:r>
              <a:t/>
            </a:r>
            <a:endParaRPr sz="238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de-DE"/>
              <a:t>Sources</a:t>
            </a:r>
            <a:endParaRPr/>
          </a:p>
        </p:txBody>
      </p:sp>
      <p:sp>
        <p:nvSpPr>
          <p:cNvPr id="173" name="Google Shape;173;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400"/>
              <a:buChar char="•"/>
            </a:pPr>
            <a:r>
              <a:rPr lang="de-DE" sz="1400" u="sng">
                <a:solidFill>
                  <a:schemeClr val="hlink"/>
                </a:solidFill>
                <a:hlinkClick r:id="rId3"/>
              </a:rPr>
              <a:t>https://www.google.at/search?q=stephansdom&amp;source=lnms&amp;tbm=isch&amp;sa=X&amp;ved=0ahUKEwig773OsvvdAhVSL1AKHQwbAGcQ_AUIDigB&amp;biw=1280&amp;bih=638#imgrc=EUmXGkh2gn1NWM</a:t>
            </a:r>
            <a:r>
              <a:rPr lang="de-DE" sz="1400"/>
              <a:t>:</a:t>
            </a:r>
            <a:endParaRPr/>
          </a:p>
          <a:p>
            <a:pPr indent="-228600" lvl="0" marL="228600" rtl="0" algn="l">
              <a:lnSpc>
                <a:spcPct val="90000"/>
              </a:lnSpc>
              <a:spcBef>
                <a:spcPts val="1000"/>
              </a:spcBef>
              <a:spcAft>
                <a:spcPts val="0"/>
              </a:spcAft>
              <a:buClr>
                <a:schemeClr val="dk1"/>
              </a:buClr>
              <a:buSzPts val="1400"/>
              <a:buChar char="•"/>
            </a:pPr>
            <a:r>
              <a:rPr lang="de-DE" sz="1400" u="sng">
                <a:solidFill>
                  <a:schemeClr val="hlink"/>
                </a:solidFill>
                <a:hlinkClick r:id="rId4"/>
              </a:rPr>
              <a:t>https://www.google.at/search?q=stephansdom&amp;source=lnms&amp;tbm=isch&amp;sa=X&amp;ved=0ahUKEwig773OsvvdAhVSL1AKHQwbAGcQ_AUIDigB&amp;biw=1280&amp;bih=638#imgrc=14d8Y8x1kjb0pM</a:t>
            </a:r>
            <a:r>
              <a:rPr lang="de-DE" sz="1400"/>
              <a:t>:</a:t>
            </a:r>
            <a:endParaRPr/>
          </a:p>
          <a:p>
            <a:pPr indent="-228600" lvl="0" marL="228600" rtl="0" algn="l">
              <a:lnSpc>
                <a:spcPct val="90000"/>
              </a:lnSpc>
              <a:spcBef>
                <a:spcPts val="1000"/>
              </a:spcBef>
              <a:spcAft>
                <a:spcPts val="0"/>
              </a:spcAft>
              <a:buClr>
                <a:schemeClr val="dk1"/>
              </a:buClr>
              <a:buSzPts val="1400"/>
              <a:buChar char="•"/>
            </a:pPr>
            <a:r>
              <a:rPr lang="de-DE" sz="1400" u="sng">
                <a:solidFill>
                  <a:schemeClr val="hlink"/>
                </a:solidFill>
                <a:hlinkClick r:id="rId5"/>
              </a:rPr>
              <a:t>https://www.google.at/search?q=stephansdom&amp;source=lnms&amp;tbm=isch&amp;sa=X&amp;ved=0ahUKEwig773OsvvdAhVSL1AKHQwbAGcQ_AUIDigB&amp;biw=1280&amp;bih=638#imgrc=cNi1d6JAHWZ7iM</a:t>
            </a:r>
            <a:r>
              <a:rPr lang="de-DE" sz="1400"/>
              <a:t>:</a:t>
            </a:r>
            <a:endParaRPr/>
          </a:p>
          <a:p>
            <a:pPr indent="-228600" lvl="0" marL="228600" rtl="0" algn="l">
              <a:lnSpc>
                <a:spcPct val="90000"/>
              </a:lnSpc>
              <a:spcBef>
                <a:spcPts val="1000"/>
              </a:spcBef>
              <a:spcAft>
                <a:spcPts val="0"/>
              </a:spcAft>
              <a:buClr>
                <a:schemeClr val="dk1"/>
              </a:buClr>
              <a:buSzPts val="1400"/>
              <a:buChar char="•"/>
            </a:pPr>
            <a:r>
              <a:rPr lang="de-DE" sz="1400" u="sng">
                <a:solidFill>
                  <a:schemeClr val="hlink"/>
                </a:solidFill>
                <a:hlinkClick r:id="rId6"/>
              </a:rPr>
              <a:t>https://www.google.at/search?q=schloss+sch%C3%B6nbrunn&amp;source=lnms&amp;tbm=isch&amp;sa=X&amp;ved=0ahUKEwjEvbvUtfvdAhVOZFAKHbloDUYQ_AUIDigB&amp;biw=1280&amp;bih=638#imgrc=-ldGQhQtuawQlM</a:t>
            </a:r>
            <a:r>
              <a:rPr lang="de-DE" sz="1400"/>
              <a:t>:</a:t>
            </a:r>
            <a:endParaRPr/>
          </a:p>
          <a:p>
            <a:pPr indent="-228600" lvl="0" marL="228600" rtl="0" algn="l">
              <a:lnSpc>
                <a:spcPct val="90000"/>
              </a:lnSpc>
              <a:spcBef>
                <a:spcPts val="1000"/>
              </a:spcBef>
              <a:spcAft>
                <a:spcPts val="0"/>
              </a:spcAft>
              <a:buClr>
                <a:schemeClr val="dk1"/>
              </a:buClr>
              <a:buSzPts val="1400"/>
              <a:buChar char="•"/>
            </a:pPr>
            <a:r>
              <a:rPr lang="de-DE" sz="1400"/>
              <a:t>https://www.google.at/search?biw=1280&amp;bih=638&amp;tbm=isch&amp;sa=1&amp;ei=8rS9W-68O87JwQKNxo3IBw&amp;q=SChloss+belvedere&amp;oq=SChloss+belvedere&amp;gs_l=img.3..0j0i67k1j0l2j0i67k1j0l5.3707.4626.0.4983.8.8.0.0.0.0.124.681.5j3.8.0....0...1c.1.64.img..3.5.482...0i7i30k1.0.d5FCoDoK4PU#imgrc=LwiXPfaOJkhp8M:</a:t>
            </a:r>
            <a:endParaRPr/>
          </a:p>
          <a:p>
            <a:pPr indent="-228600" lvl="0" marL="228600" rtl="0" algn="l">
              <a:lnSpc>
                <a:spcPct val="90000"/>
              </a:lnSpc>
              <a:spcBef>
                <a:spcPts val="1000"/>
              </a:spcBef>
              <a:spcAft>
                <a:spcPts val="0"/>
              </a:spcAft>
              <a:buClr>
                <a:schemeClr val="dk1"/>
              </a:buClr>
              <a:buSzPts val="1400"/>
              <a:buChar char="•"/>
            </a:pPr>
            <a:r>
              <a:rPr lang="de-DE" sz="1400"/>
              <a:t>https://www.google.at/search?q=Belvedere+Garten&amp;source=lnms&amp;tbm=isch&amp;sa=X&amp;ved=0ahUKEwi4ztjAt_vdAhUBK1AKHRhiBGwQ_AUIDigB&amp;biw=1280&amp;bih=638#imgrc=UxilxS1AQdubRM: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de-DE"/>
              <a:t>Thank you for your attention</a:t>
            </a:r>
            <a:endParaRPr/>
          </a:p>
        </p:txBody>
      </p:sp>
      <p:sp>
        <p:nvSpPr>
          <p:cNvPr id="179" name="Google Shape;179;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88888"/>
              </a:buClr>
              <a:buSzPts val="2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de-DE"/>
              <a:t>Architectural Styles in Austria</a:t>
            </a:r>
            <a:endParaRPr/>
          </a:p>
        </p:txBody>
      </p:sp>
      <p:sp>
        <p:nvSpPr>
          <p:cNvPr id="91" name="Google Shape;9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de-DE"/>
              <a:t>Romanesque (from 1000)</a:t>
            </a:r>
            <a:endParaRPr/>
          </a:p>
          <a:p>
            <a:pPr indent="-228600" lvl="0" marL="228600" rtl="0" algn="l">
              <a:lnSpc>
                <a:spcPct val="90000"/>
              </a:lnSpc>
              <a:spcBef>
                <a:spcPts val="1000"/>
              </a:spcBef>
              <a:spcAft>
                <a:spcPts val="0"/>
              </a:spcAft>
              <a:buClr>
                <a:schemeClr val="dk1"/>
              </a:buClr>
              <a:buSzPts val="2800"/>
              <a:buChar char="•"/>
            </a:pPr>
            <a:r>
              <a:rPr lang="de-DE"/>
              <a:t>Gothic (1140-1500)</a:t>
            </a:r>
            <a:endParaRPr/>
          </a:p>
          <a:p>
            <a:pPr indent="-228600" lvl="0" marL="228600" rtl="0" algn="l">
              <a:lnSpc>
                <a:spcPct val="90000"/>
              </a:lnSpc>
              <a:spcBef>
                <a:spcPts val="1000"/>
              </a:spcBef>
              <a:spcAft>
                <a:spcPts val="0"/>
              </a:spcAft>
              <a:buClr>
                <a:schemeClr val="dk1"/>
              </a:buClr>
              <a:buSzPts val="2800"/>
              <a:buChar char="•"/>
            </a:pPr>
            <a:r>
              <a:rPr lang="de-DE"/>
              <a:t>Renaissance (15</a:t>
            </a:r>
            <a:r>
              <a:rPr baseline="30000" lang="de-DE"/>
              <a:t>th</a:t>
            </a:r>
            <a:r>
              <a:rPr lang="de-DE"/>
              <a:t> century)</a:t>
            </a:r>
            <a:endParaRPr/>
          </a:p>
          <a:p>
            <a:pPr indent="-228600" lvl="0" marL="228600" rtl="0" algn="l">
              <a:lnSpc>
                <a:spcPct val="90000"/>
              </a:lnSpc>
              <a:spcBef>
                <a:spcPts val="1000"/>
              </a:spcBef>
              <a:spcAft>
                <a:spcPts val="0"/>
              </a:spcAft>
              <a:buClr>
                <a:schemeClr val="dk1"/>
              </a:buClr>
              <a:buSzPts val="2800"/>
              <a:buChar char="•"/>
            </a:pPr>
            <a:r>
              <a:rPr lang="de-DE"/>
              <a:t>Baroque (1600-1760)</a:t>
            </a:r>
            <a:endParaRPr/>
          </a:p>
          <a:p>
            <a:pPr indent="-228600" lvl="0" marL="228600" rtl="0" algn="l">
              <a:lnSpc>
                <a:spcPct val="90000"/>
              </a:lnSpc>
              <a:spcBef>
                <a:spcPts val="1000"/>
              </a:spcBef>
              <a:spcAft>
                <a:spcPts val="0"/>
              </a:spcAft>
              <a:buClr>
                <a:schemeClr val="dk1"/>
              </a:buClr>
              <a:buSzPts val="2800"/>
              <a:buChar char="•"/>
            </a:pPr>
            <a:r>
              <a:rPr lang="de-DE"/>
              <a:t>Rokoko (1735-1790)</a:t>
            </a:r>
            <a:endParaRPr/>
          </a:p>
          <a:p>
            <a:pPr indent="-228600" lvl="0" marL="228600" rtl="0" algn="l">
              <a:lnSpc>
                <a:spcPct val="90000"/>
              </a:lnSpc>
              <a:spcBef>
                <a:spcPts val="1000"/>
              </a:spcBef>
              <a:spcAft>
                <a:spcPts val="0"/>
              </a:spcAft>
              <a:buClr>
                <a:schemeClr val="dk1"/>
              </a:buClr>
              <a:buSzPts val="2800"/>
              <a:buChar char="•"/>
            </a:pPr>
            <a:r>
              <a:rPr lang="de-DE"/>
              <a:t>Classicism (1750-1830)</a:t>
            </a:r>
            <a:endParaRPr/>
          </a:p>
          <a:p>
            <a:pPr indent="-228600" lvl="0" marL="228600" rtl="0" algn="l">
              <a:lnSpc>
                <a:spcPct val="90000"/>
              </a:lnSpc>
              <a:spcBef>
                <a:spcPts val="1000"/>
              </a:spcBef>
              <a:spcAft>
                <a:spcPts val="0"/>
              </a:spcAft>
              <a:buClr>
                <a:schemeClr val="dk1"/>
              </a:buClr>
              <a:buSzPts val="2800"/>
              <a:buChar char="•"/>
            </a:pPr>
            <a:r>
              <a:rPr lang="de-DE"/>
              <a:t>Art Nouveau (19</a:t>
            </a:r>
            <a:r>
              <a:rPr baseline="30000" lang="de-DE"/>
              <a:t>th</a:t>
            </a:r>
            <a:r>
              <a:rPr lang="de-DE"/>
              <a:t>/20</a:t>
            </a:r>
            <a:r>
              <a:rPr baseline="30000" lang="de-DE"/>
              <a:t>th</a:t>
            </a:r>
            <a:r>
              <a:rPr lang="de-DE"/>
              <a:t> century)</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de-DE"/>
              <a:t>Romanesque</a:t>
            </a:r>
            <a:endParaRPr/>
          </a:p>
        </p:txBody>
      </p:sp>
      <p:sp>
        <p:nvSpPr>
          <p:cNvPr id="97" name="Google Shape;97;p15"/>
          <p:cNvSpPr txBox="1"/>
          <p:nvPr>
            <p:ph idx="1" type="body"/>
          </p:nvPr>
        </p:nvSpPr>
        <p:spPr>
          <a:xfrm>
            <a:off x="838200" y="1491100"/>
            <a:ext cx="105156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590"/>
              <a:buChar char="•"/>
            </a:pPr>
            <a:r>
              <a:rPr lang="de-DE" sz="2590"/>
              <a:t>The Romanesque describes the historical era in the European medieval art between the pre-Romanesque and the following Gothic era in painting, sculpture and architecture. </a:t>
            </a:r>
            <a:endParaRPr/>
          </a:p>
          <a:p>
            <a:pPr indent="-64135" lvl="0" marL="228600" rtl="0" algn="l">
              <a:lnSpc>
                <a:spcPct val="80000"/>
              </a:lnSpc>
              <a:spcBef>
                <a:spcPts val="1000"/>
              </a:spcBef>
              <a:spcAft>
                <a:spcPts val="0"/>
              </a:spcAft>
              <a:buClr>
                <a:schemeClr val="dk1"/>
              </a:buClr>
              <a:buSzPts val="2590"/>
              <a:buNone/>
            </a:pPr>
            <a:r>
              <a:t/>
            </a:r>
            <a:endParaRPr sz="2590"/>
          </a:p>
          <a:p>
            <a:pPr indent="-228600" lvl="0" marL="228600" rtl="0" algn="l">
              <a:lnSpc>
                <a:spcPct val="80000"/>
              </a:lnSpc>
              <a:spcBef>
                <a:spcPts val="1000"/>
              </a:spcBef>
              <a:spcAft>
                <a:spcPts val="0"/>
              </a:spcAft>
              <a:buClr>
                <a:schemeClr val="dk1"/>
              </a:buClr>
              <a:buSzPts val="2590"/>
              <a:buChar char="•"/>
            </a:pPr>
            <a:r>
              <a:rPr lang="de-DE" sz="2590"/>
              <a:t>The Romanesque architecture began around the year 1000 and was present in entire Europe. It was the time of the crusades and the big debate between the emperor and the pope.</a:t>
            </a:r>
            <a:endParaRPr/>
          </a:p>
          <a:p>
            <a:pPr indent="-64135" lvl="0" marL="228600" rtl="0" algn="l">
              <a:lnSpc>
                <a:spcPct val="80000"/>
              </a:lnSpc>
              <a:spcBef>
                <a:spcPts val="1000"/>
              </a:spcBef>
              <a:spcAft>
                <a:spcPts val="0"/>
              </a:spcAft>
              <a:buClr>
                <a:schemeClr val="dk1"/>
              </a:buClr>
              <a:buSzPts val="2590"/>
              <a:buNone/>
            </a:pPr>
            <a:r>
              <a:t/>
            </a:r>
            <a:endParaRPr sz="2590"/>
          </a:p>
          <a:p>
            <a:pPr indent="-228600" lvl="0" marL="228600" rtl="0" algn="l">
              <a:lnSpc>
                <a:spcPct val="80000"/>
              </a:lnSpc>
              <a:spcBef>
                <a:spcPts val="1000"/>
              </a:spcBef>
              <a:spcAft>
                <a:spcPts val="0"/>
              </a:spcAft>
              <a:buClr>
                <a:schemeClr val="dk1"/>
              </a:buClr>
              <a:buSzPts val="2590"/>
              <a:buChar char="•"/>
            </a:pPr>
            <a:r>
              <a:rPr lang="de-DE" sz="2590"/>
              <a:t>The over 300-years lasting epoch is split in the early Romanesque (ca. 950-1050), high Romanesque (ca. 1050-1150) and late Romanesque (ca.1150) epoch. </a:t>
            </a:r>
            <a:endParaRPr sz="2590"/>
          </a:p>
          <a:p>
            <a:pPr indent="-64135" lvl="0" marL="228600" rtl="0" algn="l">
              <a:lnSpc>
                <a:spcPct val="80000"/>
              </a:lnSpc>
              <a:spcBef>
                <a:spcPts val="1000"/>
              </a:spcBef>
              <a:spcAft>
                <a:spcPts val="0"/>
              </a:spcAft>
              <a:buClr>
                <a:schemeClr val="dk1"/>
              </a:buClr>
              <a:buSzPts val="2590"/>
              <a:buNone/>
            </a:pPr>
            <a:r>
              <a:t/>
            </a:r>
            <a:endParaRPr sz="259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1028700" y="68897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320"/>
              <a:buFont typeface="Calibri"/>
              <a:buNone/>
            </a:pPr>
            <a:r>
              <a:rPr lang="de-DE" sz="4320"/>
              <a:t>Romanesque</a:t>
            </a:r>
            <a:br>
              <a:rPr lang="de-DE" sz="4320"/>
            </a:br>
            <a:r>
              <a:rPr lang="de-DE" sz="4320"/>
              <a:t>Frescos of Lambach</a:t>
            </a:r>
            <a:br>
              <a:rPr lang="de-DE" sz="4320"/>
            </a:br>
            <a:endParaRPr sz="3959"/>
          </a:p>
        </p:txBody>
      </p:sp>
      <p:sp>
        <p:nvSpPr>
          <p:cNvPr id="103" name="Google Shape;103;p16"/>
          <p:cNvSpPr txBox="1"/>
          <p:nvPr>
            <p:ph idx="1" type="body"/>
          </p:nvPr>
        </p:nvSpPr>
        <p:spPr>
          <a:xfrm>
            <a:off x="723900" y="2836499"/>
            <a:ext cx="5435600" cy="26368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de-DE"/>
              <a:t>wet plaster wall</a:t>
            </a:r>
            <a:endParaRPr/>
          </a:p>
          <a:p>
            <a:pPr indent="-228600" lvl="0" marL="228600" rtl="0" algn="l">
              <a:lnSpc>
                <a:spcPct val="90000"/>
              </a:lnSpc>
              <a:spcBef>
                <a:spcPts val="1000"/>
              </a:spcBef>
              <a:spcAft>
                <a:spcPts val="0"/>
              </a:spcAft>
              <a:buClr>
                <a:schemeClr val="dk1"/>
              </a:buClr>
              <a:buSzPts val="2800"/>
              <a:buChar char="•"/>
            </a:pPr>
            <a:r>
              <a:rPr lang="de-DE"/>
              <a:t>natural colours</a:t>
            </a:r>
            <a:endParaRPr/>
          </a:p>
          <a:p>
            <a:pPr indent="-228600" lvl="0" marL="228600" rtl="0" algn="l">
              <a:lnSpc>
                <a:spcPct val="90000"/>
              </a:lnSpc>
              <a:spcBef>
                <a:spcPts val="1000"/>
              </a:spcBef>
              <a:spcAft>
                <a:spcPts val="0"/>
              </a:spcAft>
              <a:buClr>
                <a:schemeClr val="dk1"/>
              </a:buClr>
              <a:buSzPts val="2800"/>
              <a:buChar char="•"/>
            </a:pPr>
            <a:r>
              <a:rPr lang="de-DE"/>
              <a:t>biblical scenes</a:t>
            </a:r>
            <a:endParaRPr/>
          </a:p>
          <a:p>
            <a:pPr indent="-228600" lvl="0" marL="228600" rtl="0" algn="l">
              <a:lnSpc>
                <a:spcPct val="90000"/>
              </a:lnSpc>
              <a:spcBef>
                <a:spcPts val="1000"/>
              </a:spcBef>
              <a:spcAft>
                <a:spcPts val="0"/>
              </a:spcAft>
              <a:buClr>
                <a:schemeClr val="dk1"/>
              </a:buClr>
              <a:buSzPts val="2800"/>
              <a:buChar char="•"/>
            </a:pPr>
            <a:r>
              <a:rPr lang="de-DE"/>
              <a:t>colourful pictures due to illiteracy</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04" name="Google Shape;104;p16"/>
          <p:cNvPicPr preferRelativeResize="0"/>
          <p:nvPr/>
        </p:nvPicPr>
        <p:blipFill rotWithShape="1">
          <a:blip r:embed="rId3">
            <a:alphaModFix/>
          </a:blip>
          <a:srcRect b="0" l="0" r="0" t="0"/>
          <a:stretch/>
        </p:blipFill>
        <p:spPr>
          <a:xfrm>
            <a:off x="6535837" y="946150"/>
            <a:ext cx="5338663" cy="4527187"/>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de-DE"/>
              <a:t>Fresco</a:t>
            </a:r>
            <a:endParaRPr/>
          </a:p>
        </p:txBody>
      </p:sp>
      <p:sp>
        <p:nvSpPr>
          <p:cNvPr id="110" name="Google Shape;110;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de-DE"/>
              <a:t>Fresco is the Italian word for “fresh”. The name derives from the fact that painters apply fresco painting on fresh, wet plaster walls. That way the colours really sink in to the plaster, and you get a glowing kind of colour.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de-DE"/>
              <a:t>Natural colours are used, for example the blue stone.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de-DE"/>
              <a:t>The first frescos in Austria date back to the Romanesque era. In Lambach the first frescos were created around 1070-90.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571501" y="365125"/>
            <a:ext cx="5079999" cy="17176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320"/>
              <a:buFont typeface="Calibri"/>
              <a:buNone/>
            </a:pPr>
            <a:r>
              <a:rPr lang="de-DE" sz="4320"/>
              <a:t>Gothic</a:t>
            </a:r>
            <a:br>
              <a:rPr lang="de-DE" sz="4320"/>
            </a:br>
            <a:r>
              <a:rPr lang="de-DE" sz="4320"/>
              <a:t>Stephansdom – </a:t>
            </a:r>
            <a:br>
              <a:rPr lang="de-DE" sz="4320"/>
            </a:br>
            <a:r>
              <a:rPr lang="de-DE" sz="3600"/>
              <a:t>St. Stephen‘s Cathedral</a:t>
            </a:r>
            <a:endParaRPr sz="3600"/>
          </a:p>
        </p:txBody>
      </p:sp>
      <p:sp>
        <p:nvSpPr>
          <p:cNvPr id="116" name="Google Shape;116;p18"/>
          <p:cNvSpPr txBox="1"/>
          <p:nvPr>
            <p:ph idx="1" type="body"/>
          </p:nvPr>
        </p:nvSpPr>
        <p:spPr>
          <a:xfrm>
            <a:off x="838200" y="2578100"/>
            <a:ext cx="4495800" cy="379729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de-DE"/>
              <a:t>St. Stephen’s Cathedral in Vienna is one of the most important sacred buildings of the Gothic time. </a:t>
            </a:r>
            <a:endParaRPr/>
          </a:p>
          <a:p>
            <a:pPr indent="-228600" lvl="0" marL="228600" rtl="0" algn="l">
              <a:lnSpc>
                <a:spcPct val="90000"/>
              </a:lnSpc>
              <a:spcBef>
                <a:spcPts val="1000"/>
              </a:spcBef>
              <a:spcAft>
                <a:spcPts val="0"/>
              </a:spcAft>
              <a:buClr>
                <a:schemeClr val="dk1"/>
              </a:buClr>
              <a:buSzPts val="2800"/>
              <a:buChar char="•"/>
            </a:pPr>
            <a:r>
              <a:rPr lang="de-DE"/>
              <a:t>It contains styles of the Romanesque art and the Baroque.</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17" name="Google Shape;117;p18"/>
          <p:cNvPicPr preferRelativeResize="0"/>
          <p:nvPr/>
        </p:nvPicPr>
        <p:blipFill rotWithShape="1">
          <a:blip r:embed="rId3">
            <a:alphaModFix/>
          </a:blip>
          <a:srcRect b="0" l="0" r="0" t="0"/>
          <a:stretch/>
        </p:blipFill>
        <p:spPr>
          <a:xfrm>
            <a:off x="5796492" y="1041400"/>
            <a:ext cx="6027207" cy="45204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838200" y="365125"/>
            <a:ext cx="10515600" cy="6381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lang="de-DE" sz="3959"/>
              <a:t>Stephansdom</a:t>
            </a:r>
            <a:endParaRPr/>
          </a:p>
        </p:txBody>
      </p:sp>
      <p:sp>
        <p:nvSpPr>
          <p:cNvPr id="123" name="Google Shape;123;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24" name="Google Shape;124;p19"/>
          <p:cNvPicPr preferRelativeResize="0"/>
          <p:nvPr/>
        </p:nvPicPr>
        <p:blipFill rotWithShape="1">
          <a:blip r:embed="rId3">
            <a:alphaModFix/>
          </a:blip>
          <a:srcRect b="0" l="0" r="0" t="0"/>
          <a:stretch/>
        </p:blipFill>
        <p:spPr>
          <a:xfrm>
            <a:off x="7949178" y="1304925"/>
            <a:ext cx="3696722" cy="3980137"/>
          </a:xfrm>
          <a:prstGeom prst="rect">
            <a:avLst/>
          </a:prstGeom>
          <a:noFill/>
          <a:ln>
            <a:noFill/>
          </a:ln>
        </p:spPr>
      </p:pic>
      <p:sp>
        <p:nvSpPr>
          <p:cNvPr id="125" name="Google Shape;125;p19"/>
          <p:cNvSpPr/>
          <p:nvPr/>
        </p:nvSpPr>
        <p:spPr>
          <a:xfrm>
            <a:off x="838200" y="1270000"/>
            <a:ext cx="6731000" cy="1938992"/>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400"/>
              <a:buFont typeface="Arial"/>
              <a:buChar char="•"/>
            </a:pPr>
            <a:r>
              <a:rPr b="0" i="0" lang="de-DE" sz="2400" u="none" cap="none" strike="noStrike">
                <a:solidFill>
                  <a:schemeClr val="dk1"/>
                </a:solidFill>
                <a:latin typeface="Calibri"/>
                <a:ea typeface="Calibri"/>
                <a:cs typeface="Calibri"/>
                <a:sym typeface="Calibri"/>
              </a:rPr>
              <a:t>building as high as possible --&gt; to be close to God</a:t>
            </a:r>
            <a:endParaRPr/>
          </a:p>
          <a:p>
            <a:pPr indent="-285750" lvl="0" marL="285750" marR="0" rtl="0" algn="l">
              <a:spcBef>
                <a:spcPts val="0"/>
              </a:spcBef>
              <a:spcAft>
                <a:spcPts val="0"/>
              </a:spcAft>
              <a:buClr>
                <a:schemeClr val="dk1"/>
              </a:buClr>
              <a:buSzPts val="2400"/>
              <a:buFont typeface="Arial"/>
              <a:buChar char="•"/>
            </a:pPr>
            <a:r>
              <a:rPr b="0" i="0" lang="de-DE" sz="2400" u="none" cap="none" strike="noStrike">
                <a:solidFill>
                  <a:schemeClr val="dk1"/>
                </a:solidFill>
                <a:latin typeface="Calibri"/>
                <a:ea typeface="Calibri"/>
                <a:cs typeface="Calibri"/>
                <a:sym typeface="Calibri"/>
              </a:rPr>
              <a:t>pointed arch</a:t>
            </a:r>
            <a:endParaRPr/>
          </a:p>
          <a:p>
            <a:pPr indent="-285750" lvl="0" marL="285750" marR="0" rtl="0" algn="l">
              <a:spcBef>
                <a:spcPts val="0"/>
              </a:spcBef>
              <a:spcAft>
                <a:spcPts val="0"/>
              </a:spcAft>
              <a:buClr>
                <a:schemeClr val="dk1"/>
              </a:buClr>
              <a:buSzPts val="2400"/>
              <a:buFont typeface="Arial"/>
              <a:buChar char="•"/>
            </a:pPr>
            <a:r>
              <a:rPr b="0" i="0" lang="de-DE" sz="2400" u="none" cap="none" strike="noStrike">
                <a:solidFill>
                  <a:schemeClr val="dk1"/>
                </a:solidFill>
                <a:latin typeface="Calibri"/>
                <a:ea typeface="Calibri"/>
                <a:cs typeface="Calibri"/>
                <a:sym typeface="Calibri"/>
              </a:rPr>
              <a:t>cross-ribbed vault</a:t>
            </a:r>
            <a:endParaRPr/>
          </a:p>
          <a:p>
            <a:pPr indent="-285750" lvl="0" marL="285750" marR="0" rtl="0" algn="l">
              <a:spcBef>
                <a:spcPts val="0"/>
              </a:spcBef>
              <a:spcAft>
                <a:spcPts val="0"/>
              </a:spcAft>
              <a:buClr>
                <a:schemeClr val="dk1"/>
              </a:buClr>
              <a:buSzPts val="2400"/>
              <a:buFont typeface="Arial"/>
              <a:buChar char="•"/>
            </a:pPr>
            <a:r>
              <a:rPr b="0" i="0" lang="de-DE" sz="2400" u="none" cap="none" strike="noStrike">
                <a:solidFill>
                  <a:schemeClr val="dk1"/>
                </a:solidFill>
                <a:latin typeface="Calibri"/>
                <a:ea typeface="Calibri"/>
                <a:cs typeface="Calibri"/>
                <a:sym typeface="Calibri"/>
              </a:rPr>
              <a:t>rectangular layout</a:t>
            </a:r>
            <a:endParaRPr/>
          </a:p>
          <a:p>
            <a:pPr indent="-285750" lvl="0" marL="285750" marR="0" rtl="0" algn="l">
              <a:spcBef>
                <a:spcPts val="0"/>
              </a:spcBef>
              <a:spcAft>
                <a:spcPts val="0"/>
              </a:spcAft>
              <a:buClr>
                <a:schemeClr val="dk1"/>
              </a:buClr>
              <a:buSzPts val="2400"/>
              <a:buFont typeface="Arial"/>
              <a:buChar char="•"/>
            </a:pPr>
            <a:r>
              <a:rPr b="0" i="0" lang="de-DE" sz="2400" u="none" cap="none" strike="noStrike">
                <a:solidFill>
                  <a:schemeClr val="dk1"/>
                </a:solidFill>
                <a:latin typeface="Calibri"/>
                <a:ea typeface="Calibri"/>
                <a:cs typeface="Calibri"/>
                <a:sym typeface="Calibri"/>
              </a:rPr>
              <a:t>lots of decorations</a:t>
            </a:r>
            <a:endParaRPr/>
          </a:p>
        </p:txBody>
      </p:sp>
      <p:pic>
        <p:nvPicPr>
          <p:cNvPr id="126" name="Google Shape;126;p19"/>
          <p:cNvPicPr preferRelativeResize="0"/>
          <p:nvPr/>
        </p:nvPicPr>
        <p:blipFill rotWithShape="1">
          <a:blip r:embed="rId4">
            <a:alphaModFix/>
          </a:blip>
          <a:srcRect b="0" l="0" r="0" t="0"/>
          <a:stretch/>
        </p:blipFill>
        <p:spPr>
          <a:xfrm>
            <a:off x="3949189" y="2366169"/>
            <a:ext cx="3108356" cy="3270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de-DE"/>
              <a:t>Stephansdom</a:t>
            </a:r>
            <a:endParaRPr/>
          </a:p>
        </p:txBody>
      </p:sp>
      <p:sp>
        <p:nvSpPr>
          <p:cNvPr id="132" name="Google Shape;13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590"/>
              <a:buChar char="•"/>
            </a:pPr>
            <a:r>
              <a:rPr lang="de-DE" sz="2590"/>
              <a:t>Because of its Gothic style, the Cathedral seems higher than it actually is. </a:t>
            </a:r>
            <a:endParaRPr/>
          </a:p>
          <a:p>
            <a:pPr indent="-64135" lvl="0" marL="228600" rtl="0" algn="l">
              <a:lnSpc>
                <a:spcPct val="90000"/>
              </a:lnSpc>
              <a:spcBef>
                <a:spcPts val="1000"/>
              </a:spcBef>
              <a:spcAft>
                <a:spcPts val="0"/>
              </a:spcAft>
              <a:buClr>
                <a:schemeClr val="dk1"/>
              </a:buClr>
              <a:buSzPts val="2590"/>
              <a:buNone/>
            </a:pPr>
            <a:r>
              <a:t/>
            </a:r>
            <a:endParaRPr sz="2590"/>
          </a:p>
          <a:p>
            <a:pPr indent="-228600" lvl="0" marL="228600" rtl="0" algn="l">
              <a:lnSpc>
                <a:spcPct val="90000"/>
              </a:lnSpc>
              <a:spcBef>
                <a:spcPts val="1000"/>
              </a:spcBef>
              <a:spcAft>
                <a:spcPts val="0"/>
              </a:spcAft>
              <a:buClr>
                <a:schemeClr val="dk1"/>
              </a:buClr>
              <a:buSzPts val="2590"/>
              <a:buChar char="•"/>
            </a:pPr>
            <a:r>
              <a:rPr lang="de-DE" sz="2590"/>
              <a:t>The northern tower was built in the Baroque style. </a:t>
            </a:r>
            <a:endParaRPr/>
          </a:p>
          <a:p>
            <a:pPr indent="-64135" lvl="0" marL="228600" rtl="0" algn="l">
              <a:lnSpc>
                <a:spcPct val="90000"/>
              </a:lnSpc>
              <a:spcBef>
                <a:spcPts val="1000"/>
              </a:spcBef>
              <a:spcAft>
                <a:spcPts val="0"/>
              </a:spcAft>
              <a:buClr>
                <a:schemeClr val="dk1"/>
              </a:buClr>
              <a:buSzPts val="2590"/>
              <a:buNone/>
            </a:pPr>
            <a:r>
              <a:t/>
            </a:r>
            <a:endParaRPr sz="2590"/>
          </a:p>
          <a:p>
            <a:pPr indent="-228600" lvl="0" marL="228600" rtl="0" algn="l">
              <a:lnSpc>
                <a:spcPct val="90000"/>
              </a:lnSpc>
              <a:spcBef>
                <a:spcPts val="1000"/>
              </a:spcBef>
              <a:spcAft>
                <a:spcPts val="0"/>
              </a:spcAft>
              <a:buClr>
                <a:schemeClr val="dk1"/>
              </a:buClr>
              <a:buSzPts val="2590"/>
              <a:buChar char="•"/>
            </a:pPr>
            <a:r>
              <a:rPr lang="de-DE" sz="2590"/>
              <a:t>In the inside, one can see a mixture of three styles:</a:t>
            </a:r>
            <a:endParaRPr/>
          </a:p>
          <a:p>
            <a:pPr indent="-457200" lvl="0" marL="457200" rtl="0" algn="l">
              <a:lnSpc>
                <a:spcPct val="90000"/>
              </a:lnSpc>
              <a:spcBef>
                <a:spcPts val="1000"/>
              </a:spcBef>
              <a:spcAft>
                <a:spcPts val="0"/>
              </a:spcAft>
              <a:buClr>
                <a:schemeClr val="dk1"/>
              </a:buClr>
              <a:buSzPts val="2590"/>
              <a:buFont typeface="Calibri"/>
              <a:buChar char="-"/>
            </a:pPr>
            <a:r>
              <a:rPr lang="de-DE" sz="2590"/>
              <a:t>the western gallery was built in the Romanesque style</a:t>
            </a:r>
            <a:endParaRPr/>
          </a:p>
          <a:p>
            <a:pPr indent="-457200" lvl="0" marL="457200" rtl="0" algn="l">
              <a:lnSpc>
                <a:spcPct val="90000"/>
              </a:lnSpc>
              <a:spcBef>
                <a:spcPts val="1000"/>
              </a:spcBef>
              <a:spcAft>
                <a:spcPts val="0"/>
              </a:spcAft>
              <a:buClr>
                <a:schemeClr val="dk1"/>
              </a:buClr>
              <a:buSzPts val="2590"/>
              <a:buFont typeface="Calibri"/>
              <a:buChar char="-"/>
            </a:pPr>
            <a:r>
              <a:rPr lang="de-DE" sz="2590"/>
              <a:t>the windows are a typical Gothic style and </a:t>
            </a:r>
            <a:endParaRPr/>
          </a:p>
          <a:p>
            <a:pPr indent="-457200" lvl="0" marL="457200" rtl="0" algn="l">
              <a:lnSpc>
                <a:spcPct val="90000"/>
              </a:lnSpc>
              <a:spcBef>
                <a:spcPts val="1000"/>
              </a:spcBef>
              <a:spcAft>
                <a:spcPts val="0"/>
              </a:spcAft>
              <a:buClr>
                <a:schemeClr val="dk1"/>
              </a:buClr>
              <a:buSzPts val="2590"/>
              <a:buFont typeface="Calibri"/>
              <a:buChar char="-"/>
            </a:pPr>
            <a:r>
              <a:rPr lang="de-DE" sz="2590"/>
              <a:t>the altar and the other decorative elements are built in the Baroque style</a:t>
            </a:r>
            <a:endParaRPr sz="2590"/>
          </a:p>
          <a:p>
            <a:pPr indent="-64135" lvl="0" marL="228600" rtl="0" algn="l">
              <a:lnSpc>
                <a:spcPct val="90000"/>
              </a:lnSpc>
              <a:spcBef>
                <a:spcPts val="1000"/>
              </a:spcBef>
              <a:spcAft>
                <a:spcPts val="0"/>
              </a:spcAft>
              <a:buClr>
                <a:schemeClr val="dk1"/>
              </a:buClr>
              <a:buSzPts val="2590"/>
              <a:buNone/>
            </a:pPr>
            <a:r>
              <a:t/>
            </a:r>
            <a:endParaRPr sz="259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1060621" y="314390"/>
            <a:ext cx="5644979" cy="153981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lang="de-DE" sz="3959"/>
              <a:t>Baroque</a:t>
            </a:r>
            <a:br>
              <a:rPr lang="de-DE" sz="3959"/>
            </a:br>
            <a:r>
              <a:rPr lang="de-DE" sz="3240"/>
              <a:t>Schloss Schönbrunn</a:t>
            </a:r>
            <a:br>
              <a:rPr lang="de-DE" sz="3240"/>
            </a:br>
            <a:r>
              <a:rPr lang="de-DE" sz="3240"/>
              <a:t>Schönbrunn Palace</a:t>
            </a:r>
            <a:endParaRPr/>
          </a:p>
        </p:txBody>
      </p:sp>
      <p:sp>
        <p:nvSpPr>
          <p:cNvPr id="138" name="Google Shape;138;p21"/>
          <p:cNvSpPr txBox="1"/>
          <p:nvPr>
            <p:ph idx="1" type="body"/>
          </p:nvPr>
        </p:nvSpPr>
        <p:spPr>
          <a:xfrm>
            <a:off x="1330810" y="1771500"/>
            <a:ext cx="4683000" cy="2921100"/>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de-DE"/>
              <a:t>17-18th century</a:t>
            </a:r>
            <a:endParaRPr/>
          </a:p>
          <a:p>
            <a:pPr indent="-228600" lvl="0" marL="228600" rtl="0" algn="l">
              <a:lnSpc>
                <a:spcPct val="90000"/>
              </a:lnSpc>
              <a:spcBef>
                <a:spcPts val="1000"/>
              </a:spcBef>
              <a:spcAft>
                <a:spcPts val="0"/>
              </a:spcAft>
              <a:buClr>
                <a:schemeClr val="dk1"/>
              </a:buClr>
              <a:buSzPts val="2800"/>
              <a:buChar char="•"/>
            </a:pPr>
            <a:r>
              <a:rPr lang="de-DE"/>
              <a:t>tries to impress</a:t>
            </a:r>
            <a:endParaRPr/>
          </a:p>
          <a:p>
            <a:pPr indent="0" lvl="0" marL="228600" rtl="0" algn="l">
              <a:lnSpc>
                <a:spcPct val="90000"/>
              </a:lnSpc>
              <a:spcBef>
                <a:spcPts val="1000"/>
              </a:spcBef>
              <a:spcAft>
                <a:spcPts val="0"/>
              </a:spcAft>
              <a:buNone/>
            </a:pPr>
            <a:r>
              <a:t/>
            </a:r>
            <a:endParaRPr/>
          </a:p>
        </p:txBody>
      </p:sp>
      <p:pic>
        <p:nvPicPr>
          <p:cNvPr id="139" name="Google Shape;139;p21"/>
          <p:cNvPicPr preferRelativeResize="0"/>
          <p:nvPr/>
        </p:nvPicPr>
        <p:blipFill rotWithShape="1">
          <a:blip r:embed="rId3">
            <a:alphaModFix/>
          </a:blip>
          <a:srcRect b="0" l="0" r="0" t="0"/>
          <a:stretch/>
        </p:blipFill>
        <p:spPr>
          <a:xfrm>
            <a:off x="7194721" y="314390"/>
            <a:ext cx="4286079" cy="2826328"/>
          </a:xfrm>
          <a:prstGeom prst="rect">
            <a:avLst/>
          </a:prstGeom>
          <a:noFill/>
          <a:ln>
            <a:noFill/>
          </a:ln>
        </p:spPr>
      </p:pic>
      <p:pic>
        <p:nvPicPr>
          <p:cNvPr id="140" name="Google Shape;140;p21"/>
          <p:cNvPicPr preferRelativeResize="0"/>
          <p:nvPr/>
        </p:nvPicPr>
        <p:blipFill rotWithShape="1">
          <a:blip r:embed="rId4">
            <a:alphaModFix/>
          </a:blip>
          <a:srcRect b="0" l="0" r="0" t="0"/>
          <a:stretch/>
        </p:blipFill>
        <p:spPr>
          <a:xfrm>
            <a:off x="6583624" y="3631353"/>
            <a:ext cx="5132297" cy="246691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