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36" autoAdjust="0"/>
    <p:restoredTop sz="94660"/>
  </p:normalViewPr>
  <p:slideViewPr>
    <p:cSldViewPr snapToGrid="0">
      <p:cViewPr>
        <p:scale>
          <a:sx n="100" d="100"/>
          <a:sy n="100" d="100"/>
        </p:scale>
        <p:origin x="-1068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B6F90C-444A-4919-B5CB-E9480D2AAB21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70205D95-36D5-4EFA-832D-358C67288225}">
      <dgm:prSet phldrT="[Tekst]"/>
      <dgm:spPr>
        <a:xfrm>
          <a:off x="2085" y="793480"/>
          <a:ext cx="2541355" cy="1016542"/>
        </a:xfrm>
        <a:solidFill>
          <a:srgbClr val="7B309B">
            <a:hueOff val="0"/>
            <a:satOff val="0"/>
            <a:lumOff val="0"/>
            <a:alphaOff val="0"/>
          </a:srgbClr>
        </a:solidFill>
        <a:ln w="12700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Verdana"/>
              <a:ea typeface="+mn-ea"/>
              <a:cs typeface="+mn-cs"/>
            </a:rPr>
            <a:t>Bachelor (</a:t>
          </a:r>
          <a:r>
            <a:rPr lang="en-US" dirty="0" err="1" smtClean="0">
              <a:solidFill>
                <a:sysClr val="window" lastClr="FFFFFF"/>
              </a:solidFill>
              <a:latin typeface="Verdana"/>
              <a:ea typeface="+mn-ea"/>
              <a:cs typeface="+mn-cs"/>
            </a:rPr>
            <a:t>Licencjat</a:t>
          </a:r>
          <a:r>
            <a:rPr lang="en-US" dirty="0" smtClean="0">
              <a:solidFill>
                <a:sysClr val="window" lastClr="FFFFFF"/>
              </a:solidFill>
              <a:latin typeface="Verdana"/>
              <a:ea typeface="+mn-ea"/>
              <a:cs typeface="+mn-cs"/>
            </a:rPr>
            <a:t>, </a:t>
          </a:r>
          <a:r>
            <a:rPr lang="en-US" dirty="0" err="1" smtClean="0">
              <a:solidFill>
                <a:sysClr val="window" lastClr="FFFFFF"/>
              </a:solidFill>
              <a:latin typeface="Verdana"/>
              <a:ea typeface="+mn-ea"/>
              <a:cs typeface="+mn-cs"/>
            </a:rPr>
            <a:t>Inżynier</a:t>
          </a:r>
          <a:r>
            <a:rPr lang="en-US" dirty="0" smtClean="0">
              <a:solidFill>
                <a:sysClr val="window" lastClr="FFFFFF"/>
              </a:solidFill>
              <a:latin typeface="Verdana"/>
              <a:ea typeface="+mn-ea"/>
              <a:cs typeface="+mn-cs"/>
            </a:rPr>
            <a:t>)</a:t>
          </a:r>
          <a:endParaRPr lang="pl-PL" dirty="0">
            <a:solidFill>
              <a:sysClr val="window" lastClr="FFFFFF"/>
            </a:solidFill>
            <a:latin typeface="Verdana"/>
            <a:ea typeface="+mn-ea"/>
            <a:cs typeface="+mn-cs"/>
          </a:endParaRPr>
        </a:p>
      </dgm:t>
    </dgm:pt>
    <dgm:pt modelId="{87EF5992-339C-4623-943C-CF7B468B2801}" type="parTrans" cxnId="{EB106A15-7F03-4B7D-92F4-E60D72186CDB}">
      <dgm:prSet/>
      <dgm:spPr/>
      <dgm:t>
        <a:bodyPr/>
        <a:lstStyle/>
        <a:p>
          <a:endParaRPr lang="pl-PL"/>
        </a:p>
      </dgm:t>
    </dgm:pt>
    <dgm:pt modelId="{BB62F5B1-03CF-4BB8-A0E5-8B92D15FB570}" type="sibTrans" cxnId="{EB106A15-7F03-4B7D-92F4-E60D72186CDB}">
      <dgm:prSet/>
      <dgm:spPr/>
      <dgm:t>
        <a:bodyPr/>
        <a:lstStyle/>
        <a:p>
          <a:endParaRPr lang="pl-PL"/>
        </a:p>
      </dgm:t>
    </dgm:pt>
    <dgm:pt modelId="{E8F8F586-0094-4708-B8B1-1063F8F5372F}">
      <dgm:prSet phldrT="[Tekst]"/>
      <dgm:spPr>
        <a:xfrm>
          <a:off x="2289305" y="793480"/>
          <a:ext cx="2541355" cy="1016542"/>
        </a:xfrm>
        <a:solidFill>
          <a:srgbClr val="7B309B">
            <a:hueOff val="-1728975"/>
            <a:satOff val="-4865"/>
            <a:lumOff val="3823"/>
            <a:alphaOff val="0"/>
          </a:srgbClr>
        </a:solidFill>
        <a:ln w="12700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Verdana"/>
              <a:ea typeface="+mn-ea"/>
              <a:cs typeface="+mn-cs"/>
            </a:rPr>
            <a:t>Master (Magister)</a:t>
          </a:r>
          <a:endParaRPr lang="pl-PL" dirty="0">
            <a:solidFill>
              <a:sysClr val="window" lastClr="FFFFFF"/>
            </a:solidFill>
            <a:latin typeface="Verdana"/>
            <a:ea typeface="+mn-ea"/>
            <a:cs typeface="+mn-cs"/>
          </a:endParaRPr>
        </a:p>
      </dgm:t>
    </dgm:pt>
    <dgm:pt modelId="{E1EB68E0-A787-4722-A4F9-94E9F3BCD23B}" type="parTrans" cxnId="{C5FCA5A8-6B81-48DE-B604-860C0CF935AC}">
      <dgm:prSet/>
      <dgm:spPr/>
      <dgm:t>
        <a:bodyPr/>
        <a:lstStyle/>
        <a:p>
          <a:endParaRPr lang="pl-PL"/>
        </a:p>
      </dgm:t>
    </dgm:pt>
    <dgm:pt modelId="{D8153DD1-B0C0-432D-8455-7CC12789ED86}" type="sibTrans" cxnId="{C5FCA5A8-6B81-48DE-B604-860C0CF935AC}">
      <dgm:prSet/>
      <dgm:spPr/>
      <dgm:t>
        <a:bodyPr/>
        <a:lstStyle/>
        <a:p>
          <a:endParaRPr lang="pl-PL"/>
        </a:p>
      </dgm:t>
    </dgm:pt>
    <dgm:pt modelId="{27EFEDCF-04A3-4B09-8601-A9DC3DBDCC67}">
      <dgm:prSet phldrT="[Tekst]"/>
      <dgm:spPr>
        <a:xfrm>
          <a:off x="4576525" y="793480"/>
          <a:ext cx="2541355" cy="1016542"/>
        </a:xfrm>
        <a:solidFill>
          <a:srgbClr val="7B309B">
            <a:hueOff val="-3457950"/>
            <a:satOff val="-9731"/>
            <a:lumOff val="7646"/>
            <a:alphaOff val="0"/>
          </a:srgbClr>
        </a:solidFill>
        <a:ln w="12700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Verdana"/>
              <a:ea typeface="+mn-ea"/>
              <a:cs typeface="+mn-cs"/>
            </a:rPr>
            <a:t>Doctor (</a:t>
          </a:r>
          <a:r>
            <a:rPr lang="en-US" dirty="0" err="1" smtClean="0">
              <a:solidFill>
                <a:sysClr val="window" lastClr="FFFFFF"/>
              </a:solidFill>
              <a:latin typeface="Verdana"/>
              <a:ea typeface="+mn-ea"/>
              <a:cs typeface="+mn-cs"/>
            </a:rPr>
            <a:t>Doktor</a:t>
          </a:r>
          <a:r>
            <a:rPr lang="en-US" dirty="0" smtClean="0">
              <a:solidFill>
                <a:sysClr val="window" lastClr="FFFFFF"/>
              </a:solidFill>
              <a:latin typeface="Verdana"/>
              <a:ea typeface="+mn-ea"/>
              <a:cs typeface="+mn-cs"/>
            </a:rPr>
            <a:t>)</a:t>
          </a:r>
          <a:endParaRPr lang="pl-PL" dirty="0">
            <a:solidFill>
              <a:sysClr val="window" lastClr="FFFFFF"/>
            </a:solidFill>
            <a:latin typeface="Verdana"/>
            <a:ea typeface="+mn-ea"/>
            <a:cs typeface="+mn-cs"/>
          </a:endParaRPr>
        </a:p>
      </dgm:t>
    </dgm:pt>
    <dgm:pt modelId="{1D3D2A04-F6DB-47D3-AD59-D1F9C30EA683}" type="parTrans" cxnId="{CAA07559-AF24-4BC1-8D43-49278A2D35DA}">
      <dgm:prSet/>
      <dgm:spPr/>
      <dgm:t>
        <a:bodyPr/>
        <a:lstStyle/>
        <a:p>
          <a:endParaRPr lang="pl-PL"/>
        </a:p>
      </dgm:t>
    </dgm:pt>
    <dgm:pt modelId="{7250A158-97A3-481E-AE37-F015086347F8}" type="sibTrans" cxnId="{CAA07559-AF24-4BC1-8D43-49278A2D35DA}">
      <dgm:prSet/>
      <dgm:spPr/>
      <dgm:t>
        <a:bodyPr/>
        <a:lstStyle/>
        <a:p>
          <a:endParaRPr lang="pl-PL"/>
        </a:p>
      </dgm:t>
    </dgm:pt>
    <dgm:pt modelId="{343F3E92-7190-4001-9B96-F2AB7852FC22}" type="pres">
      <dgm:prSet presAssocID="{C0B6F90C-444A-4919-B5CB-E9480D2AAB21}" presName="Name0" presStyleCnt="0">
        <dgm:presLayoutVars>
          <dgm:dir/>
          <dgm:animLvl val="lvl"/>
          <dgm:resizeHandles val="exact"/>
        </dgm:presLayoutVars>
      </dgm:prSet>
      <dgm:spPr/>
    </dgm:pt>
    <dgm:pt modelId="{4C6895E8-0F69-4101-B5B2-17837EC4EF86}" type="pres">
      <dgm:prSet presAssocID="{70205D95-36D5-4EFA-832D-358C67288225}" presName="parTxOnly" presStyleLbl="node1" presStyleIdx="0" presStyleCnt="3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pl-PL"/>
        </a:p>
      </dgm:t>
    </dgm:pt>
    <dgm:pt modelId="{3B4761F5-A7B6-4577-9FCE-A6959FECDD2B}" type="pres">
      <dgm:prSet presAssocID="{BB62F5B1-03CF-4BB8-A0E5-8B92D15FB570}" presName="parTxOnlySpace" presStyleCnt="0"/>
      <dgm:spPr/>
    </dgm:pt>
    <dgm:pt modelId="{8CE64C5D-1267-44DF-B3F5-FAC93AC3EAC1}" type="pres">
      <dgm:prSet presAssocID="{E8F8F586-0094-4708-B8B1-1063F8F5372F}" presName="parTxOnly" presStyleLbl="node1" presStyleIdx="1" presStyleCnt="3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pl-PL"/>
        </a:p>
      </dgm:t>
    </dgm:pt>
    <dgm:pt modelId="{E92A99FB-7C82-425F-96F9-4E0DBFCBA18A}" type="pres">
      <dgm:prSet presAssocID="{D8153DD1-B0C0-432D-8455-7CC12789ED86}" presName="parTxOnlySpace" presStyleCnt="0"/>
      <dgm:spPr/>
    </dgm:pt>
    <dgm:pt modelId="{3D865646-2C97-4F17-9448-944388528016}" type="pres">
      <dgm:prSet presAssocID="{27EFEDCF-04A3-4B09-8601-A9DC3DBDCC67}" presName="parTxOnly" presStyleLbl="node1" presStyleIdx="2" presStyleCnt="3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pl-PL"/>
        </a:p>
      </dgm:t>
    </dgm:pt>
  </dgm:ptLst>
  <dgm:cxnLst>
    <dgm:cxn modelId="{CAA07559-AF24-4BC1-8D43-49278A2D35DA}" srcId="{C0B6F90C-444A-4919-B5CB-E9480D2AAB21}" destId="{27EFEDCF-04A3-4B09-8601-A9DC3DBDCC67}" srcOrd="2" destOrd="0" parTransId="{1D3D2A04-F6DB-47D3-AD59-D1F9C30EA683}" sibTransId="{7250A158-97A3-481E-AE37-F015086347F8}"/>
    <dgm:cxn modelId="{01EB2B44-80D7-402A-8262-90BE71A581CA}" type="presOf" srcId="{70205D95-36D5-4EFA-832D-358C67288225}" destId="{4C6895E8-0F69-4101-B5B2-17837EC4EF86}" srcOrd="0" destOrd="0" presId="urn:microsoft.com/office/officeart/2005/8/layout/chevron1"/>
    <dgm:cxn modelId="{EB106A15-7F03-4B7D-92F4-E60D72186CDB}" srcId="{C0B6F90C-444A-4919-B5CB-E9480D2AAB21}" destId="{70205D95-36D5-4EFA-832D-358C67288225}" srcOrd="0" destOrd="0" parTransId="{87EF5992-339C-4623-943C-CF7B468B2801}" sibTransId="{BB62F5B1-03CF-4BB8-A0E5-8B92D15FB570}"/>
    <dgm:cxn modelId="{F94FE332-765D-4F4F-86DB-22A4A1C8B87F}" type="presOf" srcId="{E8F8F586-0094-4708-B8B1-1063F8F5372F}" destId="{8CE64C5D-1267-44DF-B3F5-FAC93AC3EAC1}" srcOrd="0" destOrd="0" presId="urn:microsoft.com/office/officeart/2005/8/layout/chevron1"/>
    <dgm:cxn modelId="{C5FCA5A8-6B81-48DE-B604-860C0CF935AC}" srcId="{C0B6F90C-444A-4919-B5CB-E9480D2AAB21}" destId="{E8F8F586-0094-4708-B8B1-1063F8F5372F}" srcOrd="1" destOrd="0" parTransId="{E1EB68E0-A787-4722-A4F9-94E9F3BCD23B}" sibTransId="{D8153DD1-B0C0-432D-8455-7CC12789ED86}"/>
    <dgm:cxn modelId="{A8C426BA-E28A-4B3A-85F6-AF75E762DC32}" type="presOf" srcId="{C0B6F90C-444A-4919-B5CB-E9480D2AAB21}" destId="{343F3E92-7190-4001-9B96-F2AB7852FC22}" srcOrd="0" destOrd="0" presId="urn:microsoft.com/office/officeart/2005/8/layout/chevron1"/>
    <dgm:cxn modelId="{FCEB2674-6B79-4405-B45D-876FF38B2879}" type="presOf" srcId="{27EFEDCF-04A3-4B09-8601-A9DC3DBDCC67}" destId="{3D865646-2C97-4F17-9448-944388528016}" srcOrd="0" destOrd="0" presId="urn:microsoft.com/office/officeart/2005/8/layout/chevron1"/>
    <dgm:cxn modelId="{9219B45A-87D8-4DF4-A80F-6DF168856EEF}" type="presParOf" srcId="{343F3E92-7190-4001-9B96-F2AB7852FC22}" destId="{4C6895E8-0F69-4101-B5B2-17837EC4EF86}" srcOrd="0" destOrd="0" presId="urn:microsoft.com/office/officeart/2005/8/layout/chevron1"/>
    <dgm:cxn modelId="{5EED5C54-9E41-4C4F-BEEB-FBE4CF39B3AA}" type="presParOf" srcId="{343F3E92-7190-4001-9B96-F2AB7852FC22}" destId="{3B4761F5-A7B6-4577-9FCE-A6959FECDD2B}" srcOrd="1" destOrd="0" presId="urn:microsoft.com/office/officeart/2005/8/layout/chevron1"/>
    <dgm:cxn modelId="{01B4851A-500F-49FC-9611-62118A83F200}" type="presParOf" srcId="{343F3E92-7190-4001-9B96-F2AB7852FC22}" destId="{8CE64C5D-1267-44DF-B3F5-FAC93AC3EAC1}" srcOrd="2" destOrd="0" presId="urn:microsoft.com/office/officeart/2005/8/layout/chevron1"/>
    <dgm:cxn modelId="{E8EEB0BC-A31A-4411-A17E-D1E07BB193C5}" type="presParOf" srcId="{343F3E92-7190-4001-9B96-F2AB7852FC22}" destId="{E92A99FB-7C82-425F-96F9-4E0DBFCBA18A}" srcOrd="3" destOrd="0" presId="urn:microsoft.com/office/officeart/2005/8/layout/chevron1"/>
    <dgm:cxn modelId="{37F530E6-47CD-4A40-BF30-E3988581BCED}" type="presParOf" srcId="{343F3E92-7190-4001-9B96-F2AB7852FC22}" destId="{3D865646-2C97-4F17-9448-944388528016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6895E8-0F69-4101-B5B2-17837EC4EF86}">
      <dsp:nvSpPr>
        <dsp:cNvPr id="0" name=""/>
        <dsp:cNvSpPr/>
      </dsp:nvSpPr>
      <dsp:spPr>
        <a:xfrm>
          <a:off x="1383" y="166904"/>
          <a:ext cx="1685757" cy="674302"/>
        </a:xfrm>
        <a:prstGeom prst="chevron">
          <a:avLst/>
        </a:prstGeom>
        <a:solidFill>
          <a:srgbClr val="7B309B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ysClr val="window" lastClr="FFFFFF"/>
              </a:solidFill>
              <a:latin typeface="Verdana"/>
              <a:ea typeface="+mn-ea"/>
              <a:cs typeface="+mn-cs"/>
            </a:rPr>
            <a:t>Bachelor (</a:t>
          </a:r>
          <a:r>
            <a:rPr lang="en-US" sz="1400" kern="1200" dirty="0" err="1" smtClean="0">
              <a:solidFill>
                <a:sysClr val="window" lastClr="FFFFFF"/>
              </a:solidFill>
              <a:latin typeface="Verdana"/>
              <a:ea typeface="+mn-ea"/>
              <a:cs typeface="+mn-cs"/>
            </a:rPr>
            <a:t>Licencjat</a:t>
          </a:r>
          <a:r>
            <a:rPr lang="en-US" sz="1400" kern="1200" dirty="0" smtClean="0">
              <a:solidFill>
                <a:sysClr val="window" lastClr="FFFFFF"/>
              </a:solidFill>
              <a:latin typeface="Verdana"/>
              <a:ea typeface="+mn-ea"/>
              <a:cs typeface="+mn-cs"/>
            </a:rPr>
            <a:t>, </a:t>
          </a:r>
          <a:r>
            <a:rPr lang="en-US" sz="1400" kern="1200" dirty="0" err="1" smtClean="0">
              <a:solidFill>
                <a:sysClr val="window" lastClr="FFFFFF"/>
              </a:solidFill>
              <a:latin typeface="Verdana"/>
              <a:ea typeface="+mn-ea"/>
              <a:cs typeface="+mn-cs"/>
            </a:rPr>
            <a:t>Inżynier</a:t>
          </a:r>
          <a:r>
            <a:rPr lang="en-US" sz="1400" kern="1200" dirty="0" smtClean="0">
              <a:solidFill>
                <a:sysClr val="window" lastClr="FFFFFF"/>
              </a:solidFill>
              <a:latin typeface="Verdana"/>
              <a:ea typeface="+mn-ea"/>
              <a:cs typeface="+mn-cs"/>
            </a:rPr>
            <a:t>)</a:t>
          </a:r>
          <a:endParaRPr lang="pl-PL" sz="1400" kern="1200" dirty="0">
            <a:solidFill>
              <a:sysClr val="window" lastClr="FFFFFF"/>
            </a:solidFill>
            <a:latin typeface="Verdana"/>
            <a:ea typeface="+mn-ea"/>
            <a:cs typeface="+mn-cs"/>
          </a:endParaRPr>
        </a:p>
      </dsp:txBody>
      <dsp:txXfrm>
        <a:off x="338534" y="166904"/>
        <a:ext cx="1011455" cy="674302"/>
      </dsp:txXfrm>
    </dsp:sp>
    <dsp:sp modelId="{8CE64C5D-1267-44DF-B3F5-FAC93AC3EAC1}">
      <dsp:nvSpPr>
        <dsp:cNvPr id="0" name=""/>
        <dsp:cNvSpPr/>
      </dsp:nvSpPr>
      <dsp:spPr>
        <a:xfrm>
          <a:off x="1518565" y="166904"/>
          <a:ext cx="1685757" cy="674302"/>
        </a:xfrm>
        <a:prstGeom prst="chevron">
          <a:avLst/>
        </a:prstGeom>
        <a:solidFill>
          <a:srgbClr val="7B309B">
            <a:hueOff val="-1728975"/>
            <a:satOff val="-4865"/>
            <a:lumOff val="3823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ysClr val="window" lastClr="FFFFFF"/>
              </a:solidFill>
              <a:latin typeface="Verdana"/>
              <a:ea typeface="+mn-ea"/>
              <a:cs typeface="+mn-cs"/>
            </a:rPr>
            <a:t>Master (Magister)</a:t>
          </a:r>
          <a:endParaRPr lang="pl-PL" sz="1400" kern="1200" dirty="0">
            <a:solidFill>
              <a:sysClr val="window" lastClr="FFFFFF"/>
            </a:solidFill>
            <a:latin typeface="Verdana"/>
            <a:ea typeface="+mn-ea"/>
            <a:cs typeface="+mn-cs"/>
          </a:endParaRPr>
        </a:p>
      </dsp:txBody>
      <dsp:txXfrm>
        <a:off x="1855716" y="166904"/>
        <a:ext cx="1011455" cy="674302"/>
      </dsp:txXfrm>
    </dsp:sp>
    <dsp:sp modelId="{3D865646-2C97-4F17-9448-944388528016}">
      <dsp:nvSpPr>
        <dsp:cNvPr id="0" name=""/>
        <dsp:cNvSpPr/>
      </dsp:nvSpPr>
      <dsp:spPr>
        <a:xfrm>
          <a:off x="3035746" y="166904"/>
          <a:ext cx="1685757" cy="674302"/>
        </a:xfrm>
        <a:prstGeom prst="chevron">
          <a:avLst/>
        </a:prstGeom>
        <a:solidFill>
          <a:srgbClr val="7B309B">
            <a:hueOff val="-3457950"/>
            <a:satOff val="-9731"/>
            <a:lumOff val="7646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ysClr val="window" lastClr="FFFFFF"/>
              </a:solidFill>
              <a:latin typeface="Verdana"/>
              <a:ea typeface="+mn-ea"/>
              <a:cs typeface="+mn-cs"/>
            </a:rPr>
            <a:t>Doctor (</a:t>
          </a:r>
          <a:r>
            <a:rPr lang="en-US" sz="1400" kern="1200" dirty="0" err="1" smtClean="0">
              <a:solidFill>
                <a:sysClr val="window" lastClr="FFFFFF"/>
              </a:solidFill>
              <a:latin typeface="Verdana"/>
              <a:ea typeface="+mn-ea"/>
              <a:cs typeface="+mn-cs"/>
            </a:rPr>
            <a:t>Doktor</a:t>
          </a:r>
          <a:r>
            <a:rPr lang="en-US" sz="1400" kern="1200" dirty="0" smtClean="0">
              <a:solidFill>
                <a:sysClr val="window" lastClr="FFFFFF"/>
              </a:solidFill>
              <a:latin typeface="Verdana"/>
              <a:ea typeface="+mn-ea"/>
              <a:cs typeface="+mn-cs"/>
            </a:rPr>
            <a:t>)</a:t>
          </a:r>
          <a:endParaRPr lang="pl-PL" sz="1400" kern="1200" dirty="0">
            <a:solidFill>
              <a:sysClr val="window" lastClr="FFFFFF"/>
            </a:solidFill>
            <a:latin typeface="Verdana"/>
            <a:ea typeface="+mn-ea"/>
            <a:cs typeface="+mn-cs"/>
          </a:endParaRPr>
        </a:p>
      </dsp:txBody>
      <dsp:txXfrm>
        <a:off x="3372897" y="166904"/>
        <a:ext cx="1011455" cy="674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BB1FF-76E9-454D-8F8E-BE3D1759648A}" type="datetimeFigureOut">
              <a:rPr lang="pl-PL" smtClean="0"/>
              <a:t>19.11.2018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E03FF-811F-4DB3-9961-6EE25C3C3A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70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4519-F1BB-4CBA-A9FE-B4D7263EBAA5}" type="datetimeFigureOut">
              <a:rPr lang="pl-PL" smtClean="0"/>
              <a:t>19.11.2018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8129-C95D-40F8-B0D1-A79029E685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915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4519-F1BB-4CBA-A9FE-B4D7263EBAA5}" type="datetimeFigureOut">
              <a:rPr lang="pl-PL" smtClean="0"/>
              <a:t>19.11.2018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8129-C95D-40F8-B0D1-A79029E685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352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4519-F1BB-4CBA-A9FE-B4D7263EBAA5}" type="datetimeFigureOut">
              <a:rPr lang="pl-PL" smtClean="0"/>
              <a:t>19.11.2018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8129-C95D-40F8-B0D1-A79029E685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0085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4519-F1BB-4CBA-A9FE-B4D7263EBAA5}" type="datetimeFigureOut">
              <a:rPr lang="pl-PL" smtClean="0"/>
              <a:t>19.11.2018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8129-C95D-40F8-B0D1-A79029E685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251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4519-F1BB-4CBA-A9FE-B4D7263EBAA5}" type="datetimeFigureOut">
              <a:rPr lang="pl-PL" smtClean="0"/>
              <a:t>19.11.2018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8129-C95D-40F8-B0D1-A79029E685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735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4519-F1BB-4CBA-A9FE-B4D7263EBAA5}" type="datetimeFigureOut">
              <a:rPr lang="pl-PL" smtClean="0"/>
              <a:t>19.11.2018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8129-C95D-40F8-B0D1-A79029E685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797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4519-F1BB-4CBA-A9FE-B4D7263EBAA5}" type="datetimeFigureOut">
              <a:rPr lang="pl-PL" smtClean="0"/>
              <a:t>19.11.2018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8129-C95D-40F8-B0D1-A79029E685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421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4519-F1BB-4CBA-A9FE-B4D7263EBAA5}" type="datetimeFigureOut">
              <a:rPr lang="pl-PL" smtClean="0"/>
              <a:t>19.11.2018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8129-C95D-40F8-B0D1-A79029E685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585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4519-F1BB-4CBA-A9FE-B4D7263EBAA5}" type="datetimeFigureOut">
              <a:rPr lang="pl-PL" smtClean="0"/>
              <a:t>19.11.2018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8129-C95D-40F8-B0D1-A79029E685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00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4519-F1BB-4CBA-A9FE-B4D7263EBAA5}" type="datetimeFigureOut">
              <a:rPr lang="pl-PL" smtClean="0"/>
              <a:t>19.11.2018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8129-C95D-40F8-B0D1-A79029E685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2763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4519-F1BB-4CBA-A9FE-B4D7263EBAA5}" type="datetimeFigureOut">
              <a:rPr lang="pl-PL" smtClean="0"/>
              <a:t>19.11.2018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8129-C95D-40F8-B0D1-A79029E685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947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A4519-F1BB-4CBA-A9FE-B4D7263EBAA5}" type="datetimeFigureOut">
              <a:rPr lang="pl-PL" smtClean="0"/>
              <a:t>19.11.2018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58129-C95D-40F8-B0D1-A79029E685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0131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6.png"/><Relationship Id="rId7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30.png"/><Relationship Id="rId4" Type="http://schemas.openxmlformats.org/officeDocument/2006/relationships/image" Target="../media/image11.png"/><Relationship Id="rId9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>
          <a:xfrm>
            <a:off x="1524796" y="2352675"/>
            <a:ext cx="9144000" cy="8425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altLang="pl-PL" sz="4800" b="1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the </a:t>
            </a:r>
            <a:r>
              <a:rPr lang="pl-PL" altLang="pl-PL" sz="4800" b="1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Polish</a:t>
            </a:r>
            <a:r>
              <a:rPr lang="pl-PL" altLang="pl-PL" sz="4800" b="1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  <a:r>
              <a:rPr lang="pl-PL" altLang="pl-PL" sz="4800" b="1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education</a:t>
            </a:r>
            <a:r>
              <a:rPr lang="pl-PL" altLang="pl-PL" sz="4800" b="1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system</a:t>
            </a:r>
            <a:endParaRPr lang="pl-PL" sz="4800" b="1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411168" y="5732474"/>
            <a:ext cx="113712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l-PL" altLang="pl-PL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This</a:t>
            </a:r>
            <a:r>
              <a:rPr lang="pl-PL" altLang="pl-P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pl-PL" altLang="pl-PL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project</a:t>
            </a:r>
            <a:r>
              <a:rPr lang="pl-PL" altLang="pl-P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pl-PL" altLang="pl-PL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has</a:t>
            </a:r>
            <a:r>
              <a:rPr lang="pl-PL" altLang="pl-P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pl-PL" altLang="pl-PL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been</a:t>
            </a:r>
            <a:r>
              <a:rPr lang="pl-PL" altLang="pl-P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pl-PL" altLang="pl-PL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funded</a:t>
            </a:r>
            <a:r>
              <a:rPr lang="pl-PL" altLang="pl-P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 with </a:t>
            </a:r>
            <a:r>
              <a:rPr lang="pl-PL" altLang="pl-PL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support</a:t>
            </a:r>
            <a:r>
              <a:rPr lang="pl-PL" altLang="pl-P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 from the </a:t>
            </a:r>
            <a:r>
              <a:rPr lang="pl-PL" altLang="pl-PL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European</a:t>
            </a:r>
            <a:r>
              <a:rPr lang="pl-PL" altLang="pl-P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pl-PL" altLang="pl-PL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Commission</a:t>
            </a:r>
            <a:r>
              <a:rPr lang="pl-PL" altLang="pl-P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. </a:t>
            </a:r>
            <a:r>
              <a:rPr lang="pl-PL" altLang="pl-PL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This</a:t>
            </a:r>
            <a:r>
              <a:rPr lang="pl-PL" altLang="pl-P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pl-PL" altLang="pl-PL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publication</a:t>
            </a:r>
            <a:r>
              <a:rPr lang="pl-PL" altLang="pl-P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 [</a:t>
            </a:r>
            <a:r>
              <a:rPr lang="pl-PL" altLang="pl-PL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communication</a:t>
            </a:r>
            <a:r>
              <a:rPr lang="pl-PL" altLang="pl-P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] </a:t>
            </a:r>
            <a:r>
              <a:rPr lang="pl-PL" altLang="pl-PL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reflects</a:t>
            </a:r>
            <a:r>
              <a:rPr lang="pl-PL" altLang="pl-P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 the </a:t>
            </a:r>
            <a:r>
              <a:rPr lang="pl-PL" altLang="pl-PL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views</a:t>
            </a:r>
            <a:r>
              <a:rPr lang="pl-PL" altLang="pl-P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pl-PL" altLang="pl-PL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only</a:t>
            </a:r>
            <a:r>
              <a:rPr lang="pl-PL" altLang="pl-P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 of the </a:t>
            </a:r>
            <a:r>
              <a:rPr lang="pl-PL" altLang="pl-PL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author</a:t>
            </a:r>
            <a:r>
              <a:rPr lang="pl-PL" altLang="pl-P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, and the </a:t>
            </a:r>
            <a:r>
              <a:rPr lang="pl-PL" altLang="pl-PL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Commission</a:t>
            </a:r>
            <a:r>
              <a:rPr lang="pl-PL" altLang="pl-P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pl-PL" altLang="pl-PL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cannot</a:t>
            </a:r>
            <a:r>
              <a:rPr lang="pl-PL" altLang="pl-P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 be </a:t>
            </a:r>
            <a:r>
              <a:rPr lang="pl-PL" altLang="pl-PL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held</a:t>
            </a:r>
            <a:r>
              <a:rPr lang="pl-PL" altLang="pl-P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pl-PL" altLang="pl-PL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responsible</a:t>
            </a:r>
            <a:r>
              <a:rPr lang="pl-PL" altLang="pl-P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 for </a:t>
            </a:r>
            <a:r>
              <a:rPr lang="pl-PL" altLang="pl-PL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any</a:t>
            </a:r>
            <a:r>
              <a:rPr lang="pl-PL" altLang="pl-P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pl-PL" altLang="pl-PL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use</a:t>
            </a:r>
            <a:r>
              <a:rPr lang="pl-PL" altLang="pl-P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pl-PL" altLang="pl-PL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which</a:t>
            </a:r>
            <a:r>
              <a:rPr lang="pl-PL" altLang="pl-P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pl-PL" altLang="pl-PL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may</a:t>
            </a:r>
            <a:r>
              <a:rPr lang="pl-PL" altLang="pl-P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 be </a:t>
            </a:r>
            <a:r>
              <a:rPr lang="pl-PL" altLang="pl-PL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made</a:t>
            </a:r>
            <a:r>
              <a:rPr lang="pl-PL" altLang="pl-P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 of the </a:t>
            </a:r>
            <a:r>
              <a:rPr lang="pl-PL" altLang="pl-PL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information</a:t>
            </a:r>
            <a:r>
              <a:rPr lang="pl-PL" altLang="pl-P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pl-PL" altLang="pl-PL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contained</a:t>
            </a:r>
            <a:r>
              <a:rPr lang="pl-PL" altLang="pl-P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pl-PL" altLang="pl-PL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therein</a:t>
            </a:r>
            <a:r>
              <a:rPr lang="pl-PL" altLang="pl-P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.</a:t>
            </a:r>
            <a:endParaRPr lang="pl-PL" sz="1200" kern="0" dirty="0">
              <a:solidFill>
                <a:schemeClr val="tx1">
                  <a:lumMod val="75000"/>
                  <a:lumOff val="25000"/>
                </a:schemeClr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18917"/>
            <a:ext cx="1338723" cy="15248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:\Users\stylianoum\Documents\ΟΡΓΑΝΩΣΗ ΣΧΟΛΕΙΟΥ\COMENIUS - ERASMUS +\2017 - 2019\Logo ERASMUS + Tracing Our European Spiri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354" y="503762"/>
            <a:ext cx="3512646" cy="144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M:\Erasmus_2017_2019\erasmus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592" y="4396829"/>
            <a:ext cx="4603750" cy="100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867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7505" y="188640"/>
            <a:ext cx="8928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4000" b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External standardized </a:t>
            </a:r>
            <a:br>
              <a:rPr lang="pl-PL" altLang="pl-PL" sz="4000" b="1" smtClean="0">
                <a:solidFill>
                  <a:srgbClr val="000066"/>
                </a:solidFill>
                <a:latin typeface="Baskerville Old Face" panose="02020602080505020303" pitchFamily="18" charset="0"/>
              </a:rPr>
            </a:br>
            <a:r>
              <a:rPr lang="pl-PL" altLang="pl-PL" sz="4000" b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tests and examinations</a:t>
            </a:r>
            <a:endParaRPr lang="pl-PL" altLang="pl-PL" sz="4000" b="1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489298"/>
              </p:ext>
            </p:extLst>
          </p:nvPr>
        </p:nvGraphicFramePr>
        <p:xfrm>
          <a:off x="611566" y="1628800"/>
          <a:ext cx="8015287" cy="320020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944012"/>
                <a:gridCol w="3096019"/>
                <a:gridCol w="864005"/>
                <a:gridCol w="2111251"/>
              </a:tblGrid>
              <a:tr h="365704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err="1" smtClean="0">
                          <a:latin typeface="Bookman Old Style" panose="02050604050505020204" pitchFamily="18" charset="0"/>
                        </a:rPr>
                        <a:t>type</a:t>
                      </a:r>
                      <a:endParaRPr lang="pl-PL" sz="1800" dirty="0">
                        <a:latin typeface="Bookman Old Style" panose="02050604050505020204" pitchFamily="18" charset="0"/>
                      </a:endParaRPr>
                    </a:p>
                  </a:txBody>
                  <a:tcPr marL="91430" marR="91430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err="1" smtClean="0">
                          <a:latin typeface="Bookman Old Style" panose="02050604050505020204" pitchFamily="18" charset="0"/>
                        </a:rPr>
                        <a:t>school</a:t>
                      </a:r>
                      <a:endParaRPr lang="pl-PL" sz="1800" dirty="0">
                        <a:latin typeface="Bookman Old Style" panose="02050604050505020204" pitchFamily="18" charset="0"/>
                      </a:endParaRPr>
                    </a:p>
                  </a:txBody>
                  <a:tcPr marL="91430" marR="91430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err="1" smtClean="0">
                          <a:latin typeface="Bookman Old Style" panose="02050604050505020204" pitchFamily="18" charset="0"/>
                        </a:rPr>
                        <a:t>age</a:t>
                      </a:r>
                      <a:endParaRPr lang="pl-PL" sz="1800" dirty="0">
                        <a:latin typeface="Bookman Old Style" panose="02050604050505020204" pitchFamily="18" charset="0"/>
                      </a:endParaRPr>
                    </a:p>
                  </a:txBody>
                  <a:tcPr marL="91430" marR="91430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>
                        <a:latin typeface="Bookman Old Style" panose="02050604050505020204" pitchFamily="18" charset="0"/>
                      </a:endParaRPr>
                    </a:p>
                  </a:txBody>
                  <a:tcPr marL="91430" marR="91430" marT="45709" marB="45709"/>
                </a:tc>
              </a:tr>
              <a:tr h="9447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sz="1400" dirty="0" smtClean="0">
                          <a:solidFill>
                            <a:srgbClr val="000066"/>
                          </a:solidFill>
                          <a:latin typeface="Bookman Old Style" panose="02050604050505020204" pitchFamily="18" charset="0"/>
                        </a:rPr>
                        <a:t>TEST</a:t>
                      </a:r>
                      <a:endParaRPr lang="pl-PL" sz="1400" dirty="0">
                        <a:solidFill>
                          <a:srgbClr val="000066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0" marR="91430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altLang="pl-PL" sz="1400" dirty="0" smtClean="0">
                          <a:solidFill>
                            <a:srgbClr val="000066"/>
                          </a:solidFill>
                          <a:latin typeface="Bookman Old Style" panose="02050604050505020204" pitchFamily="18" charset="0"/>
                        </a:rPr>
                        <a:t>end of </a:t>
                      </a:r>
                    </a:p>
                    <a:p>
                      <a:pPr algn="ctr"/>
                      <a:r>
                        <a:rPr lang="pl-PL" altLang="pl-PL" sz="1400" dirty="0" smtClean="0">
                          <a:solidFill>
                            <a:srgbClr val="000066"/>
                          </a:solidFill>
                          <a:latin typeface="Bookman Old Style" panose="02050604050505020204" pitchFamily="18" charset="0"/>
                        </a:rPr>
                        <a:t>PRIMARY SCHOOL </a:t>
                      </a:r>
                      <a:endParaRPr lang="pl-PL" sz="1400" dirty="0">
                        <a:solidFill>
                          <a:srgbClr val="000066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0" marR="91430" marT="45709" marB="4570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sz="1400" dirty="0" smtClean="0">
                          <a:solidFill>
                            <a:srgbClr val="000066"/>
                          </a:solidFill>
                          <a:latin typeface="Bookman Old Style" panose="02050604050505020204" pitchFamily="18" charset="0"/>
                        </a:rPr>
                        <a:t>16</a:t>
                      </a:r>
                    </a:p>
                    <a:p>
                      <a:pPr algn="ctr"/>
                      <a:endParaRPr lang="pl-PL" sz="1400" dirty="0">
                        <a:solidFill>
                          <a:srgbClr val="000066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0" marR="91430" marT="45709" marB="4570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sz="1400" dirty="0" smtClean="0">
                          <a:solidFill>
                            <a:srgbClr val="000066"/>
                          </a:solidFill>
                          <a:latin typeface="Bookman Old Style" panose="02050604050505020204" pitchFamily="18" charset="0"/>
                        </a:rPr>
                        <a:t>g</a:t>
                      </a:r>
                      <a:r>
                        <a:rPr lang="en-US" altLang="pl-PL" sz="1400" dirty="0" err="1" smtClean="0">
                          <a:solidFill>
                            <a:srgbClr val="000066"/>
                          </a:solidFill>
                          <a:latin typeface="Bookman Old Style" panose="02050604050505020204" pitchFamily="18" charset="0"/>
                        </a:rPr>
                        <a:t>eneral</a:t>
                      </a:r>
                      <a:endParaRPr lang="pl-PL" altLang="pl-PL" sz="1400" dirty="0" smtClean="0">
                        <a:solidFill>
                          <a:srgbClr val="000066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pl-PL" sz="1400" dirty="0" smtClean="0">
                          <a:solidFill>
                            <a:srgbClr val="000066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pl-PL" altLang="pl-PL" sz="1400" dirty="0" smtClean="0">
                          <a:solidFill>
                            <a:srgbClr val="000066"/>
                          </a:solidFill>
                          <a:latin typeface="Bookman Old Style" panose="02050604050505020204" pitchFamily="18" charset="0"/>
                        </a:rPr>
                        <a:t>o</a:t>
                      </a:r>
                      <a:r>
                        <a:rPr lang="en-US" altLang="pl-PL" sz="1400" dirty="0" err="1" smtClean="0">
                          <a:solidFill>
                            <a:srgbClr val="000066"/>
                          </a:solidFill>
                          <a:latin typeface="Bookman Old Style" panose="02050604050505020204" pitchFamily="18" charset="0"/>
                        </a:rPr>
                        <a:t>bligatory</a:t>
                      </a:r>
                      <a:r>
                        <a:rPr lang="en-US" altLang="pl-PL" sz="1400" dirty="0" smtClean="0">
                          <a:solidFill>
                            <a:srgbClr val="000066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endParaRPr lang="pl-PL" altLang="pl-PL" sz="1400" dirty="0" smtClean="0">
                        <a:solidFill>
                          <a:srgbClr val="000066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pl-PL" sz="1400" dirty="0" smtClean="0">
                          <a:solidFill>
                            <a:srgbClr val="000066"/>
                          </a:solidFill>
                          <a:latin typeface="Bookman Old Style" panose="02050604050505020204" pitchFamily="18" charset="0"/>
                        </a:rPr>
                        <a:t>no selection function</a:t>
                      </a:r>
                      <a:r>
                        <a:rPr lang="pl-PL" altLang="pl-PL" sz="1400" dirty="0" smtClean="0">
                          <a:solidFill>
                            <a:srgbClr val="000066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</a:p>
                  </a:txBody>
                  <a:tcPr marL="91430" marR="91430" marT="45709" marB="45709" anchor="ctr"/>
                </a:tc>
              </a:tr>
              <a:tr h="9447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altLang="pl-PL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</a:rPr>
                        <a:t>EXTERNAL STANDARDIZED VOCATIONAL EXAMINATION</a:t>
                      </a:r>
                      <a:r>
                        <a:rPr kumimoji="0" lang="en-US" altLang="pl-PL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</a:rPr>
                        <a:t> </a:t>
                      </a:r>
                      <a:endParaRPr kumimoji="0" lang="pl-PL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</a:endParaRPr>
                    </a:p>
                  </a:txBody>
                  <a:tcPr marL="91430" marR="91430" marT="45709" marB="4570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pl-PL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at the end of </a:t>
                      </a:r>
                      <a:endParaRPr kumimoji="0" lang="pl-PL" altLang="pl-PL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altLang="pl-PL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VOCATIONAL</a:t>
                      </a:r>
                      <a:r>
                        <a:rPr kumimoji="0" lang="en-US" altLang="pl-PL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and </a:t>
                      </a:r>
                      <a:r>
                        <a:rPr kumimoji="0" lang="pl-PL" altLang="pl-PL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TECHNICAL SCHOOL</a:t>
                      </a:r>
                      <a:r>
                        <a:rPr kumimoji="0" lang="en-US" altLang="pl-PL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endParaRPr kumimoji="0" lang="pl-PL" altLang="pl-PL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1430" marR="91430" marT="45709" marB="45709" anchor="ctr"/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>
                        <a:solidFill>
                          <a:srgbClr val="000066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0" marR="91430" marT="45709" marB="45709" anchor="ctr"/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>
                        <a:solidFill>
                          <a:srgbClr val="000066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0" marR="91430" marT="45709" marB="45709" anchor="ctr"/>
                </a:tc>
              </a:tr>
              <a:tr h="9447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altLang="pl-PL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</a:rPr>
                        <a:t>MATURA EXAMINATION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pl-PL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secondary school leaving examination</a:t>
                      </a:r>
                      <a:endParaRPr kumimoji="0" lang="pl-PL" altLang="pl-PL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1430" marR="91430" marT="45709" marB="4570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altLang="pl-PL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at</a:t>
                      </a:r>
                      <a:r>
                        <a:rPr kumimoji="0" lang="pl-PL" altLang="pl-PL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the end of 4</a:t>
                      </a:r>
                      <a:r>
                        <a:rPr kumimoji="0" lang="en-US" altLang="pl-PL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-year </a:t>
                      </a:r>
                      <a:r>
                        <a:rPr kumimoji="0" lang="pl-PL" altLang="pl-PL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of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altLang="pl-PL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SECONDARY SCHOOL</a:t>
                      </a:r>
                      <a:r>
                        <a:rPr kumimoji="0" lang="en-US" altLang="pl-PL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endParaRPr kumimoji="0" lang="pl-PL" altLang="pl-PL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altLang="pl-PL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and TECHNICAL SCHOOL</a:t>
                      </a:r>
                      <a:r>
                        <a:rPr kumimoji="0" lang="en-US" altLang="pl-PL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endParaRPr kumimoji="0" lang="pl-PL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1430" marR="91430" marT="45709" marB="4570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pl-PL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19/20</a:t>
                      </a:r>
                      <a:endParaRPr kumimoji="0" lang="pl-PL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1430" marR="91430" marT="45709" marB="4570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pl-PL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general </a:t>
                      </a:r>
                      <a:endParaRPr kumimoji="0" lang="pl-PL" altLang="pl-PL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pl-PL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not obligatory</a:t>
                      </a:r>
                      <a:endParaRPr kumimoji="0" lang="pl-PL" altLang="pl-PL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1430" marR="91430" marT="45709" marB="4570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09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750" y="0"/>
            <a:ext cx="8229600" cy="960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4000" b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Special education</a:t>
            </a:r>
            <a:endParaRPr lang="pl-PL" altLang="pl-PL" sz="4000" b="1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0827" y="908062"/>
            <a:ext cx="8642350" cy="792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altLang="pl-PL" sz="18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askerville Old Face" panose="02020602080505020303" pitchFamily="18" charset="0"/>
              </a:rPr>
              <a:t>Special education comprises children and youth with developmental disabilities</a:t>
            </a:r>
            <a:r>
              <a:rPr lang="pl-PL" altLang="pl-PL" sz="18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askerville Old Face" panose="02020602080505020303" pitchFamily="18" charset="0"/>
              </a:rPr>
              <a:t> </a:t>
            </a:r>
            <a:r>
              <a:rPr lang="en-US" altLang="pl-PL" sz="18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askerville Old Face" panose="02020602080505020303" pitchFamily="18" charset="0"/>
              </a:rPr>
              <a:t>who require special</a:t>
            </a:r>
            <a:r>
              <a:rPr lang="pl-PL" altLang="pl-PL" sz="18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askerville Old Face" panose="02020602080505020303" pitchFamily="18" charset="0"/>
              </a:rPr>
              <a:t> </a:t>
            </a:r>
            <a:r>
              <a:rPr lang="en-US" altLang="pl-PL" sz="18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askerville Old Face" panose="02020602080505020303" pitchFamily="18" charset="0"/>
              </a:rPr>
              <a:t>organisation of work and working methods</a:t>
            </a:r>
            <a:r>
              <a:rPr lang="pl-PL" altLang="pl-PL" sz="1800" smtClean="0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askerville Old Face" panose="02020602080505020303" pitchFamily="18" charset="0"/>
              </a:rPr>
              <a:t>. </a:t>
            </a:r>
            <a:endParaRPr lang="pl-PL" altLang="pl-PL" sz="1800" dirty="0" smtClean="0">
              <a:solidFill>
                <a:srgbClr val="0000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250825" y="1989138"/>
            <a:ext cx="8637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l-PL" sz="24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This education can be applied in</a:t>
            </a:r>
            <a:r>
              <a:rPr lang="pl-PL" altLang="pl-PL" sz="24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:</a:t>
            </a:r>
            <a:r>
              <a:rPr lang="en-US" altLang="pl-PL" sz="24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  <a:endParaRPr lang="pl-PL" altLang="pl-PL" sz="2400" dirty="0">
              <a:solidFill>
                <a:srgbClr val="000066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447676" y="2443164"/>
            <a:ext cx="3477234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342900" indent="-342900" algn="l" eaLnBrk="1" hangingPunct="1">
              <a:buFont typeface="Wingdings" panose="05000000000000000000" pitchFamily="2" charset="2"/>
              <a:buChar char="§"/>
              <a:defRPr/>
            </a:pPr>
            <a:r>
              <a:rPr lang="pl-PL" altLang="pl-PL" sz="2000" b="1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General </a:t>
            </a:r>
            <a:r>
              <a:rPr lang="pl-PL" altLang="pl-PL" sz="2000" b="1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schools</a:t>
            </a:r>
            <a:endParaRPr lang="pl-PL" altLang="pl-PL" sz="2000" b="1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  <a:p>
            <a:pPr marL="342900" indent="-342900" algn="l" eaLnBrk="1" hangingPunct="1">
              <a:buFont typeface="Wingdings" panose="05000000000000000000" pitchFamily="2" charset="2"/>
              <a:buChar char="§"/>
              <a:defRPr/>
            </a:pPr>
            <a:r>
              <a:rPr lang="pl-PL" altLang="pl-PL" sz="2000" b="1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Integration </a:t>
            </a:r>
            <a:r>
              <a:rPr lang="pl-PL" altLang="pl-PL" sz="2000" b="1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schools</a:t>
            </a:r>
            <a:r>
              <a:rPr lang="pl-PL" altLang="pl-PL" sz="2000" b="1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  <a:r>
              <a:rPr lang="pl-PL" altLang="pl-PL" sz="2000" b="1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or</a:t>
            </a:r>
            <a:r>
              <a:rPr lang="pl-PL" altLang="pl-PL" sz="2000" b="1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  <a:r>
              <a:rPr lang="pl-PL" altLang="pl-PL" sz="2000" b="1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classes</a:t>
            </a:r>
            <a:endParaRPr lang="pl-PL" altLang="pl-PL" sz="2000" b="1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  <a:p>
            <a:pPr marL="342900" indent="-342900" algn="l" eaLnBrk="1" hangingPunct="1">
              <a:buFont typeface="Wingdings" panose="05000000000000000000" pitchFamily="2" charset="2"/>
              <a:buChar char="§"/>
              <a:defRPr/>
            </a:pPr>
            <a:r>
              <a:rPr lang="pl-PL" altLang="pl-PL" sz="2000" b="1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Special </a:t>
            </a:r>
            <a:r>
              <a:rPr lang="pl-PL" altLang="pl-PL" sz="2000" b="1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schools</a:t>
            </a:r>
            <a:r>
              <a:rPr lang="pl-PL" altLang="pl-PL" sz="2000" b="1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  <a:r>
              <a:rPr lang="pl-PL" altLang="pl-PL" sz="2000" b="1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or</a:t>
            </a:r>
            <a:r>
              <a:rPr lang="pl-PL" altLang="pl-PL" sz="2000" b="1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  <a:r>
              <a:rPr lang="pl-PL" altLang="pl-PL" sz="2000" b="1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classes</a:t>
            </a:r>
            <a:endParaRPr lang="pl-PL" altLang="pl-PL" sz="2000" b="1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  <a:p>
            <a:pPr marL="342900" indent="-342900" algn="l" eaLnBrk="1" hangingPunct="1">
              <a:buFont typeface="Wingdings" panose="05000000000000000000" pitchFamily="2" charset="2"/>
              <a:buChar char="§"/>
              <a:defRPr/>
            </a:pPr>
            <a:r>
              <a:rPr lang="pl-PL" altLang="pl-PL" sz="2000" b="1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Individual</a:t>
            </a:r>
            <a:r>
              <a:rPr lang="pl-PL" altLang="pl-PL" sz="2000" b="1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  <a:r>
              <a:rPr lang="pl-PL" altLang="pl-PL" sz="2000" b="1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teaching</a:t>
            </a:r>
            <a:endParaRPr lang="pl-PL" altLang="pl-PL" sz="2000" b="1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  <a:p>
            <a:pPr eaLnBrk="1" hangingPunct="1">
              <a:defRPr/>
            </a:pPr>
            <a:endParaRPr lang="pl-PL" altLang="pl-PL" sz="2000" b="1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  <a:p>
            <a:pPr eaLnBrk="1" hangingPunct="1">
              <a:defRPr/>
            </a:pPr>
            <a:endParaRPr lang="pl-PL" altLang="pl-PL" sz="2000" b="1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  <a:p>
            <a:pPr eaLnBrk="1" hangingPunct="1">
              <a:defRPr/>
            </a:pPr>
            <a:endParaRPr lang="pl-PL" altLang="pl-PL" sz="2000" b="1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339731" y="4016387"/>
            <a:ext cx="85693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 algn="l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 algn="l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 algn="l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 algn="l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l-PL" sz="2000" b="1" dirty="0">
                <a:solidFill>
                  <a:srgbClr val="000066"/>
                </a:solidFill>
                <a:latin typeface="Baskerville Old Face" panose="02020602080505020303" pitchFamily="18" charset="0"/>
              </a:rPr>
              <a:t>There are </a:t>
            </a:r>
            <a:r>
              <a:rPr lang="pl-PL" altLang="pl-PL" sz="2000" b="1" dirty="0">
                <a:solidFill>
                  <a:srgbClr val="000066"/>
                </a:solidFill>
                <a:latin typeface="Baskerville Old Face" panose="02020602080505020303" pitchFamily="18" charset="0"/>
              </a:rPr>
              <a:t>9</a:t>
            </a:r>
            <a:r>
              <a:rPr lang="en-US" altLang="pl-PL" sz="2000" b="1" dirty="0">
                <a:solidFill>
                  <a:srgbClr val="000066"/>
                </a:solidFill>
                <a:latin typeface="Baskerville Old Face" panose="02020602080505020303" pitchFamily="18" charset="0"/>
              </a:rPr>
              <a:t> categories of disabilities</a:t>
            </a:r>
            <a:r>
              <a:rPr lang="pl-PL" altLang="pl-PL" sz="2000" b="1" dirty="0">
                <a:solidFill>
                  <a:srgbClr val="000066"/>
                </a:solidFill>
                <a:latin typeface="Baskerville Old Face" panose="02020602080505020303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b="1" i="1" dirty="0" err="1">
                <a:solidFill>
                  <a:srgbClr val="000066"/>
                </a:solidFill>
                <a:latin typeface="Baskerville Old Face" panose="02020602080505020303" pitchFamily="18" charset="0"/>
              </a:rPr>
              <a:t>Visually</a:t>
            </a:r>
            <a:r>
              <a:rPr lang="pl-PL" altLang="pl-PL" sz="2000" b="1" i="1" dirty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  <a:r>
              <a:rPr lang="pl-PL" altLang="pl-PL" sz="2000" b="1" i="1" dirty="0" err="1">
                <a:solidFill>
                  <a:srgbClr val="000066"/>
                </a:solidFill>
                <a:latin typeface="Baskerville Old Face" panose="02020602080505020303" pitchFamily="18" charset="0"/>
              </a:rPr>
              <a:t>impaired</a:t>
            </a:r>
            <a:r>
              <a:rPr lang="pl-PL" altLang="pl-PL" sz="2000" b="1" i="1" dirty="0">
                <a:solidFill>
                  <a:srgbClr val="000066"/>
                </a:solidFill>
                <a:latin typeface="Baskerville Old Face" panose="02020602080505020303" pitchFamily="18" charset="0"/>
              </a:rPr>
              <a:t>				               </a:t>
            </a:r>
            <a:r>
              <a:rPr lang="pl-PL" altLang="pl-PL" sz="2000" b="1" i="1" dirty="0" err="1">
                <a:solidFill>
                  <a:srgbClr val="000066"/>
                </a:solidFill>
                <a:latin typeface="Baskerville Old Face" panose="02020602080505020303" pitchFamily="18" charset="0"/>
              </a:rPr>
              <a:t>Hearing-impaired</a:t>
            </a:r>
            <a:endParaRPr lang="pl-PL" altLang="pl-PL" sz="2000" b="1" i="1" dirty="0">
              <a:solidFill>
                <a:srgbClr val="000066"/>
              </a:solidFill>
              <a:latin typeface="Baskerville Old Face" panose="02020602080505020303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b="1" i="1" dirty="0" err="1">
                <a:solidFill>
                  <a:srgbClr val="000066"/>
                </a:solidFill>
                <a:latin typeface="Baskerville Old Face" panose="02020602080505020303" pitchFamily="18" charset="0"/>
              </a:rPr>
              <a:t>Developmentally</a:t>
            </a:r>
            <a:r>
              <a:rPr lang="pl-PL" altLang="pl-PL" sz="2000" b="1" i="1" dirty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  <a:r>
              <a:rPr lang="pl-PL" altLang="pl-PL" sz="2000" b="1" i="1" dirty="0" err="1">
                <a:solidFill>
                  <a:srgbClr val="000066"/>
                </a:solidFill>
                <a:latin typeface="Baskerville Old Face" panose="02020602080505020303" pitchFamily="18" charset="0"/>
              </a:rPr>
              <a:t>disabled</a:t>
            </a:r>
            <a:r>
              <a:rPr lang="pl-PL" altLang="pl-PL" sz="2000" b="1" i="1" dirty="0">
                <a:solidFill>
                  <a:srgbClr val="000066"/>
                </a:solidFill>
                <a:latin typeface="Baskerville Old Face" panose="02020602080505020303" pitchFamily="18" charset="0"/>
              </a:rPr>
              <a:t>				</a:t>
            </a:r>
            <a:r>
              <a:rPr lang="pl-PL" altLang="pl-PL" sz="2000" b="1" i="1" dirty="0" err="1">
                <a:solidFill>
                  <a:srgbClr val="000066"/>
                </a:solidFill>
                <a:latin typeface="Baskerville Old Face" panose="02020602080505020303" pitchFamily="18" charset="0"/>
              </a:rPr>
              <a:t>Long</a:t>
            </a:r>
            <a:r>
              <a:rPr lang="pl-PL" altLang="pl-PL" sz="2000" b="1" i="1" dirty="0">
                <a:solidFill>
                  <a:srgbClr val="000066"/>
                </a:solidFill>
                <a:latin typeface="Baskerville Old Face" panose="02020602080505020303" pitchFamily="18" charset="0"/>
              </a:rPr>
              <a:t> term </a:t>
            </a:r>
            <a:r>
              <a:rPr lang="pl-PL" altLang="pl-PL" sz="2000" b="1" i="1" dirty="0" err="1">
                <a:solidFill>
                  <a:srgbClr val="000066"/>
                </a:solidFill>
                <a:latin typeface="Baskerville Old Face" panose="02020602080505020303" pitchFamily="18" charset="0"/>
              </a:rPr>
              <a:t>illnesses</a:t>
            </a:r>
            <a:r>
              <a:rPr lang="pl-PL" altLang="pl-PL" sz="2000" b="1" i="1" dirty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b="1" i="1" dirty="0">
                <a:solidFill>
                  <a:srgbClr val="000066"/>
                </a:solidFill>
                <a:latin typeface="Baskerville Old Face" panose="02020602080505020303" pitchFamily="18" charset="0"/>
              </a:rPr>
              <a:t>Motor </a:t>
            </a:r>
            <a:r>
              <a:rPr lang="pl-PL" altLang="pl-PL" sz="2000" b="1" i="1" dirty="0" err="1">
                <a:solidFill>
                  <a:srgbClr val="000066"/>
                </a:solidFill>
                <a:latin typeface="Baskerville Old Face" panose="02020602080505020303" pitchFamily="18" charset="0"/>
              </a:rPr>
              <a:t>Disabilities</a:t>
            </a:r>
            <a:r>
              <a:rPr lang="pl-PL" altLang="pl-PL" sz="2000" b="1" i="1" dirty="0">
                <a:solidFill>
                  <a:srgbClr val="000066"/>
                </a:solidFill>
                <a:latin typeface="Baskerville Old Face" panose="02020602080505020303" pitchFamily="18" charset="0"/>
              </a:rPr>
              <a:t> 				</a:t>
            </a:r>
            <a:r>
              <a:rPr lang="pl-PL" altLang="pl-PL" sz="2000" b="1" i="1" dirty="0" err="1">
                <a:solidFill>
                  <a:srgbClr val="000066"/>
                </a:solidFill>
                <a:latin typeface="Baskerville Old Face" panose="02020602080505020303" pitchFamily="18" charset="0"/>
              </a:rPr>
              <a:t>Multiple</a:t>
            </a:r>
            <a:r>
              <a:rPr lang="pl-PL" altLang="pl-PL" sz="2000" b="1" i="1" dirty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  <a:r>
              <a:rPr lang="pl-PL" altLang="pl-PL" sz="2000" b="1" i="1" dirty="0" err="1">
                <a:solidFill>
                  <a:srgbClr val="000066"/>
                </a:solidFill>
                <a:latin typeface="Baskerville Old Face" panose="02020602080505020303" pitchFamily="18" charset="0"/>
              </a:rPr>
              <a:t>Disabilities</a:t>
            </a:r>
            <a:r>
              <a:rPr lang="pl-PL" altLang="pl-PL" sz="2000" b="1" i="1" dirty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b="1" i="1" dirty="0" err="1">
                <a:solidFill>
                  <a:srgbClr val="000066"/>
                </a:solidFill>
                <a:latin typeface="Baskerville Old Face" panose="02020602080505020303" pitchFamily="18" charset="0"/>
              </a:rPr>
              <a:t>Socially</a:t>
            </a:r>
            <a:r>
              <a:rPr lang="pl-PL" altLang="pl-PL" sz="2000" b="1" i="1" dirty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  <a:r>
              <a:rPr lang="pl-PL" altLang="pl-PL" sz="2000" b="1" i="1" dirty="0" err="1">
                <a:solidFill>
                  <a:srgbClr val="000066"/>
                </a:solidFill>
                <a:latin typeface="Baskerville Old Face" panose="02020602080505020303" pitchFamily="18" charset="0"/>
              </a:rPr>
              <a:t>Disadvantaged</a:t>
            </a:r>
            <a:r>
              <a:rPr lang="pl-PL" altLang="pl-PL" sz="2000" b="1" i="1" dirty="0">
                <a:solidFill>
                  <a:srgbClr val="000066"/>
                </a:solidFill>
                <a:latin typeface="Baskerville Old Face" panose="02020602080505020303" pitchFamily="18" charset="0"/>
              </a:rPr>
              <a:t> 				</a:t>
            </a:r>
            <a:r>
              <a:rPr lang="pl-PL" altLang="pl-PL" sz="2000" b="1" i="1" dirty="0" err="1">
                <a:solidFill>
                  <a:srgbClr val="000066"/>
                </a:solidFill>
                <a:latin typeface="Baskerville Old Face" panose="02020602080505020303" pitchFamily="18" charset="0"/>
              </a:rPr>
              <a:t>Behavioural</a:t>
            </a:r>
            <a:r>
              <a:rPr lang="pl-PL" altLang="pl-PL" sz="2000" b="1" i="1" dirty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  <a:r>
              <a:rPr lang="pl-PL" altLang="pl-PL" sz="2000" b="1" i="1" dirty="0" err="1">
                <a:solidFill>
                  <a:srgbClr val="000066"/>
                </a:solidFill>
                <a:latin typeface="Baskerville Old Face" panose="02020602080505020303" pitchFamily="18" charset="0"/>
              </a:rPr>
              <a:t>Disorders</a:t>
            </a:r>
            <a:r>
              <a:rPr lang="pl-PL" altLang="pl-PL" sz="2000" b="1" i="1" dirty="0">
                <a:solidFill>
                  <a:srgbClr val="000066"/>
                </a:solidFill>
                <a:latin typeface="Baskerville Old Face" panose="02020602080505020303" pitchFamily="18" charset="0"/>
              </a:rPr>
              <a:t> 				</a:t>
            </a:r>
            <a:r>
              <a:rPr lang="pl-PL" altLang="pl-PL" sz="2000" b="1" i="1" dirty="0" err="1">
                <a:solidFill>
                  <a:srgbClr val="000066"/>
                </a:solidFill>
                <a:latin typeface="Baskerville Old Face" panose="02020602080505020303" pitchFamily="18" charset="0"/>
              </a:rPr>
              <a:t>Threatened</a:t>
            </a:r>
            <a:r>
              <a:rPr lang="pl-PL" altLang="pl-PL" sz="2000" b="1" i="1" dirty="0">
                <a:solidFill>
                  <a:srgbClr val="000066"/>
                </a:solidFill>
                <a:latin typeface="Baskerville Old Face" panose="02020602080505020303" pitchFamily="18" charset="0"/>
              </a:rPr>
              <a:t> with </a:t>
            </a:r>
            <a:r>
              <a:rPr lang="pl-PL" altLang="pl-PL" sz="2000" b="1" i="1" dirty="0" err="1">
                <a:solidFill>
                  <a:srgbClr val="000066"/>
                </a:solidFill>
                <a:latin typeface="Baskerville Old Face" panose="02020602080505020303" pitchFamily="18" charset="0"/>
              </a:rPr>
              <a:t>Addiction</a:t>
            </a:r>
            <a:r>
              <a:rPr lang="pl-PL" altLang="pl-PL" sz="2000" b="1" dirty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80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750" y="12"/>
            <a:ext cx="8229600" cy="836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4000" b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Tertiary education</a:t>
            </a:r>
            <a:endParaRPr lang="pl-PL" altLang="pl-PL" sz="4000" b="1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39182" y="650887"/>
            <a:ext cx="8642350" cy="47520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altLang="pl-PL" sz="1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askerville Old Face" panose="02020602080505020303" pitchFamily="18" charset="0"/>
              </a:rPr>
              <a:t>After secondary school students can take higher education.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pl-PL" sz="1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askerville Old Face" panose="02020602080505020303" pitchFamily="18" charset="0"/>
              </a:rPr>
              <a:t>There are various types of higher education institutions in Poland:</a:t>
            </a:r>
          </a:p>
          <a:p>
            <a:pPr>
              <a:buFont typeface="Arial" charset="0"/>
              <a:buChar char="•"/>
              <a:defRPr/>
            </a:pPr>
            <a:r>
              <a:rPr lang="en-US" altLang="pl-PL" sz="1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askerville Old Face" panose="02020602080505020303" pitchFamily="18" charset="0"/>
              </a:rPr>
              <a:t>universities,</a:t>
            </a:r>
          </a:p>
          <a:p>
            <a:pPr>
              <a:buFont typeface="Arial" charset="0"/>
              <a:buChar char="•"/>
              <a:defRPr/>
            </a:pPr>
            <a:r>
              <a:rPr lang="en-US" altLang="pl-PL" sz="1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askerville Old Face" panose="02020602080505020303" pitchFamily="18" charset="0"/>
              </a:rPr>
              <a:t>polytechnics, </a:t>
            </a:r>
          </a:p>
          <a:p>
            <a:pPr>
              <a:buFont typeface="Arial" charset="0"/>
              <a:buChar char="•"/>
              <a:defRPr/>
            </a:pPr>
            <a:r>
              <a:rPr lang="en-US" altLang="pl-PL" sz="1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askerville Old Face" panose="02020602080505020303" pitchFamily="18" charset="0"/>
              </a:rPr>
              <a:t>economic academies,</a:t>
            </a:r>
          </a:p>
          <a:p>
            <a:pPr>
              <a:buFont typeface="Arial" charset="0"/>
              <a:buChar char="•"/>
              <a:defRPr/>
            </a:pPr>
            <a:r>
              <a:rPr lang="en-US" altLang="pl-PL" sz="1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askerville Old Face" panose="02020602080505020303" pitchFamily="18" charset="0"/>
              </a:rPr>
              <a:t>agricultural academies,</a:t>
            </a:r>
          </a:p>
          <a:p>
            <a:pPr>
              <a:buFont typeface="Arial" charset="0"/>
              <a:buChar char="•"/>
              <a:defRPr/>
            </a:pPr>
            <a:r>
              <a:rPr lang="en-US" altLang="pl-PL" sz="1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askerville Old Face" panose="02020602080505020303" pitchFamily="18" charset="0"/>
              </a:rPr>
              <a:t>others.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pl-PL" sz="1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askerville Old Face" panose="02020602080505020303" pitchFamily="18" charset="0"/>
              </a:rPr>
              <a:t>Day studies in state higher schools are free of charge. </a:t>
            </a:r>
            <a:endParaRPr lang="pl-PL" altLang="pl-PL" sz="1800" b="1" dirty="0" smtClean="0">
              <a:solidFill>
                <a:srgbClr val="0000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askerville Old Face" panose="02020602080505020303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pl-PL" altLang="pl-PL" sz="1800" b="1" dirty="0" smtClean="0">
              <a:solidFill>
                <a:srgbClr val="0000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askerville Old Face" panose="02020602080505020303" pitchFamily="18" charset="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en-US" altLang="pl-PL" sz="1800" b="1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The structure of studies</a:t>
            </a:r>
            <a:endParaRPr lang="pl-PL" altLang="pl-PL" sz="1800" b="1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altLang="pl-PL" sz="1800" b="1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Since 2007/2008 academic year Polish higher education system has been divided to three stages: </a:t>
            </a:r>
          </a:p>
          <a:p>
            <a:pPr>
              <a:buFont typeface="Wingdings" pitchFamily="2" charset="2"/>
              <a:buNone/>
              <a:defRPr/>
            </a:pPr>
            <a:endParaRPr lang="pl-PL" altLang="pl-PL" sz="1800" b="1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pl-PL" altLang="pl-PL" sz="1800" b="1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  <a:p>
            <a:pPr algn="ctr">
              <a:buFont typeface="Wingdings" pitchFamily="2" charset="2"/>
              <a:buNone/>
              <a:defRPr/>
            </a:pPr>
            <a:endParaRPr lang="en-US" altLang="pl-PL" sz="1800" b="1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39182" y="5652331"/>
            <a:ext cx="8494712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pl-PL" sz="1800" b="1" dirty="0">
                <a:solidFill>
                  <a:srgbClr val="000066"/>
                </a:solidFill>
                <a:latin typeface="Baskerville Old Face" panose="02020602080505020303" pitchFamily="18" charset="0"/>
              </a:rPr>
              <a:t>This system applies to all fields of education except Law, Pharmacy, Psychology, Veterinary</a:t>
            </a:r>
            <a:endParaRPr lang="pl-PL" altLang="pl-PL" sz="1800" b="1" dirty="0">
              <a:solidFill>
                <a:srgbClr val="000066"/>
              </a:solidFill>
              <a:latin typeface="Baskerville Old Face" panose="02020602080505020303" pitchFamily="18" charset="0"/>
            </a:endParaRPr>
          </a:p>
          <a:p>
            <a:pPr marL="342900" lvl="0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pl-PL" sz="1800" b="1" dirty="0">
                <a:solidFill>
                  <a:srgbClr val="000066"/>
                </a:solidFill>
                <a:latin typeface="Baskerville Old Face" panose="02020602080505020303" pitchFamily="18" charset="0"/>
              </a:rPr>
              <a:t>Medicine, Medicine and Dentistry, which are still based on two-stage system (Master </a:t>
            </a:r>
            <a:r>
              <a:rPr lang="en-US" altLang="pl-PL" sz="1800" b="1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and</a:t>
            </a:r>
            <a:r>
              <a:rPr lang="pl-PL" altLang="pl-PL" sz="1800" b="1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pl-PL" sz="1800" b="1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Doctor</a:t>
            </a:r>
            <a:r>
              <a:rPr lang="en-US" altLang="pl-PL" sz="1800" b="1" dirty="0">
                <a:solidFill>
                  <a:srgbClr val="000066"/>
                </a:solidFill>
                <a:latin typeface="Baskerville Old Face" panose="02020602080505020303" pitchFamily="18" charset="0"/>
              </a:rPr>
              <a:t>).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056938399"/>
              </p:ext>
            </p:extLst>
          </p:nvPr>
        </p:nvGraphicFramePr>
        <p:xfrm>
          <a:off x="2042195" y="4644219"/>
          <a:ext cx="4722888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370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Graphic spid="7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22"/>
          <p:cNvGrpSpPr>
            <a:grpSpLocks/>
          </p:cNvGrpSpPr>
          <p:nvPr/>
        </p:nvGrpSpPr>
        <p:grpSpPr bwMode="auto">
          <a:xfrm>
            <a:off x="977900" y="796925"/>
            <a:ext cx="7143750" cy="4356100"/>
            <a:chOff x="2395615" y="1930134"/>
            <a:chExt cx="4519479" cy="3926425"/>
          </a:xfrm>
        </p:grpSpPr>
        <p:sp>
          <p:nvSpPr>
            <p:cNvPr id="5" name="Dowolny kształt 5"/>
            <p:cNvSpPr>
              <a:spLocks/>
            </p:cNvSpPr>
            <p:nvPr/>
          </p:nvSpPr>
          <p:spPr bwMode="auto">
            <a:xfrm>
              <a:off x="4655355" y="2953236"/>
              <a:ext cx="1237333" cy="429274"/>
            </a:xfrm>
            <a:custGeom>
              <a:avLst/>
              <a:gdLst>
                <a:gd name="T0" fmla="*/ 0 w 1237333"/>
                <a:gd name="T1" fmla="*/ 0 h 429274"/>
                <a:gd name="T2" fmla="*/ 0 w 1237333"/>
                <a:gd name="T3" fmla="*/ 214726 h 429274"/>
                <a:gd name="T4" fmla="*/ 1237233 w 1237333"/>
                <a:gd name="T5" fmla="*/ 214726 h 429274"/>
                <a:gd name="T6" fmla="*/ 1237233 w 1237333"/>
                <a:gd name="T7" fmla="*/ 429452 h 4292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37333"/>
                <a:gd name="T13" fmla="*/ 0 h 429274"/>
                <a:gd name="T14" fmla="*/ 1237333 w 1237333"/>
                <a:gd name="T15" fmla="*/ 429274 h 4292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37333" h="429274">
                  <a:moveTo>
                    <a:pt x="0" y="0"/>
                  </a:moveTo>
                  <a:lnTo>
                    <a:pt x="0" y="214726"/>
                  </a:lnTo>
                  <a:lnTo>
                    <a:pt x="1237233" y="214726"/>
                  </a:lnTo>
                  <a:lnTo>
                    <a:pt x="1237233" y="429452"/>
                  </a:lnTo>
                </a:path>
              </a:pathLst>
            </a:custGeom>
            <a:noFill/>
            <a:ln w="12700">
              <a:solidFill>
                <a:srgbClr val="7B309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6" name="Dowolny kształt 6"/>
            <p:cNvSpPr>
              <a:spLocks/>
            </p:cNvSpPr>
            <p:nvPr/>
          </p:nvSpPr>
          <p:spPr bwMode="auto">
            <a:xfrm>
              <a:off x="2979130" y="4401320"/>
              <a:ext cx="998303" cy="941541"/>
            </a:xfrm>
            <a:custGeom>
              <a:avLst/>
              <a:gdLst>
                <a:gd name="T0" fmla="*/ 0 w 998303"/>
                <a:gd name="T1" fmla="*/ 0 h 941541"/>
                <a:gd name="T2" fmla="*/ 0 w 998303"/>
                <a:gd name="T3" fmla="*/ 940706 h 941541"/>
                <a:gd name="T4" fmla="*/ 998436 w 998303"/>
                <a:gd name="T5" fmla="*/ 940706 h 941541"/>
                <a:gd name="T6" fmla="*/ 0 60000 65536"/>
                <a:gd name="T7" fmla="*/ 0 60000 65536"/>
                <a:gd name="T8" fmla="*/ 0 60000 65536"/>
                <a:gd name="T9" fmla="*/ 0 w 998303"/>
                <a:gd name="T10" fmla="*/ 0 h 941541"/>
                <a:gd name="T11" fmla="*/ 998303 w 998303"/>
                <a:gd name="T12" fmla="*/ 941541 h 9415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98303" h="941541">
                  <a:moveTo>
                    <a:pt x="0" y="0"/>
                  </a:moveTo>
                  <a:lnTo>
                    <a:pt x="0" y="940706"/>
                  </a:lnTo>
                  <a:lnTo>
                    <a:pt x="998436" y="940706"/>
                  </a:lnTo>
                </a:path>
              </a:pathLst>
            </a:custGeom>
            <a:noFill/>
            <a:ln w="12700">
              <a:solidFill>
                <a:srgbClr val="4560A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7" name="Dowolny kształt 7"/>
            <p:cNvSpPr>
              <a:spLocks/>
            </p:cNvSpPr>
            <p:nvPr/>
          </p:nvSpPr>
          <p:spPr bwMode="auto">
            <a:xfrm>
              <a:off x="3418022" y="2953236"/>
              <a:ext cx="1237333" cy="429274"/>
            </a:xfrm>
            <a:custGeom>
              <a:avLst/>
              <a:gdLst>
                <a:gd name="T0" fmla="*/ 1237233 w 1237333"/>
                <a:gd name="T1" fmla="*/ 0 h 429274"/>
                <a:gd name="T2" fmla="*/ 1237233 w 1237333"/>
                <a:gd name="T3" fmla="*/ 214726 h 429274"/>
                <a:gd name="T4" fmla="*/ 0 w 1237333"/>
                <a:gd name="T5" fmla="*/ 214726 h 429274"/>
                <a:gd name="T6" fmla="*/ 0 w 1237333"/>
                <a:gd name="T7" fmla="*/ 429452 h 4292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37333"/>
                <a:gd name="T13" fmla="*/ 0 h 429274"/>
                <a:gd name="T14" fmla="*/ 1237333 w 1237333"/>
                <a:gd name="T15" fmla="*/ 429274 h 4292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37333" h="429274">
                  <a:moveTo>
                    <a:pt x="1237233" y="0"/>
                  </a:moveTo>
                  <a:lnTo>
                    <a:pt x="1237233" y="214726"/>
                  </a:lnTo>
                  <a:lnTo>
                    <a:pt x="0" y="214726"/>
                  </a:lnTo>
                  <a:lnTo>
                    <a:pt x="0" y="429452"/>
                  </a:lnTo>
                </a:path>
              </a:pathLst>
            </a:custGeom>
            <a:noFill/>
            <a:ln w="12700">
              <a:solidFill>
                <a:srgbClr val="7B309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8" name="Dowolny kształt 7"/>
            <p:cNvSpPr/>
            <p:nvPr/>
          </p:nvSpPr>
          <p:spPr>
            <a:xfrm>
              <a:off x="2425892" y="1930134"/>
              <a:ext cx="4424141" cy="1022506"/>
            </a:xfrm>
            <a:custGeom>
              <a:avLst/>
              <a:gdLst>
                <a:gd name="connsiteX0" fmla="*/ 0 w 2045013"/>
                <a:gd name="connsiteY0" fmla="*/ 0 h 1022506"/>
                <a:gd name="connsiteX1" fmla="*/ 2045013 w 2045013"/>
                <a:gd name="connsiteY1" fmla="*/ 0 h 1022506"/>
                <a:gd name="connsiteX2" fmla="*/ 2045013 w 2045013"/>
                <a:gd name="connsiteY2" fmla="*/ 1022506 h 1022506"/>
                <a:gd name="connsiteX3" fmla="*/ 0 w 2045013"/>
                <a:gd name="connsiteY3" fmla="*/ 1022506 h 1022506"/>
                <a:gd name="connsiteX4" fmla="*/ 0 w 2045013"/>
                <a:gd name="connsiteY4" fmla="*/ 0 h 1022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5013" h="1022506">
                  <a:moveTo>
                    <a:pt x="0" y="0"/>
                  </a:moveTo>
                  <a:lnTo>
                    <a:pt x="2045013" y="0"/>
                  </a:lnTo>
                  <a:lnTo>
                    <a:pt x="2045013" y="1022506"/>
                  </a:lnTo>
                  <a:lnTo>
                    <a:pt x="0" y="102250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C43D1F">
                    <a:hueOff val="0"/>
                    <a:satOff val="0"/>
                    <a:lumOff val="0"/>
                    <a:alphaOff val="0"/>
                    <a:tint val="75000"/>
                    <a:satMod val="170000"/>
                  </a:srgbClr>
                </a:gs>
                <a:gs pos="37000">
                  <a:srgbClr val="C43D1F">
                    <a:hueOff val="0"/>
                    <a:satOff val="0"/>
                    <a:lumOff val="0"/>
                    <a:alphaOff val="0"/>
                    <a:tint val="50000"/>
                    <a:satMod val="180000"/>
                  </a:srgbClr>
                </a:gs>
                <a:gs pos="50000">
                  <a:srgbClr val="C43D1F">
                    <a:hueOff val="0"/>
                    <a:satOff val="0"/>
                    <a:lumOff val="0"/>
                    <a:alphaOff val="0"/>
                    <a:tint val="46000"/>
                    <a:satMod val="180000"/>
                  </a:srgbClr>
                </a:gs>
                <a:gs pos="64000">
                  <a:srgbClr val="C43D1F">
                    <a:hueOff val="0"/>
                    <a:satOff val="0"/>
                    <a:lumOff val="0"/>
                    <a:alphaOff val="0"/>
                    <a:tint val="50000"/>
                    <a:satMod val="180000"/>
                  </a:srgbClr>
                </a:gs>
                <a:gs pos="100000">
                  <a:srgbClr val="C43D1F">
                    <a:hueOff val="0"/>
                    <a:satOff val="0"/>
                    <a:lumOff val="0"/>
                    <a:alphaOff val="0"/>
                    <a:tint val="75000"/>
                    <a:satMod val="170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39000" dist="25400" dir="5400000">
                <a:srgbClr val="1A0000">
                  <a:alpha val="35000"/>
                </a:srgbClr>
              </a:outerShdw>
            </a:effectLst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txBody>
            <a:bodyPr lIns="5080" tIns="5080" rIns="5080" bIns="5080" spcCol="1270" anchor="ctr"/>
            <a:lstStyle/>
            <a:p>
              <a:pPr algn="ctr" defTabSz="3556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pl-PL" sz="1800" b="1" kern="0" dirty="0">
                  <a:ln/>
                  <a:solidFill>
                    <a:prstClr val="black"/>
                  </a:solidFill>
                  <a:latin typeface="Arial" charset="0"/>
                </a:rPr>
                <a:t>MINISTRY OF NATIONAL EDUCATION</a:t>
              </a:r>
            </a:p>
            <a:p>
              <a:pPr algn="ctr" defTabSz="3556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pl-PL" sz="1400" kern="0" dirty="0">
                  <a:ln/>
                  <a:solidFill>
                    <a:prstClr val="black"/>
                  </a:solidFill>
                  <a:latin typeface="Arial" charset="0"/>
                </a:rPr>
                <a:t>(</a:t>
              </a:r>
              <a:r>
                <a:rPr lang="pl-PL" sz="1400" kern="0" dirty="0" err="1">
                  <a:ln/>
                  <a:solidFill>
                    <a:prstClr val="black"/>
                  </a:solidFill>
                  <a:latin typeface="Arial" charset="0"/>
                </a:rPr>
                <a:t>elaborating</a:t>
              </a:r>
              <a:r>
                <a:rPr lang="pl-PL" sz="1400" kern="0" dirty="0">
                  <a:ln/>
                  <a:solidFill>
                    <a:prstClr val="black"/>
                  </a:solidFill>
                  <a:latin typeface="Arial" charset="0"/>
                </a:rPr>
                <a:t> </a:t>
              </a:r>
              <a:r>
                <a:rPr lang="pl-PL" sz="1400" kern="0" dirty="0" err="1">
                  <a:ln/>
                  <a:solidFill>
                    <a:prstClr val="black"/>
                  </a:solidFill>
                  <a:latin typeface="Arial" charset="0"/>
                </a:rPr>
                <a:t>educational</a:t>
              </a:r>
              <a:r>
                <a:rPr lang="pl-PL" sz="1400" kern="0" dirty="0">
                  <a:ln/>
                  <a:solidFill>
                    <a:prstClr val="black"/>
                  </a:solidFill>
                  <a:latin typeface="Arial" charset="0"/>
                </a:rPr>
                <a:t> </a:t>
              </a:r>
              <a:r>
                <a:rPr lang="pl-PL" sz="1400" kern="0" dirty="0" err="1">
                  <a:ln/>
                  <a:solidFill>
                    <a:prstClr val="black"/>
                  </a:solidFill>
                  <a:latin typeface="Arial" charset="0"/>
                </a:rPr>
                <a:t>policies</a:t>
              </a:r>
              <a:r>
                <a:rPr lang="pl-PL" sz="1400" kern="0" dirty="0">
                  <a:ln/>
                  <a:solidFill>
                    <a:prstClr val="black"/>
                  </a:solidFill>
                  <a:latin typeface="Arial" charset="0"/>
                </a:rPr>
                <a:t> </a:t>
              </a:r>
              <a:r>
                <a:rPr lang="pl-PL" sz="1400" kern="0" dirty="0" err="1">
                  <a:ln/>
                  <a:solidFill>
                    <a:prstClr val="black"/>
                  </a:solidFill>
                  <a:latin typeface="Arial" charset="0"/>
                </a:rPr>
                <a:t>at</a:t>
              </a:r>
              <a:r>
                <a:rPr lang="pl-PL" sz="1400" kern="0" dirty="0">
                  <a:ln/>
                  <a:solidFill>
                    <a:prstClr val="black"/>
                  </a:solidFill>
                  <a:latin typeface="Arial" charset="0"/>
                </a:rPr>
                <a:t> the national </a:t>
              </a:r>
              <a:r>
                <a:rPr lang="pl-PL" sz="1400" kern="0" dirty="0" err="1">
                  <a:ln/>
                  <a:solidFill>
                    <a:prstClr val="black"/>
                  </a:solidFill>
                  <a:latin typeface="Arial" charset="0"/>
                </a:rPr>
                <a:t>level</a:t>
              </a:r>
              <a:r>
                <a:rPr lang="pl-PL" sz="1400" kern="0" dirty="0">
                  <a:ln/>
                  <a:solidFill>
                    <a:prstClr val="black"/>
                  </a:solidFill>
                  <a:latin typeface="Arial" charset="0"/>
                </a:rPr>
                <a:t>, </a:t>
              </a:r>
              <a:r>
                <a:rPr lang="pl-PL" sz="1400" kern="0" dirty="0" err="1">
                  <a:ln/>
                  <a:solidFill>
                    <a:prstClr val="black"/>
                  </a:solidFill>
                  <a:latin typeface="Arial" charset="0"/>
                </a:rPr>
                <a:t>coordination</a:t>
              </a:r>
              <a:r>
                <a:rPr lang="pl-PL" sz="1400" kern="0" dirty="0">
                  <a:ln/>
                  <a:solidFill>
                    <a:prstClr val="black"/>
                  </a:solidFill>
                  <a:latin typeface="Arial" charset="0"/>
                </a:rPr>
                <a:t> </a:t>
              </a:r>
              <a:r>
                <a:rPr lang="pl-PL" sz="1400" kern="0" dirty="0" err="1">
                  <a:ln/>
                  <a:solidFill>
                    <a:prstClr val="black"/>
                  </a:solidFill>
                  <a:latin typeface="Arial" charset="0"/>
                </a:rPr>
                <a:t>other</a:t>
              </a:r>
              <a:r>
                <a:rPr lang="pl-PL" sz="1400" kern="0" dirty="0">
                  <a:ln/>
                  <a:solidFill>
                    <a:prstClr val="black"/>
                  </a:solidFill>
                  <a:latin typeface="Arial" charset="0"/>
                </a:rPr>
                <a:t> </a:t>
              </a:r>
              <a:r>
                <a:rPr lang="pl-PL" sz="1400" kern="0" dirty="0" err="1">
                  <a:ln/>
                  <a:solidFill>
                    <a:prstClr val="black"/>
                  </a:solidFill>
                  <a:latin typeface="Arial" charset="0"/>
                </a:rPr>
                <a:t>governing</a:t>
              </a:r>
              <a:r>
                <a:rPr lang="pl-PL" sz="1400" kern="0" dirty="0">
                  <a:ln/>
                  <a:solidFill>
                    <a:prstClr val="black"/>
                  </a:solidFill>
                  <a:latin typeface="Arial" charset="0"/>
                </a:rPr>
                <a:t> </a:t>
              </a:r>
              <a:r>
                <a:rPr lang="pl-PL" sz="1400" kern="0" dirty="0" err="1">
                  <a:ln/>
                  <a:solidFill>
                    <a:prstClr val="black"/>
                  </a:solidFill>
                  <a:latin typeface="Arial" charset="0"/>
                </a:rPr>
                <a:t>bodies</a:t>
              </a:r>
              <a:r>
                <a:rPr lang="pl-PL" sz="1400" kern="0" dirty="0">
                  <a:ln/>
                  <a:solidFill>
                    <a:prstClr val="black"/>
                  </a:solidFill>
                  <a:latin typeface="Arial" charset="0"/>
                </a:rPr>
                <a:t>, controlling </a:t>
              </a:r>
              <a:r>
                <a:rPr lang="pl-PL" sz="1400" kern="0" dirty="0" err="1">
                  <a:ln/>
                  <a:solidFill>
                    <a:prstClr val="black"/>
                  </a:solidFill>
                  <a:latin typeface="Arial" charset="0"/>
                </a:rPr>
                <a:t>higher</a:t>
              </a:r>
              <a:r>
                <a:rPr lang="pl-PL" sz="1400" kern="0" dirty="0">
                  <a:ln/>
                  <a:solidFill>
                    <a:prstClr val="black"/>
                  </a:solidFill>
                  <a:latin typeface="Arial" charset="0"/>
                </a:rPr>
                <a:t> education </a:t>
              </a:r>
              <a:r>
                <a:rPr lang="pl-PL" sz="1400" kern="0" dirty="0" err="1">
                  <a:ln/>
                  <a:solidFill>
                    <a:prstClr val="black"/>
                  </a:solidFill>
                  <a:latin typeface="Arial" charset="0"/>
                </a:rPr>
                <a:t>institutionssupervised</a:t>
              </a:r>
              <a:r>
                <a:rPr lang="pl-PL" sz="1400" kern="0" dirty="0">
                  <a:ln/>
                  <a:solidFill>
                    <a:prstClr val="black"/>
                  </a:solidFill>
                  <a:latin typeface="Arial" charset="0"/>
                </a:rPr>
                <a:t> by </a:t>
              </a:r>
              <a:r>
                <a:rPr lang="pl-PL" sz="1400" kern="0" dirty="0" err="1">
                  <a:ln/>
                  <a:solidFill>
                    <a:prstClr val="black"/>
                  </a:solidFill>
                  <a:latin typeface="Arial" charset="0"/>
                </a:rPr>
                <a:t>this</a:t>
              </a:r>
              <a:r>
                <a:rPr lang="pl-PL" sz="1400" kern="0" dirty="0">
                  <a:ln/>
                  <a:solidFill>
                    <a:prstClr val="black"/>
                  </a:solidFill>
                  <a:latin typeface="Arial" charset="0"/>
                </a:rPr>
                <a:t> </a:t>
              </a:r>
              <a:r>
                <a:rPr lang="pl-PL" sz="1400" kern="0" dirty="0" err="1">
                  <a:ln/>
                  <a:solidFill>
                    <a:prstClr val="black"/>
                  </a:solidFill>
                  <a:latin typeface="Arial" charset="0"/>
                </a:rPr>
                <a:t>Ministry</a:t>
              </a:r>
              <a:r>
                <a:rPr lang="pl-PL" sz="1400" kern="0" dirty="0">
                  <a:ln/>
                  <a:solidFill>
                    <a:prstClr val="black"/>
                  </a:solidFill>
                  <a:latin typeface="Arial" charset="0"/>
                </a:rPr>
                <a:t>)</a:t>
              </a:r>
              <a:endParaRPr lang="pl-PL" sz="1400" kern="0" dirty="0">
                <a:solidFill>
                  <a:prstClr val="black"/>
                </a:solidFill>
                <a:latin typeface="Verdana"/>
              </a:endParaRPr>
            </a:p>
          </p:txBody>
        </p:sp>
        <p:sp>
          <p:nvSpPr>
            <p:cNvPr id="9" name="Dowolny kształt 8"/>
            <p:cNvSpPr/>
            <p:nvPr/>
          </p:nvSpPr>
          <p:spPr>
            <a:xfrm>
              <a:off x="2395615" y="3382093"/>
              <a:ext cx="2045013" cy="1022506"/>
            </a:xfrm>
            <a:custGeom>
              <a:avLst/>
              <a:gdLst>
                <a:gd name="connsiteX0" fmla="*/ 0 w 2045013"/>
                <a:gd name="connsiteY0" fmla="*/ 0 h 1022506"/>
                <a:gd name="connsiteX1" fmla="*/ 2045013 w 2045013"/>
                <a:gd name="connsiteY1" fmla="*/ 0 h 1022506"/>
                <a:gd name="connsiteX2" fmla="*/ 2045013 w 2045013"/>
                <a:gd name="connsiteY2" fmla="*/ 1022506 h 1022506"/>
                <a:gd name="connsiteX3" fmla="*/ 0 w 2045013"/>
                <a:gd name="connsiteY3" fmla="*/ 1022506 h 1022506"/>
                <a:gd name="connsiteX4" fmla="*/ 0 w 2045013"/>
                <a:gd name="connsiteY4" fmla="*/ 0 h 1022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5013" h="1022506">
                  <a:moveTo>
                    <a:pt x="0" y="0"/>
                  </a:moveTo>
                  <a:lnTo>
                    <a:pt x="2045013" y="0"/>
                  </a:lnTo>
                  <a:lnTo>
                    <a:pt x="2045013" y="1022506"/>
                  </a:lnTo>
                  <a:lnTo>
                    <a:pt x="0" y="102250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7B309B">
                    <a:hueOff val="0"/>
                    <a:satOff val="0"/>
                    <a:lumOff val="0"/>
                    <a:alphaOff val="0"/>
                    <a:tint val="75000"/>
                    <a:satMod val="170000"/>
                  </a:srgbClr>
                </a:gs>
                <a:gs pos="37000">
                  <a:srgbClr val="7B309B">
                    <a:hueOff val="0"/>
                    <a:satOff val="0"/>
                    <a:lumOff val="0"/>
                    <a:alphaOff val="0"/>
                    <a:tint val="50000"/>
                    <a:satMod val="180000"/>
                  </a:srgbClr>
                </a:gs>
                <a:gs pos="50000">
                  <a:srgbClr val="7B309B">
                    <a:hueOff val="0"/>
                    <a:satOff val="0"/>
                    <a:lumOff val="0"/>
                    <a:alphaOff val="0"/>
                    <a:tint val="46000"/>
                    <a:satMod val="180000"/>
                  </a:srgbClr>
                </a:gs>
                <a:gs pos="64000">
                  <a:srgbClr val="7B309B">
                    <a:hueOff val="0"/>
                    <a:satOff val="0"/>
                    <a:lumOff val="0"/>
                    <a:alphaOff val="0"/>
                    <a:tint val="50000"/>
                    <a:satMod val="180000"/>
                  </a:srgbClr>
                </a:gs>
                <a:gs pos="100000">
                  <a:srgbClr val="7B309B">
                    <a:hueOff val="0"/>
                    <a:satOff val="0"/>
                    <a:lumOff val="0"/>
                    <a:alphaOff val="0"/>
                    <a:tint val="75000"/>
                    <a:satMod val="170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39000" dist="25400" dir="5400000">
                <a:srgbClr val="1A0000">
                  <a:alpha val="35000"/>
                </a:srgbClr>
              </a:outerShdw>
            </a:effectLst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txBody>
            <a:bodyPr lIns="5080" tIns="5080" rIns="5080" bIns="5080" spcCol="1270" anchor="ctr"/>
            <a:lstStyle/>
            <a:p>
              <a:pPr algn="ctr" defTabSz="3556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pl-PL" sz="1800" b="1" kern="0" dirty="0">
                  <a:ln/>
                  <a:solidFill>
                    <a:prstClr val="black"/>
                  </a:solidFill>
                  <a:latin typeface="Arial" charset="0"/>
                </a:rPr>
                <a:t>EDUCATION OFFICER</a:t>
              </a:r>
              <a:endParaRPr lang="pl-PL" sz="1400" b="1" kern="0" dirty="0">
                <a:ln/>
                <a:solidFill>
                  <a:prstClr val="black"/>
                </a:solidFill>
                <a:latin typeface="Arial" charset="0"/>
              </a:endParaRPr>
            </a:p>
            <a:p>
              <a:pPr algn="ctr" defTabSz="3556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pl-PL" sz="1400" kern="0" dirty="0">
                  <a:ln/>
                  <a:solidFill>
                    <a:prstClr val="black"/>
                  </a:solidFill>
                  <a:latin typeface="Arial" charset="0"/>
                </a:rPr>
                <a:t>(</a:t>
              </a:r>
              <a:r>
                <a:rPr lang="pl-PL" sz="1400" kern="0" dirty="0" err="1">
                  <a:ln/>
                  <a:solidFill>
                    <a:prstClr val="black"/>
                  </a:solidFill>
                  <a:latin typeface="Arial" charset="0"/>
                </a:rPr>
                <a:t>educational</a:t>
              </a:r>
              <a:r>
                <a:rPr lang="pl-PL" sz="1400" kern="0" dirty="0">
                  <a:ln/>
                  <a:solidFill>
                    <a:prstClr val="black"/>
                  </a:solidFill>
                  <a:latin typeface="Arial" charset="0"/>
                </a:rPr>
                <a:t> </a:t>
              </a:r>
              <a:r>
                <a:rPr lang="pl-PL" sz="1400" kern="0" dirty="0" err="1">
                  <a:ln/>
                  <a:solidFill>
                    <a:prstClr val="black"/>
                  </a:solidFill>
                  <a:latin typeface="Arial" charset="0"/>
                </a:rPr>
                <a:t>supervision</a:t>
              </a:r>
              <a:r>
                <a:rPr lang="pl-PL" sz="800" kern="0" dirty="0">
                  <a:ln/>
                  <a:solidFill>
                    <a:prstClr val="black"/>
                  </a:solidFill>
                  <a:latin typeface="Arial" charset="0"/>
                </a:rPr>
                <a:t>)</a:t>
              </a:r>
              <a:endParaRPr lang="pl-PL" sz="800" kern="0" dirty="0">
                <a:solidFill>
                  <a:prstClr val="black"/>
                </a:solidFill>
                <a:latin typeface="Verdana"/>
              </a:endParaRPr>
            </a:p>
          </p:txBody>
        </p:sp>
        <p:sp>
          <p:nvSpPr>
            <p:cNvPr id="10" name="Dowolny kształt 9"/>
            <p:cNvSpPr/>
            <p:nvPr/>
          </p:nvSpPr>
          <p:spPr>
            <a:xfrm>
              <a:off x="3598553" y="4834053"/>
              <a:ext cx="2045013" cy="1022506"/>
            </a:xfrm>
            <a:custGeom>
              <a:avLst/>
              <a:gdLst>
                <a:gd name="connsiteX0" fmla="*/ 0 w 2045013"/>
                <a:gd name="connsiteY0" fmla="*/ 0 h 1022506"/>
                <a:gd name="connsiteX1" fmla="*/ 2045013 w 2045013"/>
                <a:gd name="connsiteY1" fmla="*/ 0 h 1022506"/>
                <a:gd name="connsiteX2" fmla="*/ 2045013 w 2045013"/>
                <a:gd name="connsiteY2" fmla="*/ 1022506 h 1022506"/>
                <a:gd name="connsiteX3" fmla="*/ 0 w 2045013"/>
                <a:gd name="connsiteY3" fmla="*/ 1022506 h 1022506"/>
                <a:gd name="connsiteX4" fmla="*/ 0 w 2045013"/>
                <a:gd name="connsiteY4" fmla="*/ 0 h 1022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5013" h="1022506">
                  <a:moveTo>
                    <a:pt x="0" y="0"/>
                  </a:moveTo>
                  <a:lnTo>
                    <a:pt x="2045013" y="0"/>
                  </a:lnTo>
                  <a:lnTo>
                    <a:pt x="2045013" y="1022506"/>
                  </a:lnTo>
                  <a:lnTo>
                    <a:pt x="0" y="102250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4560AD">
                    <a:hueOff val="0"/>
                    <a:satOff val="0"/>
                    <a:lumOff val="0"/>
                    <a:alphaOff val="0"/>
                    <a:tint val="75000"/>
                    <a:satMod val="170000"/>
                  </a:srgbClr>
                </a:gs>
                <a:gs pos="37000">
                  <a:srgbClr val="4560AD">
                    <a:hueOff val="0"/>
                    <a:satOff val="0"/>
                    <a:lumOff val="0"/>
                    <a:alphaOff val="0"/>
                    <a:tint val="50000"/>
                    <a:satMod val="180000"/>
                  </a:srgbClr>
                </a:gs>
                <a:gs pos="50000">
                  <a:srgbClr val="4560AD">
                    <a:hueOff val="0"/>
                    <a:satOff val="0"/>
                    <a:lumOff val="0"/>
                    <a:alphaOff val="0"/>
                    <a:tint val="46000"/>
                    <a:satMod val="180000"/>
                  </a:srgbClr>
                </a:gs>
                <a:gs pos="64000">
                  <a:srgbClr val="4560AD">
                    <a:hueOff val="0"/>
                    <a:satOff val="0"/>
                    <a:lumOff val="0"/>
                    <a:alphaOff val="0"/>
                    <a:tint val="50000"/>
                    <a:satMod val="180000"/>
                  </a:srgbClr>
                </a:gs>
                <a:gs pos="100000">
                  <a:srgbClr val="4560AD">
                    <a:hueOff val="0"/>
                    <a:satOff val="0"/>
                    <a:lumOff val="0"/>
                    <a:alphaOff val="0"/>
                    <a:tint val="75000"/>
                    <a:satMod val="170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39000" dist="25400" dir="5400000">
                <a:srgbClr val="1A0000">
                  <a:alpha val="35000"/>
                </a:srgbClr>
              </a:outerShdw>
            </a:effectLst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txBody>
            <a:bodyPr lIns="5080" tIns="5080" rIns="5080" bIns="5080" spcCol="1270" anchor="ctr"/>
            <a:lstStyle/>
            <a:p>
              <a:pPr algn="ctr" defTabSz="3556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pl-PL" sz="1800" b="1" kern="0" dirty="0">
                  <a:ln/>
                  <a:solidFill>
                    <a:prstClr val="black"/>
                  </a:solidFill>
                  <a:latin typeface="Arial" charset="0"/>
                </a:rPr>
                <a:t>SCHOOLS</a:t>
              </a:r>
            </a:p>
          </p:txBody>
        </p:sp>
        <p:sp>
          <p:nvSpPr>
            <p:cNvPr id="11" name="Dowolny kształt 10"/>
            <p:cNvSpPr/>
            <p:nvPr/>
          </p:nvSpPr>
          <p:spPr>
            <a:xfrm>
              <a:off x="4870081" y="3382093"/>
              <a:ext cx="2045013" cy="1022506"/>
            </a:xfrm>
            <a:custGeom>
              <a:avLst/>
              <a:gdLst>
                <a:gd name="connsiteX0" fmla="*/ 0 w 2045013"/>
                <a:gd name="connsiteY0" fmla="*/ 0 h 1022506"/>
                <a:gd name="connsiteX1" fmla="*/ 2045013 w 2045013"/>
                <a:gd name="connsiteY1" fmla="*/ 0 h 1022506"/>
                <a:gd name="connsiteX2" fmla="*/ 2045013 w 2045013"/>
                <a:gd name="connsiteY2" fmla="*/ 1022506 h 1022506"/>
                <a:gd name="connsiteX3" fmla="*/ 0 w 2045013"/>
                <a:gd name="connsiteY3" fmla="*/ 1022506 h 1022506"/>
                <a:gd name="connsiteX4" fmla="*/ 0 w 2045013"/>
                <a:gd name="connsiteY4" fmla="*/ 0 h 1022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5013" h="1022506">
                  <a:moveTo>
                    <a:pt x="0" y="0"/>
                  </a:moveTo>
                  <a:lnTo>
                    <a:pt x="2045013" y="0"/>
                  </a:lnTo>
                  <a:lnTo>
                    <a:pt x="2045013" y="1022506"/>
                  </a:lnTo>
                  <a:lnTo>
                    <a:pt x="0" y="102250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7B309B">
                    <a:hueOff val="0"/>
                    <a:satOff val="0"/>
                    <a:lumOff val="0"/>
                    <a:alphaOff val="0"/>
                    <a:tint val="75000"/>
                    <a:satMod val="170000"/>
                  </a:srgbClr>
                </a:gs>
                <a:gs pos="37000">
                  <a:srgbClr val="7B309B">
                    <a:hueOff val="0"/>
                    <a:satOff val="0"/>
                    <a:lumOff val="0"/>
                    <a:alphaOff val="0"/>
                    <a:tint val="50000"/>
                    <a:satMod val="180000"/>
                  </a:srgbClr>
                </a:gs>
                <a:gs pos="50000">
                  <a:srgbClr val="7B309B">
                    <a:hueOff val="0"/>
                    <a:satOff val="0"/>
                    <a:lumOff val="0"/>
                    <a:alphaOff val="0"/>
                    <a:tint val="46000"/>
                    <a:satMod val="180000"/>
                  </a:srgbClr>
                </a:gs>
                <a:gs pos="64000">
                  <a:srgbClr val="7B309B">
                    <a:hueOff val="0"/>
                    <a:satOff val="0"/>
                    <a:lumOff val="0"/>
                    <a:alphaOff val="0"/>
                    <a:tint val="50000"/>
                    <a:satMod val="180000"/>
                  </a:srgbClr>
                </a:gs>
                <a:gs pos="100000">
                  <a:srgbClr val="7B309B">
                    <a:hueOff val="0"/>
                    <a:satOff val="0"/>
                    <a:lumOff val="0"/>
                    <a:alphaOff val="0"/>
                    <a:tint val="75000"/>
                    <a:satMod val="170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39000" dist="25400" dir="5400000">
                <a:srgbClr val="1A0000">
                  <a:alpha val="35000"/>
                </a:srgbClr>
              </a:outerShdw>
            </a:effectLst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txBody>
            <a:bodyPr lIns="5080" tIns="5080" rIns="5080" bIns="5080" spcCol="1270" anchor="ctr"/>
            <a:lstStyle/>
            <a:p>
              <a:pPr algn="ctr" defTabSz="3556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pl-PL" sz="1800" b="1" kern="0" dirty="0">
                  <a:ln/>
                  <a:solidFill>
                    <a:prstClr val="black"/>
                  </a:solidFill>
                  <a:latin typeface="Arial" charset="0"/>
                </a:rPr>
                <a:t>LOCAL GOVERNMENT</a:t>
              </a:r>
              <a:r>
                <a:rPr lang="pl-PL" sz="1800" kern="0" dirty="0">
                  <a:ln/>
                  <a:solidFill>
                    <a:prstClr val="black"/>
                  </a:solidFill>
                  <a:latin typeface="Arial" charset="0"/>
                </a:rPr>
                <a:t> </a:t>
              </a:r>
            </a:p>
            <a:p>
              <a:pPr algn="ctr" defTabSz="3556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pl-PL" sz="1400" kern="0" dirty="0">
                  <a:ln/>
                  <a:solidFill>
                    <a:prstClr val="black"/>
                  </a:solidFill>
                  <a:latin typeface="Arial" charset="0"/>
                </a:rPr>
                <a:t>(</a:t>
              </a:r>
              <a:r>
                <a:rPr lang="pl-PL" sz="1400" kern="0" dirty="0" err="1">
                  <a:ln/>
                  <a:solidFill>
                    <a:prstClr val="black"/>
                  </a:solidFill>
                  <a:latin typeface="Arial" charset="0"/>
                </a:rPr>
                <a:t>administration</a:t>
              </a:r>
              <a:r>
                <a:rPr lang="pl-PL" sz="1400" kern="0" dirty="0">
                  <a:ln/>
                  <a:solidFill>
                    <a:prstClr val="black"/>
                  </a:solidFill>
                  <a:latin typeface="Arial" charset="0"/>
                </a:rPr>
                <a:t> and financial</a:t>
              </a:r>
            </a:p>
            <a:p>
              <a:pPr algn="ctr" defTabSz="3556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pl-PL" sz="1400" kern="0" dirty="0" err="1">
                  <a:ln/>
                  <a:solidFill>
                    <a:prstClr val="black"/>
                  </a:solidFill>
                  <a:latin typeface="Arial" charset="0"/>
                </a:rPr>
                <a:t>supervision</a:t>
              </a:r>
              <a:r>
                <a:rPr lang="pl-PL" sz="1400" kern="0" dirty="0">
                  <a:ln/>
                  <a:solidFill>
                    <a:prstClr val="black"/>
                  </a:solidFill>
                  <a:latin typeface="Arial" charset="0"/>
                </a:rPr>
                <a:t>)</a:t>
              </a:r>
              <a:endParaRPr lang="pl-PL" sz="1400" kern="0" dirty="0">
                <a:solidFill>
                  <a:prstClr val="black"/>
                </a:solidFill>
                <a:latin typeface="Verdan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514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80442" y="404676"/>
            <a:ext cx="8229600" cy="765175"/>
          </a:xfrm>
        </p:spPr>
        <p:txBody>
          <a:bodyPr/>
          <a:lstStyle/>
          <a:p>
            <a:pPr eaLnBrk="1" hangingPunct="1"/>
            <a:r>
              <a:rPr lang="pl-PL" altLang="pl-PL" sz="4000" b="1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General </a:t>
            </a:r>
            <a:r>
              <a:rPr lang="pl-PL" altLang="pl-PL" sz="4000" b="1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information</a:t>
            </a:r>
            <a:endParaRPr lang="pl-PL" altLang="pl-PL" sz="4000" b="1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562993" y="1572644"/>
            <a:ext cx="8064500" cy="5184775"/>
          </a:xfrm>
        </p:spPr>
        <p:txBody>
          <a:bodyPr/>
          <a:lstStyle/>
          <a:p>
            <a:pPr eaLnBrk="1" hangingPunct="1"/>
            <a:r>
              <a:rPr lang="pl-PL" altLang="pl-PL" sz="2400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obligatory</a:t>
            </a:r>
            <a:r>
              <a:rPr lang="pl-PL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  <a:r>
              <a:rPr lang="pl-PL" altLang="pl-PL" sz="2400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education</a:t>
            </a:r>
            <a:r>
              <a:rPr lang="pl-PL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: 7 - 18 </a:t>
            </a:r>
            <a:r>
              <a:rPr lang="pl-PL" altLang="pl-PL" sz="2400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years</a:t>
            </a:r>
            <a:r>
              <a:rPr lang="pl-PL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  <a:r>
              <a:rPr lang="pl-PL" altLang="pl-PL" sz="2400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old</a:t>
            </a:r>
            <a:endParaRPr lang="pl-PL" altLang="pl-PL" sz="2400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  <a:p>
            <a:pPr eaLnBrk="1" hangingPunct="1"/>
            <a:r>
              <a:rPr lang="pl-PL" altLang="pl-PL" sz="2400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school</a:t>
            </a:r>
            <a:r>
              <a:rPr lang="pl-PL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  <a:r>
              <a:rPr lang="pl-PL" altLang="pl-PL" sz="2400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year</a:t>
            </a:r>
            <a:r>
              <a:rPr lang="pl-PL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- </a:t>
            </a:r>
            <a:r>
              <a:rPr lang="en-US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max.</a:t>
            </a:r>
            <a:r>
              <a:rPr lang="pl-PL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38 weeks </a:t>
            </a:r>
            <a:endParaRPr lang="pl-PL" altLang="pl-PL" sz="2400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  <a:p>
            <a:pPr eaLnBrk="1" hangingPunct="1"/>
            <a:r>
              <a:rPr lang="en-US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min. number of school days</a:t>
            </a:r>
            <a:r>
              <a:rPr lang="pl-PL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- 178 </a:t>
            </a:r>
          </a:p>
          <a:p>
            <a:pPr eaLnBrk="1" hangingPunct="1"/>
            <a:r>
              <a:rPr lang="pl-PL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t</a:t>
            </a:r>
            <a:r>
              <a:rPr lang="en-US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he beginning of the school year is on the 1st of September</a:t>
            </a:r>
            <a:endParaRPr lang="pl-PL" altLang="pl-PL" sz="2400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  <a:p>
            <a:pPr eaLnBrk="1" hangingPunct="1"/>
            <a:r>
              <a:rPr lang="en-US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the end </a:t>
            </a:r>
            <a:r>
              <a:rPr lang="pl-PL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of the </a:t>
            </a:r>
            <a:r>
              <a:rPr lang="pl-PL" altLang="pl-PL" sz="2400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school</a:t>
            </a:r>
            <a:r>
              <a:rPr lang="pl-PL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  <a:r>
              <a:rPr lang="pl-PL" altLang="pl-PL" sz="2400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year</a:t>
            </a:r>
            <a:r>
              <a:rPr lang="pl-PL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  <a:r>
              <a:rPr lang="pl-PL" altLang="pl-PL" sz="2400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is</a:t>
            </a:r>
            <a:r>
              <a:rPr lang="pl-PL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on </a:t>
            </a:r>
            <a:r>
              <a:rPr lang="pl-PL" altLang="pl-PL" sz="2400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Friday</a:t>
            </a:r>
            <a:r>
              <a:rPr lang="pl-PL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in the </a:t>
            </a:r>
            <a:r>
              <a:rPr lang="pl-PL" altLang="pl-PL" sz="2400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last</a:t>
            </a:r>
            <a:r>
              <a:rPr lang="pl-PL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  <a:r>
              <a:rPr lang="pl-PL" altLang="pl-PL" sz="2400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week</a:t>
            </a:r>
            <a:r>
              <a:rPr lang="pl-PL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of </a:t>
            </a:r>
            <a:r>
              <a:rPr lang="en-US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June</a:t>
            </a:r>
            <a:endParaRPr lang="pl-PL" altLang="pl-PL" sz="2400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  <a:p>
            <a:pPr eaLnBrk="1" hangingPunct="1"/>
            <a:r>
              <a:rPr lang="pl-PL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l</a:t>
            </a:r>
            <a:r>
              <a:rPr lang="en-US" altLang="pl-PL" sz="2400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essons</a:t>
            </a:r>
            <a:r>
              <a:rPr lang="en-US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  <a:r>
              <a:rPr lang="pl-PL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from</a:t>
            </a:r>
            <a:r>
              <a:rPr lang="en-US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8 a.m. </a:t>
            </a:r>
            <a:r>
              <a:rPr lang="pl-PL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to</a:t>
            </a:r>
            <a:r>
              <a:rPr lang="en-US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2 or 3 </a:t>
            </a:r>
            <a:r>
              <a:rPr lang="en-US" altLang="pl-PL" sz="2400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p.m</a:t>
            </a:r>
            <a:r>
              <a:rPr lang="pl-PL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.</a:t>
            </a:r>
          </a:p>
          <a:p>
            <a:pPr eaLnBrk="1" hangingPunct="1"/>
            <a:r>
              <a:rPr lang="pl-PL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e</a:t>
            </a:r>
            <a:r>
              <a:rPr lang="en-US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ach lesson </a:t>
            </a:r>
            <a:r>
              <a:rPr lang="pl-PL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-</a:t>
            </a:r>
            <a:r>
              <a:rPr lang="en-US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45 minutes</a:t>
            </a:r>
            <a:endParaRPr lang="pl-PL" altLang="pl-PL" sz="2400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  <a:p>
            <a:pPr eaLnBrk="1" hangingPunct="1"/>
            <a:r>
              <a:rPr lang="pl-PL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b</a:t>
            </a:r>
            <a:r>
              <a:rPr lang="en-US" altLang="pl-PL" sz="2400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reaks</a:t>
            </a:r>
            <a:r>
              <a:rPr lang="en-US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5-10 minutes, but no longer than 25</a:t>
            </a:r>
            <a:r>
              <a:rPr lang="pl-PL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minutes</a:t>
            </a:r>
            <a:endParaRPr lang="pl-PL" altLang="pl-PL" sz="2400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  <a:p>
            <a:pPr eaLnBrk="1" hangingPunct="1"/>
            <a:r>
              <a:rPr lang="en-US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from Monday to</a:t>
            </a:r>
            <a:r>
              <a:rPr lang="pl-PL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Friday</a:t>
            </a:r>
            <a:endParaRPr lang="pl-PL" altLang="pl-PL" sz="2400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  <a:p>
            <a:pPr eaLnBrk="1" hangingPunct="1"/>
            <a:endParaRPr lang="en-US" altLang="pl-PL" sz="1800" dirty="0" smtClean="0">
              <a:solidFill>
                <a:srgbClr val="336699"/>
              </a:solidFill>
              <a:latin typeface="Baskerville Old Face" panose="02020602080505020303" pitchFamily="18" charset="0"/>
            </a:endParaRPr>
          </a:p>
          <a:p>
            <a:pPr eaLnBrk="1" hangingPunct="1"/>
            <a:endParaRPr lang="pl-PL" altLang="pl-PL" dirty="0" smtClean="0">
              <a:solidFill>
                <a:srgbClr val="336699"/>
              </a:solidFill>
              <a:latin typeface="Baskerville Old Face" panose="02020602080505020303" pitchFamily="18" charset="0"/>
            </a:endParaRPr>
          </a:p>
          <a:p>
            <a:pPr eaLnBrk="1" hangingPunct="1"/>
            <a:endParaRPr lang="pl-PL" altLang="pl-PL" dirty="0" smtClean="0"/>
          </a:p>
        </p:txBody>
      </p:sp>
    </p:spTree>
    <p:extLst>
      <p:ext uri="{BB962C8B-B14F-4D97-AF65-F5344CB8AC3E}">
        <p14:creationId xmlns:p14="http://schemas.microsoft.com/office/powerpoint/2010/main" val="270415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80442" y="143557"/>
            <a:ext cx="8229600" cy="765175"/>
          </a:xfrm>
        </p:spPr>
        <p:txBody>
          <a:bodyPr/>
          <a:lstStyle/>
          <a:p>
            <a:pPr eaLnBrk="1" hangingPunct="1"/>
            <a:r>
              <a:rPr lang="pl-PL" altLang="pl-PL" sz="4000" b="1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Assessment</a:t>
            </a:r>
            <a:endParaRPr lang="pl-PL" altLang="pl-PL" sz="4000" b="1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418506" y="908720"/>
            <a:ext cx="8642350" cy="1800225"/>
          </a:xfrm>
        </p:spPr>
        <p:txBody>
          <a:bodyPr/>
          <a:lstStyle/>
          <a:p>
            <a:pPr eaLnBrk="1" hangingPunct="1"/>
            <a:r>
              <a:rPr lang="en-US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Partial</a:t>
            </a:r>
            <a:r>
              <a:rPr lang="pl-PL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, </a:t>
            </a:r>
            <a:r>
              <a:rPr lang="en-US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Periodical (semester)</a:t>
            </a:r>
            <a:r>
              <a:rPr lang="pl-PL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, </a:t>
            </a:r>
            <a:r>
              <a:rPr lang="en-US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Annual</a:t>
            </a:r>
          </a:p>
          <a:p>
            <a:pPr eaLnBrk="1" hangingPunct="1"/>
            <a:r>
              <a:rPr lang="en-US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Grades I – III –</a:t>
            </a:r>
            <a:r>
              <a:rPr lang="pl-PL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descriptive </a:t>
            </a:r>
            <a:endParaRPr lang="pl-PL" altLang="pl-PL" sz="2400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  <a:p>
            <a:pPr eaLnBrk="1" hangingPunct="1"/>
            <a:r>
              <a:rPr lang="en-US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Grades IV – VI </a:t>
            </a:r>
            <a:r>
              <a:rPr lang="pl-PL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and </a:t>
            </a:r>
            <a:r>
              <a:rPr lang="pl-PL" altLang="pl-PL" sz="2400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secondary</a:t>
            </a:r>
            <a:r>
              <a:rPr lang="pl-PL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- </a:t>
            </a:r>
            <a:r>
              <a:rPr lang="pl-PL" altLang="pl-PL" sz="2400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marks</a:t>
            </a:r>
            <a:r>
              <a:rPr lang="pl-PL" altLang="pl-PL" sz="24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:</a:t>
            </a:r>
          </a:p>
          <a:p>
            <a:pPr eaLnBrk="1" hangingPunct="1"/>
            <a:endParaRPr lang="en-US" altLang="pl-PL" sz="1800" dirty="0" smtClean="0">
              <a:solidFill>
                <a:srgbClr val="336699"/>
              </a:solidFill>
              <a:latin typeface="Baskerville Old Face" panose="02020602080505020303" pitchFamily="18" charset="0"/>
            </a:endParaRPr>
          </a:p>
          <a:p>
            <a:pPr eaLnBrk="1" hangingPunct="1"/>
            <a:endParaRPr lang="pl-PL" altLang="pl-PL" dirty="0" smtClean="0">
              <a:solidFill>
                <a:srgbClr val="336699"/>
              </a:solidFill>
              <a:latin typeface="Baskerville Old Face" panose="02020602080505020303" pitchFamily="18" charset="0"/>
            </a:endParaRPr>
          </a:p>
          <a:p>
            <a:pPr eaLnBrk="1" hangingPunct="1"/>
            <a:endParaRPr lang="pl-PL" altLang="pl-PL" dirty="0" smtClean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847835"/>
              </p:ext>
            </p:extLst>
          </p:nvPr>
        </p:nvGraphicFramePr>
        <p:xfrm>
          <a:off x="1691680" y="2548272"/>
          <a:ext cx="6096000" cy="32004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048000"/>
                <a:gridCol w="3048000"/>
              </a:tblGrid>
              <a:tr h="4526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Marks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Behaviour</a:t>
                      </a:r>
                      <a:endParaRPr lang="pl-PL" sz="2400" dirty="0"/>
                    </a:p>
                  </a:txBody>
                  <a:tcPr/>
                </a:tc>
              </a:tr>
              <a:tr h="4526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66"/>
                          </a:solidFill>
                        </a:rPr>
                        <a:t>6 </a:t>
                      </a:r>
                      <a:r>
                        <a:rPr lang="pl-PL" sz="2400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r>
                        <a:rPr lang="en-US" sz="2400" dirty="0" smtClean="0">
                          <a:solidFill>
                            <a:srgbClr val="000066"/>
                          </a:solidFill>
                        </a:rPr>
                        <a:t> excellent </a:t>
                      </a:r>
                      <a:endParaRPr lang="pl-PL" sz="2400" dirty="0" smtClean="0">
                        <a:solidFill>
                          <a:srgbClr val="000066"/>
                        </a:solidFill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66"/>
                          </a:solidFill>
                        </a:rPr>
                        <a:t>excellent</a:t>
                      </a:r>
                      <a:endParaRPr lang="pl-PL" sz="24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4526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66"/>
                          </a:solidFill>
                        </a:rPr>
                        <a:t>5 </a:t>
                      </a:r>
                      <a:r>
                        <a:rPr lang="pl-PL" sz="2400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r>
                        <a:rPr lang="en-US" sz="2400" dirty="0" smtClean="0">
                          <a:solidFill>
                            <a:srgbClr val="000066"/>
                          </a:solidFill>
                        </a:rPr>
                        <a:t> very good</a:t>
                      </a:r>
                      <a:endParaRPr lang="pl-PL" sz="2400" dirty="0" smtClean="0">
                        <a:solidFill>
                          <a:srgbClr val="000066"/>
                        </a:solidFill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66"/>
                          </a:solidFill>
                        </a:rPr>
                        <a:t>very good</a:t>
                      </a:r>
                      <a:endParaRPr lang="pl-PL" sz="24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4526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66"/>
                          </a:solidFill>
                        </a:rPr>
                        <a:t>4 </a:t>
                      </a:r>
                      <a:r>
                        <a:rPr lang="pl-PL" sz="2400" dirty="0" smtClean="0">
                          <a:solidFill>
                            <a:srgbClr val="000066"/>
                          </a:solidFill>
                        </a:rPr>
                        <a:t>- </a:t>
                      </a:r>
                      <a:r>
                        <a:rPr lang="en-US" sz="2400" dirty="0" smtClean="0">
                          <a:solidFill>
                            <a:srgbClr val="000066"/>
                          </a:solidFill>
                        </a:rPr>
                        <a:t>good</a:t>
                      </a:r>
                      <a:endParaRPr lang="pl-PL" sz="2400" dirty="0" smtClean="0">
                        <a:solidFill>
                          <a:srgbClr val="000066"/>
                        </a:solidFill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66"/>
                          </a:solidFill>
                        </a:rPr>
                        <a:t>good</a:t>
                      </a:r>
                      <a:endParaRPr lang="pl-PL" sz="24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4526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66"/>
                          </a:solidFill>
                        </a:rPr>
                        <a:t>3 </a:t>
                      </a:r>
                      <a:r>
                        <a:rPr lang="pl-PL" sz="2400" dirty="0" smtClean="0">
                          <a:solidFill>
                            <a:srgbClr val="000066"/>
                          </a:solidFill>
                        </a:rPr>
                        <a:t>- </a:t>
                      </a:r>
                      <a:r>
                        <a:rPr lang="en-US" sz="2400" dirty="0" smtClean="0">
                          <a:solidFill>
                            <a:srgbClr val="000066"/>
                          </a:solidFill>
                        </a:rPr>
                        <a:t>satisfactory</a:t>
                      </a:r>
                      <a:endParaRPr lang="pl-PL" sz="2400" dirty="0" smtClean="0">
                        <a:solidFill>
                          <a:srgbClr val="000066"/>
                        </a:solidFill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66"/>
                          </a:solidFill>
                        </a:rPr>
                        <a:t>acceptable</a:t>
                      </a:r>
                      <a:endParaRPr lang="pl-PL" sz="24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4526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66"/>
                          </a:solidFill>
                        </a:rPr>
                        <a:t>2 </a:t>
                      </a:r>
                      <a:r>
                        <a:rPr lang="pl-PL" sz="2400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r>
                        <a:rPr lang="en-US" sz="2400" dirty="0" smtClean="0">
                          <a:solidFill>
                            <a:srgbClr val="000066"/>
                          </a:solidFill>
                        </a:rPr>
                        <a:t> acceptable</a:t>
                      </a:r>
                      <a:endParaRPr lang="pl-PL" sz="2400" dirty="0" smtClean="0">
                        <a:solidFill>
                          <a:srgbClr val="000066"/>
                        </a:solidFill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66"/>
                          </a:solidFill>
                        </a:rPr>
                        <a:t>unacceptable</a:t>
                      </a:r>
                      <a:endParaRPr lang="pl-PL" sz="24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4526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66"/>
                          </a:solidFill>
                        </a:rPr>
                        <a:t>1 </a:t>
                      </a:r>
                      <a:r>
                        <a:rPr lang="pl-PL" sz="2400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r>
                        <a:rPr lang="en-US" sz="2400" dirty="0" smtClean="0">
                          <a:solidFill>
                            <a:srgbClr val="000066"/>
                          </a:solidFill>
                        </a:rPr>
                        <a:t> unsatisfactory </a:t>
                      </a:r>
                      <a:endParaRPr lang="en-US" sz="2400" dirty="0" smtClean="0">
                        <a:solidFill>
                          <a:srgbClr val="000066"/>
                        </a:solidFill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66"/>
                          </a:solidFill>
                        </a:rPr>
                        <a:t>inadmissible</a:t>
                      </a:r>
                      <a:endParaRPr lang="pl-PL" sz="240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57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752" y="260350"/>
            <a:ext cx="8064500" cy="8651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altLang="pl-PL" sz="4000" b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Types of schools</a:t>
            </a:r>
            <a:endParaRPr lang="pl-PL" altLang="pl-PL" sz="4000" b="1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671644" y="1643063"/>
            <a:ext cx="626966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342900" indent="-342900" algn="l" eaLnBrk="1" hangingPunct="1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pl-PL" altLang="pl-PL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Pre-school</a:t>
            </a:r>
            <a:r>
              <a:rPr lang="pl-PL" altLang="pl-PL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  <a:r>
              <a:rPr lang="pl-PL" altLang="pl-PL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institutions</a:t>
            </a:r>
            <a:r>
              <a:rPr lang="pl-PL" altLang="pl-PL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(</a:t>
            </a:r>
            <a:r>
              <a:rPr lang="pl-PL" altLang="pl-PL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pre-primary</a:t>
            </a:r>
            <a:r>
              <a:rPr lang="pl-PL" altLang="pl-PL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  <a:r>
              <a:rPr lang="pl-PL" altLang="pl-PL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education</a:t>
            </a:r>
            <a:r>
              <a:rPr lang="pl-PL" altLang="pl-PL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) </a:t>
            </a:r>
          </a:p>
          <a:p>
            <a:pPr marL="342900" indent="-342900" algn="l" eaLnBrk="1" hangingPunct="1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pl-PL" altLang="pl-PL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Primary</a:t>
            </a:r>
            <a:r>
              <a:rPr lang="pl-PL" altLang="pl-PL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  <a:r>
              <a:rPr lang="pl-PL" altLang="pl-PL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schools</a:t>
            </a:r>
            <a:endParaRPr lang="pl-PL" altLang="pl-PL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  <a:p>
            <a:pPr marL="342900" indent="-342900" algn="l" eaLnBrk="1" hangingPunct="1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pl-PL" altLang="pl-PL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Secondary</a:t>
            </a:r>
            <a:r>
              <a:rPr lang="pl-PL" altLang="pl-PL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  <a:r>
              <a:rPr lang="pl-PL" altLang="pl-PL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education</a:t>
            </a:r>
            <a:endParaRPr lang="pl-PL" altLang="pl-PL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  <a:p>
            <a:pPr marL="342900" indent="-342900" algn="l" eaLnBrk="1" hangingPunct="1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pl-PL" altLang="pl-PL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Post-</a:t>
            </a:r>
            <a:r>
              <a:rPr lang="pl-PL" altLang="pl-PL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secondary</a:t>
            </a:r>
            <a:r>
              <a:rPr lang="pl-PL" altLang="pl-PL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non-</a:t>
            </a:r>
            <a:r>
              <a:rPr lang="pl-PL" altLang="pl-PL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tertiary</a:t>
            </a:r>
            <a:r>
              <a:rPr lang="pl-PL" altLang="pl-PL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  <a:r>
              <a:rPr lang="pl-PL" altLang="pl-PL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education</a:t>
            </a:r>
            <a:endParaRPr lang="pl-PL" altLang="pl-PL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  <a:p>
            <a:pPr marL="342900" indent="-342900" algn="l" eaLnBrk="1" hangingPunct="1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pl-PL" altLang="pl-PL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Tertiary</a:t>
            </a:r>
            <a:r>
              <a:rPr lang="pl-PL" altLang="pl-PL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  <a:r>
              <a:rPr lang="pl-PL" altLang="pl-PL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education</a:t>
            </a:r>
            <a:endParaRPr lang="pl-PL" altLang="pl-PL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8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644510" y="130177"/>
            <a:ext cx="7962138" cy="131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5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pl-PL" altLang="pl-PL" sz="3600" b="1" dirty="0" err="1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Education</a:t>
            </a:r>
            <a:r>
              <a:rPr lang="pl-PL" altLang="pl-PL" sz="3600" b="1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pl-PL" altLang="pl-PL" sz="3600" b="1" dirty="0" err="1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after</a:t>
            </a:r>
            <a:r>
              <a:rPr lang="pl-PL" altLang="pl-PL" sz="3600" b="1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 junior high</a:t>
            </a:r>
            <a:endParaRPr lang="pl-PL" altLang="pl-PL" sz="3600" b="1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508530" y="1554167"/>
            <a:ext cx="1754981" cy="974725"/>
            <a:chOff x="307" y="979"/>
            <a:chExt cx="1474" cy="614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" y="979"/>
              <a:ext cx="1474" cy="6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518" y="1096"/>
              <a:ext cx="1090" cy="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spcBef>
                  <a:spcPts val="7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9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eaLnBrk="0" hangingPunct="0">
                <a:spcBef>
                  <a:spcPts val="5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eaLnBrk="0" hangingPunct="0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3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eaLnBrk="0" hangingPunct="0">
                <a:spcBef>
                  <a:spcPts val="4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eaLnBrk="0" hangingPunct="0">
                <a:spcBef>
                  <a:spcPts val="4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800" b="1" dirty="0" smtClean="0"/>
                <a:t>Preschool</a:t>
              </a:r>
              <a:r>
                <a:rPr lang="pl-PL" altLang="pl-PL" sz="1800" b="1" dirty="0"/>
                <a:t/>
              </a:r>
              <a:br>
                <a:rPr lang="pl-PL" altLang="pl-PL" sz="1800" b="1" dirty="0"/>
              </a:br>
              <a:r>
                <a:rPr lang="pl-PL" altLang="pl-PL" sz="1400" dirty="0" smtClean="0"/>
                <a:t>3-6</a:t>
              </a:r>
              <a:endParaRPr lang="pl-PL" altLang="pl-PL" sz="1400" dirty="0"/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4919670" y="1663704"/>
            <a:ext cx="1937147" cy="760413"/>
            <a:chOff x="3172" y="1048"/>
            <a:chExt cx="1627" cy="479"/>
          </a:xfrm>
        </p:grpSpPr>
        <p:pic>
          <p:nvPicPr>
            <p:cNvPr id="9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2" y="1048"/>
              <a:ext cx="1627" cy="4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3220" y="1096"/>
              <a:ext cx="1553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spcBef>
                  <a:spcPts val="7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9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eaLnBrk="0" hangingPunct="0">
                <a:spcBef>
                  <a:spcPts val="5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eaLnBrk="0" hangingPunct="0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3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eaLnBrk="0" hangingPunct="0">
                <a:spcBef>
                  <a:spcPts val="4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eaLnBrk="0" hangingPunct="0">
                <a:spcBef>
                  <a:spcPts val="4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800" b="1" dirty="0" err="1" smtClean="0"/>
                <a:t>Primary</a:t>
              </a:r>
              <a:r>
                <a:rPr lang="pl-PL" altLang="pl-PL" sz="1800" b="1" dirty="0" smtClean="0"/>
                <a:t> </a:t>
              </a:r>
              <a:r>
                <a:rPr lang="pl-PL" altLang="pl-PL" sz="1800" b="1" dirty="0" err="1" smtClean="0"/>
                <a:t>school</a:t>
              </a:r>
              <a:endParaRPr lang="pl-PL" altLang="pl-PL" sz="1800" b="1" dirty="0" smtClean="0"/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800" b="1" dirty="0" smtClean="0"/>
                <a:t>6 </a:t>
              </a:r>
              <a:r>
                <a:rPr lang="pl-PL" altLang="pl-PL" sz="1800" b="1" dirty="0" err="1" smtClean="0"/>
                <a:t>years</a:t>
              </a:r>
              <a:endParaRPr lang="pl-PL" altLang="pl-PL" sz="1400" dirty="0"/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5106246" y="2789254"/>
            <a:ext cx="1875585" cy="1012825"/>
            <a:chOff x="3468" y="1839"/>
            <a:chExt cx="1055" cy="483"/>
          </a:xfrm>
        </p:grpSpPr>
        <p:pic>
          <p:nvPicPr>
            <p:cNvPr id="12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8" y="1839"/>
              <a:ext cx="1055" cy="4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3468" y="1902"/>
              <a:ext cx="1055" cy="3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eaLnBrk="0" hangingPunct="0">
                <a:spcBef>
                  <a:spcPts val="7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9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eaLnBrk="0" hangingPunct="0">
                <a:spcBef>
                  <a:spcPts val="5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eaLnBrk="0" hangingPunct="0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3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eaLnBrk="0" hangingPunct="0">
                <a:spcBef>
                  <a:spcPts val="4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eaLnBrk="0" hangingPunct="0">
                <a:spcBef>
                  <a:spcPts val="4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200" b="1" dirty="0" smtClean="0"/>
                <a:t>Lower -</a:t>
              </a:r>
              <a:r>
                <a:rPr lang="pl-PL" altLang="pl-PL" sz="1200" b="1" dirty="0" err="1" smtClean="0"/>
                <a:t>Secondary</a:t>
              </a:r>
              <a:r>
                <a:rPr lang="pl-PL" altLang="pl-PL" sz="1200" b="1" dirty="0" smtClean="0"/>
                <a:t> </a:t>
              </a:r>
              <a:r>
                <a:rPr lang="pl-PL" altLang="pl-PL" sz="1200" b="1" dirty="0" err="1" smtClean="0"/>
                <a:t>school</a:t>
              </a:r>
              <a:r>
                <a:rPr lang="pl-PL" altLang="pl-PL" sz="1600" b="1" dirty="0"/>
                <a:t/>
              </a:r>
              <a:br>
                <a:rPr lang="pl-PL" altLang="pl-PL" sz="1600" b="1" dirty="0"/>
              </a:br>
              <a:r>
                <a:rPr lang="pl-PL" altLang="pl-PL" sz="1200" dirty="0"/>
                <a:t>3 </a:t>
              </a:r>
              <a:r>
                <a:rPr lang="pl-PL" altLang="pl-PL" sz="1200" dirty="0" err="1" smtClean="0"/>
                <a:t>years</a:t>
              </a:r>
              <a:endParaRPr lang="pl-PL" altLang="pl-PL" sz="1200" dirty="0"/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1508522" y="2767027"/>
            <a:ext cx="1447800" cy="879475"/>
            <a:chOff x="307" y="1743"/>
            <a:chExt cx="1216" cy="554"/>
          </a:xfrm>
        </p:grpSpPr>
        <p:pic>
          <p:nvPicPr>
            <p:cNvPr id="15" name="Picture 1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" y="1743"/>
              <a:ext cx="1216" cy="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385" y="1792"/>
              <a:ext cx="1088" cy="5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ts val="7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9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eaLnBrk="0" hangingPunct="0">
                <a:spcBef>
                  <a:spcPts val="5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eaLnBrk="0" hangingPunct="0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3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eaLnBrk="0" hangingPunct="0">
                <a:spcBef>
                  <a:spcPts val="4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eaLnBrk="0" hangingPunct="0">
                <a:spcBef>
                  <a:spcPts val="4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400" b="1" dirty="0" smtClean="0"/>
                <a:t>Junior High for </a:t>
              </a:r>
              <a:r>
                <a:rPr lang="pl-PL" altLang="pl-PL" sz="1400" b="1" dirty="0" err="1" smtClean="0"/>
                <a:t>adults</a:t>
              </a:r>
              <a:r>
                <a:rPr lang="pl-PL" altLang="pl-PL" sz="1800" b="1" dirty="0"/>
                <a:t/>
              </a:r>
              <a:br>
                <a:rPr lang="pl-PL" altLang="pl-PL" sz="1800" b="1" dirty="0"/>
              </a:br>
              <a:endParaRPr lang="pl-PL" altLang="pl-PL" sz="1800" b="1" dirty="0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1508522" y="4138624"/>
            <a:ext cx="1447800" cy="822325"/>
            <a:chOff x="307" y="2607"/>
            <a:chExt cx="1216" cy="518"/>
          </a:xfrm>
        </p:grpSpPr>
        <p:pic>
          <p:nvPicPr>
            <p:cNvPr id="18" name="Picture 1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" y="2607"/>
              <a:ext cx="121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383" y="2609"/>
              <a:ext cx="1088" cy="4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ts val="7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9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eaLnBrk="0" hangingPunct="0">
                <a:spcBef>
                  <a:spcPts val="5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eaLnBrk="0" hangingPunct="0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3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eaLnBrk="0" hangingPunct="0">
                <a:spcBef>
                  <a:spcPts val="4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eaLnBrk="0" hangingPunct="0">
                <a:spcBef>
                  <a:spcPts val="4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400" b="1" dirty="0" err="1" smtClean="0"/>
                <a:t>Secondary</a:t>
              </a:r>
              <a:r>
                <a:rPr lang="pl-PL" altLang="pl-PL" sz="1400" b="1" dirty="0" smtClean="0"/>
                <a:t> </a:t>
              </a:r>
              <a:r>
                <a:rPr lang="pl-PL" altLang="pl-PL" sz="1400" b="1" dirty="0" err="1" smtClean="0"/>
                <a:t>school</a:t>
              </a:r>
              <a:r>
                <a:rPr lang="pl-PL" altLang="pl-PL" sz="1400" b="1" dirty="0" smtClean="0"/>
                <a:t> for </a:t>
              </a:r>
              <a:r>
                <a:rPr lang="pl-PL" altLang="pl-PL" sz="1400" b="1" dirty="0" err="1" smtClean="0"/>
                <a:t>adults</a:t>
              </a:r>
              <a:endParaRPr lang="pl-PL" altLang="pl-PL" sz="1400" b="1" dirty="0"/>
            </a:p>
          </p:txBody>
        </p:sp>
      </p:grpSp>
      <p:pic>
        <p:nvPicPr>
          <p:cNvPr id="20" name="Picture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651" y="3438531"/>
            <a:ext cx="288131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21" name="Group 19"/>
          <p:cNvGrpSpPr>
            <a:grpSpLocks/>
          </p:cNvGrpSpPr>
          <p:nvPr/>
        </p:nvGrpSpPr>
        <p:grpSpPr bwMode="auto">
          <a:xfrm>
            <a:off x="2894409" y="3935419"/>
            <a:ext cx="1822855" cy="1185072"/>
            <a:chOff x="1532" y="2607"/>
            <a:chExt cx="1470" cy="652"/>
          </a:xfrm>
        </p:grpSpPr>
        <p:pic>
          <p:nvPicPr>
            <p:cNvPr id="22" name="Picture 20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2" y="2607"/>
              <a:ext cx="1470" cy="6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1532" y="2691"/>
              <a:ext cx="1452" cy="4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eaLnBrk="0" hangingPunct="0">
                <a:spcBef>
                  <a:spcPts val="7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9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eaLnBrk="0" hangingPunct="0">
                <a:spcBef>
                  <a:spcPts val="5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eaLnBrk="0" hangingPunct="0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3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eaLnBrk="0" hangingPunct="0">
                <a:spcBef>
                  <a:spcPts val="4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eaLnBrk="0" hangingPunct="0">
                <a:spcBef>
                  <a:spcPts val="4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400" b="1" dirty="0" smtClean="0"/>
                <a:t>Upper 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400" b="1" dirty="0" err="1" smtClean="0"/>
                <a:t>Secondary</a:t>
              </a:r>
              <a:r>
                <a:rPr lang="pl-PL" altLang="pl-PL" sz="1400" b="1" dirty="0" smtClean="0"/>
                <a:t> </a:t>
              </a:r>
              <a:r>
                <a:rPr lang="pl-PL" altLang="pl-PL" sz="1400" b="1" dirty="0" err="1" smtClean="0"/>
                <a:t>school</a:t>
              </a:r>
              <a:r>
                <a:rPr lang="pl-PL" altLang="pl-PL" sz="1800" b="1" dirty="0"/>
                <a:t/>
              </a:r>
              <a:br>
                <a:rPr lang="pl-PL" altLang="pl-PL" sz="1800" b="1" dirty="0"/>
              </a:br>
              <a:r>
                <a:rPr lang="pl-PL" altLang="pl-PL" sz="1400" dirty="0"/>
                <a:t>3 </a:t>
              </a:r>
              <a:r>
                <a:rPr lang="pl-PL" altLang="pl-PL" sz="1200" dirty="0" err="1" smtClean="0"/>
                <a:t>years</a:t>
              </a:r>
              <a:endParaRPr lang="pl-PL" altLang="pl-PL" sz="1400" dirty="0"/>
            </a:p>
          </p:txBody>
        </p:sp>
      </p:grpSp>
      <p:grpSp>
        <p:nvGrpSpPr>
          <p:cNvPr id="24" name="Group 22"/>
          <p:cNvGrpSpPr>
            <a:grpSpLocks/>
          </p:cNvGrpSpPr>
          <p:nvPr/>
        </p:nvGrpSpPr>
        <p:grpSpPr bwMode="auto">
          <a:xfrm>
            <a:off x="4695829" y="4138626"/>
            <a:ext cx="1244204" cy="760414"/>
            <a:chOff x="2984" y="2607"/>
            <a:chExt cx="1045" cy="479"/>
          </a:xfrm>
        </p:grpSpPr>
        <p:pic>
          <p:nvPicPr>
            <p:cNvPr id="25" name="Picture 2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4" y="2607"/>
              <a:ext cx="1024" cy="4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3002" y="2611"/>
              <a:ext cx="1027" cy="4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eaLnBrk="0" hangingPunct="0">
                <a:spcBef>
                  <a:spcPts val="7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9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eaLnBrk="0" hangingPunct="0">
                <a:spcBef>
                  <a:spcPts val="5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eaLnBrk="0" hangingPunct="0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3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eaLnBrk="0" hangingPunct="0">
                <a:spcBef>
                  <a:spcPts val="4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eaLnBrk="0" hangingPunct="0">
                <a:spcBef>
                  <a:spcPts val="4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pl-PL" altLang="pl-PL" sz="1000" b="1" dirty="0" err="1" smtClean="0"/>
                <a:t>technical</a:t>
              </a:r>
              <a:r>
                <a:rPr lang="pl-PL" altLang="pl-PL" sz="1000" b="1" dirty="0" smtClean="0"/>
                <a:t> </a:t>
              </a:r>
              <a:r>
                <a:rPr lang="pl-PL" altLang="pl-PL" sz="1000" b="1" dirty="0" err="1"/>
                <a:t>secondary</a:t>
              </a:r>
              <a:r>
                <a:rPr lang="pl-PL" altLang="pl-PL" sz="1000" b="1" dirty="0"/>
                <a:t> </a:t>
              </a:r>
              <a:r>
                <a:rPr lang="pl-PL" altLang="pl-PL" sz="1000" b="1" dirty="0" err="1" smtClean="0"/>
                <a:t>school</a:t>
              </a:r>
              <a:endParaRPr lang="pl-PL" altLang="pl-PL" sz="1000" b="1" dirty="0" smtClean="0"/>
            </a:p>
            <a:p>
              <a:pPr algn="ctr" eaLnBrk="1" hangingPunct="1">
                <a:spcBef>
                  <a:spcPct val="0"/>
                </a:spcBef>
              </a:pPr>
              <a:r>
                <a:rPr lang="pl-PL" altLang="pl-PL" sz="1000" b="1" dirty="0" smtClean="0"/>
                <a:t>4 </a:t>
              </a:r>
              <a:r>
                <a:rPr lang="pl-PL" altLang="pl-PL" sz="1000" b="1" dirty="0" err="1" smtClean="0"/>
                <a:t>years</a:t>
              </a:r>
              <a:endParaRPr lang="pl-PL" altLang="pl-PL" sz="1400" dirty="0"/>
            </a:p>
          </p:txBody>
        </p:sp>
      </p:grpSp>
      <p:grpSp>
        <p:nvGrpSpPr>
          <p:cNvPr id="27" name="Group 25"/>
          <p:cNvGrpSpPr>
            <a:grpSpLocks/>
          </p:cNvGrpSpPr>
          <p:nvPr/>
        </p:nvGrpSpPr>
        <p:grpSpPr bwMode="auto">
          <a:xfrm>
            <a:off x="5898356" y="4138623"/>
            <a:ext cx="1877616" cy="1035051"/>
            <a:chOff x="3994" y="2607"/>
            <a:chExt cx="1577" cy="652"/>
          </a:xfrm>
        </p:grpSpPr>
        <p:pic>
          <p:nvPicPr>
            <p:cNvPr id="28" name="Picture 2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4" y="2607"/>
              <a:ext cx="1577" cy="6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4070" y="2653"/>
              <a:ext cx="1440" cy="5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ts val="7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9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eaLnBrk="0" hangingPunct="0">
                <a:spcBef>
                  <a:spcPts val="5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eaLnBrk="0" hangingPunct="0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3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eaLnBrk="0" hangingPunct="0">
                <a:spcBef>
                  <a:spcPts val="4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eaLnBrk="0" hangingPunct="0">
                <a:spcBef>
                  <a:spcPts val="4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pl-PL" sz="1400" b="1" dirty="0"/>
                <a:t>Basic Secondary Vocational School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pl-PL" sz="1800" dirty="0"/>
                <a:t>3 years</a:t>
              </a:r>
            </a:p>
          </p:txBody>
        </p:sp>
      </p:grpSp>
      <p:grpSp>
        <p:nvGrpSpPr>
          <p:cNvPr id="30" name="Group 28"/>
          <p:cNvGrpSpPr>
            <a:grpSpLocks/>
          </p:cNvGrpSpPr>
          <p:nvPr/>
        </p:nvGrpSpPr>
        <p:grpSpPr bwMode="auto">
          <a:xfrm>
            <a:off x="3401618" y="5724525"/>
            <a:ext cx="885825" cy="541338"/>
            <a:chOff x="1897" y="3606"/>
            <a:chExt cx="744" cy="341"/>
          </a:xfrm>
        </p:grpSpPr>
        <p:pic>
          <p:nvPicPr>
            <p:cNvPr id="31" name="Picture 29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7" y="3606"/>
              <a:ext cx="744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1973" y="3651"/>
              <a:ext cx="592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ts val="7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9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eaLnBrk="0" hangingPunct="0">
                <a:spcBef>
                  <a:spcPts val="5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eaLnBrk="0" hangingPunct="0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3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eaLnBrk="0" hangingPunct="0">
                <a:spcBef>
                  <a:spcPts val="4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eaLnBrk="0" hangingPunct="0">
                <a:spcBef>
                  <a:spcPts val="4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200" b="1" dirty="0" smtClean="0"/>
                <a:t>Matura</a:t>
              </a:r>
              <a:endParaRPr lang="pl-PL" altLang="pl-PL" sz="1200" b="1" dirty="0"/>
            </a:p>
          </p:txBody>
        </p:sp>
      </p:grpSp>
      <p:grpSp>
        <p:nvGrpSpPr>
          <p:cNvPr id="33" name="Group 31"/>
          <p:cNvGrpSpPr>
            <a:grpSpLocks/>
          </p:cNvGrpSpPr>
          <p:nvPr/>
        </p:nvGrpSpPr>
        <p:grpSpPr bwMode="auto">
          <a:xfrm>
            <a:off x="5032135" y="5259020"/>
            <a:ext cx="2834328" cy="560322"/>
            <a:chOff x="3449" y="3302"/>
            <a:chExt cx="2122" cy="286"/>
          </a:xfrm>
        </p:grpSpPr>
        <p:pic>
          <p:nvPicPr>
            <p:cNvPr id="34" name="Picture 32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9" y="3304"/>
              <a:ext cx="2122" cy="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5" name="Text Box 33"/>
            <p:cNvSpPr txBox="1">
              <a:spLocks noChangeArrowheads="1"/>
            </p:cNvSpPr>
            <p:nvPr/>
          </p:nvSpPr>
          <p:spPr bwMode="auto">
            <a:xfrm>
              <a:off x="3515" y="3302"/>
              <a:ext cx="205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ts val="7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9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eaLnBrk="0" hangingPunct="0">
                <a:spcBef>
                  <a:spcPts val="5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eaLnBrk="0" hangingPunct="0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3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eaLnBrk="0" hangingPunct="0">
                <a:spcBef>
                  <a:spcPts val="4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eaLnBrk="0" hangingPunct="0">
                <a:spcBef>
                  <a:spcPts val="4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800" b="1" dirty="0" err="1" smtClean="0"/>
                <a:t>Vocational</a:t>
              </a:r>
              <a:r>
                <a:rPr lang="pl-PL" altLang="pl-PL" sz="1800" b="1" dirty="0" smtClean="0"/>
                <a:t> </a:t>
              </a:r>
              <a:r>
                <a:rPr lang="pl-PL" altLang="pl-PL" sz="1800" b="1" dirty="0" err="1" smtClean="0"/>
                <a:t>exams</a:t>
              </a:r>
              <a:endParaRPr lang="pl-PL" altLang="pl-PL" sz="1800" b="1" dirty="0"/>
            </a:p>
          </p:txBody>
        </p:sp>
      </p:grpSp>
      <p:pic>
        <p:nvPicPr>
          <p:cNvPr id="36" name="Picture 3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701" y="5016514"/>
            <a:ext cx="28813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7" name="Picture 3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944" y="4730755"/>
            <a:ext cx="544240" cy="779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" name="Picture 3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746" y="4730764"/>
            <a:ext cx="1321594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" name="Picture 3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274" y="5016514"/>
            <a:ext cx="28694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" name="Picture 38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988" y="4791075"/>
            <a:ext cx="1448991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" name="Picture 39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726" y="2279650"/>
            <a:ext cx="2308622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2" name="Picture 40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917" y="2266950"/>
            <a:ext cx="288131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" name="Picture 41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5633" y="1865318"/>
            <a:ext cx="2012156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" name="Picture 4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781" y="3551238"/>
            <a:ext cx="1212650" cy="66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5" name="Picture 43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362" y="3646497"/>
            <a:ext cx="358074" cy="729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6" name="Picture 4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281" y="3578228"/>
            <a:ext cx="595313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47" name="Group 45"/>
          <p:cNvGrpSpPr>
            <a:grpSpLocks/>
          </p:cNvGrpSpPr>
          <p:nvPr/>
        </p:nvGrpSpPr>
        <p:grpSpPr bwMode="auto">
          <a:xfrm>
            <a:off x="2967040" y="2846397"/>
            <a:ext cx="1728788" cy="955676"/>
            <a:chOff x="1532" y="1793"/>
            <a:chExt cx="1452" cy="694"/>
          </a:xfrm>
        </p:grpSpPr>
        <p:pic>
          <p:nvPicPr>
            <p:cNvPr id="48" name="Picture 46"/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2" y="1793"/>
              <a:ext cx="1452" cy="6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9" name="Text Box 47"/>
            <p:cNvSpPr txBox="1">
              <a:spLocks noChangeArrowheads="1"/>
            </p:cNvSpPr>
            <p:nvPr/>
          </p:nvSpPr>
          <p:spPr bwMode="auto">
            <a:xfrm>
              <a:off x="1720" y="1960"/>
              <a:ext cx="1076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eaLnBrk="0" hangingPunct="0">
                <a:spcBef>
                  <a:spcPts val="7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9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eaLnBrk="0" hangingPunct="0">
                <a:spcBef>
                  <a:spcPts val="55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eaLnBrk="0" hangingPunct="0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3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eaLnBrk="0" hangingPunct="0">
                <a:spcBef>
                  <a:spcPts val="4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eaLnBrk="0" hangingPunct="0">
                <a:spcBef>
                  <a:spcPts val="4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400" dirty="0" err="1" smtClean="0"/>
                <a:t>Vocational</a:t>
              </a:r>
              <a:r>
                <a:rPr lang="pl-PL" altLang="pl-PL" sz="1400" dirty="0" smtClean="0"/>
                <a:t> </a:t>
              </a:r>
              <a:r>
                <a:rPr lang="pl-PL" altLang="pl-PL" sz="1400" dirty="0" err="1" smtClean="0"/>
                <a:t>courses</a:t>
              </a:r>
              <a:endParaRPr lang="pl-PL" altLang="pl-PL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402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0" y="68263"/>
            <a:ext cx="9144000" cy="809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8B80"/>
              </a:buClr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986D"/>
              </a:buClr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19574"/>
              </a:buClr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19574"/>
              </a:buClr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19574"/>
              </a:buClr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19574"/>
              </a:buClr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19574"/>
              </a:buClr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Pct val="60000"/>
              <a:buFontTx/>
              <a:buNone/>
            </a:pPr>
            <a:r>
              <a:rPr lang="pl-PL" altLang="pl-PL" sz="3200" b="1" dirty="0" err="1" smtClean="0">
                <a:solidFill>
                  <a:srgbClr val="000080"/>
                </a:solidFill>
                <a:latin typeface="Bookman Old Style" panose="02050604050505020204" pitchFamily="18" charset="0"/>
                <a:ea typeface="Microsoft YaHei" panose="020B0503020204020204" pitchFamily="34" charset="-122"/>
              </a:rPr>
              <a:t>Education</a:t>
            </a:r>
            <a:r>
              <a:rPr lang="pl-PL" altLang="pl-PL" sz="3200" b="1" dirty="0" smtClean="0">
                <a:solidFill>
                  <a:srgbClr val="000080"/>
                </a:solidFill>
                <a:latin typeface="Bookman Old Style" panose="02050604050505020204" pitchFamily="18" charset="0"/>
                <a:ea typeface="Microsoft YaHei" panose="020B0503020204020204" pitchFamily="34" charset="-122"/>
              </a:rPr>
              <a:t> </a:t>
            </a:r>
            <a:r>
              <a:rPr lang="pl-PL" altLang="pl-PL" sz="3200" b="1" dirty="0" err="1" smtClean="0">
                <a:solidFill>
                  <a:srgbClr val="000080"/>
                </a:solidFill>
                <a:latin typeface="Bookman Old Style" panose="02050604050505020204" pitchFamily="18" charset="0"/>
                <a:ea typeface="Microsoft YaHei" panose="020B0503020204020204" pitchFamily="34" charset="-122"/>
              </a:rPr>
              <a:t>after</a:t>
            </a:r>
            <a:r>
              <a:rPr lang="pl-PL" altLang="pl-PL" sz="3200" b="1" dirty="0" smtClean="0">
                <a:solidFill>
                  <a:srgbClr val="000080"/>
                </a:solidFill>
                <a:latin typeface="Bookman Old Style" panose="02050604050505020204" pitchFamily="18" charset="0"/>
                <a:ea typeface="Microsoft YaHei" panose="020B0503020204020204" pitchFamily="34" charset="-122"/>
              </a:rPr>
              <a:t> 8-year-primary </a:t>
            </a:r>
            <a:r>
              <a:rPr lang="pl-PL" altLang="pl-PL" sz="3200" b="1" dirty="0" err="1" smtClean="0">
                <a:solidFill>
                  <a:srgbClr val="000080"/>
                </a:solidFill>
                <a:latin typeface="Bookman Old Style" panose="02050604050505020204" pitchFamily="18" charset="0"/>
                <a:ea typeface="Microsoft YaHei" panose="020B0503020204020204" pitchFamily="34" charset="-122"/>
              </a:rPr>
              <a:t>school</a:t>
            </a:r>
            <a:endParaRPr lang="pl-PL" altLang="pl-PL" sz="3200" b="1" dirty="0">
              <a:solidFill>
                <a:srgbClr val="000080"/>
              </a:solidFill>
              <a:latin typeface="Bookman Old Style" panose="02050604050505020204" pitchFamily="18" charset="0"/>
              <a:ea typeface="Microsoft YaHei" panose="020B0503020204020204" pitchFamily="34" charset="-122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140869" y="6211710"/>
            <a:ext cx="3250406" cy="717550"/>
            <a:chOff x="18" y="931"/>
            <a:chExt cx="2458" cy="669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" y="931"/>
              <a:ext cx="2442" cy="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31" y="938"/>
              <a:ext cx="2345" cy="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B58B80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3986D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Pct val="60000"/>
                <a:buFont typeface="Wingdings" panose="05000000000000000000" pitchFamily="2" charset="2"/>
                <a:buNone/>
              </a:pPr>
              <a:r>
                <a:rPr lang="pl-PL" altLang="pl-PL" sz="800" b="1" dirty="0">
                  <a:latin typeface="Arial" panose="020B0604020202020204" pitchFamily="34" charset="0"/>
                  <a:ea typeface="Microsoft YaHei" panose="020B0503020204020204" pitchFamily="34" charset="-122"/>
                </a:rPr>
                <a:t/>
              </a:r>
              <a:br>
                <a:rPr lang="pl-PL" altLang="pl-PL" sz="800" b="1" dirty="0">
                  <a:latin typeface="Arial" panose="020B0604020202020204" pitchFamily="34" charset="0"/>
                  <a:ea typeface="Microsoft YaHei" panose="020B0503020204020204" pitchFamily="34" charset="-122"/>
                </a:rPr>
              </a:br>
              <a:r>
                <a:rPr lang="pl-PL" altLang="pl-PL" sz="1800" b="1" dirty="0" smtClean="0">
                  <a:latin typeface="Arial" panose="020B0604020202020204" pitchFamily="34" charset="0"/>
                  <a:ea typeface="Microsoft YaHei" panose="020B0503020204020204" pitchFamily="34" charset="-122"/>
                </a:rPr>
                <a:t>Preschool</a:t>
              </a:r>
              <a:r>
                <a:rPr lang="pl-PL" altLang="pl-PL" sz="1800" b="1" dirty="0">
                  <a:latin typeface="Arial" panose="020B0604020202020204" pitchFamily="34" charset="0"/>
                  <a:ea typeface="Microsoft YaHei" panose="020B0503020204020204" pitchFamily="34" charset="-122"/>
                </a:rPr>
                <a:t/>
              </a:r>
              <a:br>
                <a:rPr lang="pl-PL" altLang="pl-PL" sz="1800" b="1" dirty="0">
                  <a:latin typeface="Arial" panose="020B0604020202020204" pitchFamily="34" charset="0"/>
                  <a:ea typeface="Microsoft YaHei" panose="020B0503020204020204" pitchFamily="34" charset="-122"/>
                </a:rPr>
              </a:br>
              <a:endParaRPr lang="pl-PL" altLang="pl-PL" sz="1400" dirty="0">
                <a:latin typeface="Arial" panose="020B0604020202020204" pitchFamily="34" charset="0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3851674" y="5346704"/>
            <a:ext cx="1935955" cy="758825"/>
            <a:chOff x="2823" y="3290"/>
            <a:chExt cx="1626" cy="478"/>
          </a:xfrm>
        </p:grpSpPr>
        <p:pic>
          <p:nvPicPr>
            <p:cNvPr id="9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3" y="3290"/>
              <a:ext cx="1626" cy="4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860" y="3358"/>
              <a:ext cx="1553" cy="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B58B80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3986D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Pct val="60000"/>
                <a:buFont typeface="Wingdings" panose="05000000000000000000" pitchFamily="2" charset="2"/>
                <a:buNone/>
              </a:pPr>
              <a:r>
                <a:rPr lang="pl-PL" altLang="pl-PL" sz="1800" b="1" dirty="0" err="1" smtClean="0">
                  <a:latin typeface="Arial" panose="020B0604020202020204" pitchFamily="34" charset="0"/>
                  <a:ea typeface="Microsoft YaHei" panose="020B0503020204020204" pitchFamily="34" charset="-122"/>
                </a:rPr>
                <a:t>Primary</a:t>
              </a:r>
              <a:r>
                <a:rPr lang="pl-PL" altLang="pl-PL" sz="1800" b="1" dirty="0" smtClean="0">
                  <a:latin typeface="Arial" panose="020B0604020202020204" pitchFamily="34" charset="0"/>
                  <a:ea typeface="Microsoft YaHei" panose="020B0503020204020204" pitchFamily="34" charset="-122"/>
                </a:rPr>
                <a:t> </a:t>
              </a:r>
              <a:r>
                <a:rPr lang="pl-PL" altLang="pl-PL" sz="1800" b="1" dirty="0" err="1" smtClean="0">
                  <a:latin typeface="Arial" panose="020B0604020202020204" pitchFamily="34" charset="0"/>
                  <a:ea typeface="Microsoft YaHei" panose="020B0503020204020204" pitchFamily="34" charset="-122"/>
                </a:rPr>
                <a:t>school</a:t>
              </a:r>
              <a:r>
                <a:rPr lang="pl-PL" altLang="pl-PL" sz="1800" b="1" dirty="0">
                  <a:latin typeface="Arial" panose="020B0604020202020204" pitchFamily="34" charset="0"/>
                  <a:ea typeface="Microsoft YaHei" panose="020B0503020204020204" pitchFamily="34" charset="-122"/>
                </a:rPr>
                <a:t/>
              </a:r>
              <a:br>
                <a:rPr lang="pl-PL" altLang="pl-PL" sz="1800" b="1" dirty="0">
                  <a:latin typeface="Arial" panose="020B0604020202020204" pitchFamily="34" charset="0"/>
                  <a:ea typeface="Microsoft YaHei" panose="020B0503020204020204" pitchFamily="34" charset="-122"/>
                </a:rPr>
              </a:br>
              <a:r>
                <a:rPr lang="pl-PL" altLang="pl-PL" sz="1200" dirty="0">
                  <a:latin typeface="Arial" panose="020B0604020202020204" pitchFamily="34" charset="0"/>
                  <a:ea typeface="Microsoft YaHei" panose="020B0503020204020204" pitchFamily="34" charset="-122"/>
                </a:rPr>
                <a:t>8 </a:t>
              </a:r>
              <a:r>
                <a:rPr lang="pl-PL" altLang="pl-PL" sz="1200" dirty="0" err="1" smtClean="0">
                  <a:latin typeface="Arial" panose="020B0604020202020204" pitchFamily="34" charset="0"/>
                  <a:ea typeface="Microsoft YaHei" panose="020B0503020204020204" pitchFamily="34" charset="-122"/>
                </a:rPr>
                <a:t>years</a:t>
              </a:r>
              <a:r>
                <a:rPr lang="pl-PL" altLang="pl-PL" sz="1200" dirty="0" smtClean="0">
                  <a:latin typeface="Arial" panose="020B0604020202020204" pitchFamily="34" charset="0"/>
                  <a:ea typeface="Microsoft YaHei" panose="020B0503020204020204" pitchFamily="34" charset="-122"/>
                </a:rPr>
                <a:t> (</a:t>
              </a:r>
              <a:r>
                <a:rPr lang="pl-PL" altLang="pl-PL" sz="1200" dirty="0" err="1" smtClean="0">
                  <a:latin typeface="Arial" panose="020B0604020202020204" pitchFamily="34" charset="0"/>
                  <a:ea typeface="Microsoft YaHei" panose="020B0503020204020204" pitchFamily="34" charset="-122"/>
                </a:rPr>
                <a:t>since</a:t>
              </a:r>
              <a:r>
                <a:rPr lang="pl-PL" altLang="pl-PL" sz="1200" dirty="0" smtClean="0">
                  <a:latin typeface="Arial" panose="020B0604020202020204" pitchFamily="34" charset="0"/>
                  <a:ea typeface="Microsoft YaHei" panose="020B0503020204020204" pitchFamily="34" charset="-122"/>
                </a:rPr>
                <a:t> 2017/18</a:t>
              </a:r>
              <a:r>
                <a:rPr lang="pl-PL" altLang="pl-PL" sz="1400" dirty="0" smtClean="0">
                  <a:latin typeface="Arial" panose="020B0604020202020204" pitchFamily="34" charset="0"/>
                  <a:ea typeface="Microsoft YaHei" panose="020B0503020204020204" pitchFamily="34" charset="-122"/>
                </a:rPr>
                <a:t>)</a:t>
              </a:r>
              <a:endParaRPr lang="pl-PL" altLang="pl-PL" sz="1400" dirty="0">
                <a:latin typeface="Arial" panose="020B0604020202020204" pitchFamily="34" charset="0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11" name="Group 19"/>
          <p:cNvGrpSpPr>
            <a:grpSpLocks/>
          </p:cNvGrpSpPr>
          <p:nvPr/>
        </p:nvGrpSpPr>
        <p:grpSpPr bwMode="auto">
          <a:xfrm>
            <a:off x="1144192" y="3803653"/>
            <a:ext cx="1841897" cy="1262063"/>
            <a:chOff x="382" y="987"/>
            <a:chExt cx="1469" cy="830"/>
          </a:xfrm>
        </p:grpSpPr>
        <p:pic>
          <p:nvPicPr>
            <p:cNvPr id="12" name="Picture 2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" y="1166"/>
              <a:ext cx="1469" cy="6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3" name="Text Box 21"/>
            <p:cNvSpPr txBox="1">
              <a:spLocks noChangeArrowheads="1"/>
            </p:cNvSpPr>
            <p:nvPr/>
          </p:nvSpPr>
          <p:spPr bwMode="auto">
            <a:xfrm>
              <a:off x="430" y="987"/>
              <a:ext cx="1383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B58B80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3986D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Pct val="60000"/>
                <a:buFont typeface="Wingdings" panose="05000000000000000000" pitchFamily="2" charset="2"/>
                <a:buNone/>
              </a:pPr>
              <a:r>
                <a:rPr lang="pl-PL" altLang="pl-PL" sz="1800" b="1" dirty="0">
                  <a:latin typeface="Arial" panose="020B0604020202020204" pitchFamily="34" charset="0"/>
                  <a:ea typeface="Microsoft YaHei" panose="020B0503020204020204" pitchFamily="34" charset="-122"/>
                </a:rPr>
                <a:t>       </a:t>
              </a:r>
            </a:p>
            <a:p>
              <a:pPr algn="ctr">
                <a:spcBef>
                  <a:spcPct val="0"/>
                </a:spcBef>
                <a:buClrTx/>
                <a:buSzPct val="60000"/>
                <a:buNone/>
              </a:pPr>
              <a:r>
                <a:rPr lang="pl-PL" altLang="pl-PL" sz="18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rPr>
                <a:t>Secondary</a:t>
              </a:r>
              <a:r>
                <a:rPr lang="pl-PL" altLang="pl-PL" sz="1800" b="1" dirty="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rPr>
                <a:t> </a:t>
              </a:r>
              <a:r>
                <a:rPr lang="pl-PL" altLang="pl-PL" sz="1800" b="1" dirty="0" err="1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rPr>
                <a:t>school</a:t>
              </a:r>
              <a:r>
                <a:rPr lang="pl-PL" altLang="pl-PL" sz="1800" b="1" dirty="0">
                  <a:latin typeface="Arial" panose="020B0604020202020204" pitchFamily="34" charset="0"/>
                  <a:ea typeface="Microsoft YaHei" panose="020B0503020204020204" pitchFamily="34" charset="-122"/>
                </a:rPr>
                <a:t/>
              </a:r>
              <a:br>
                <a:rPr lang="pl-PL" altLang="pl-PL" sz="1800" b="1" dirty="0">
                  <a:latin typeface="Arial" panose="020B0604020202020204" pitchFamily="34" charset="0"/>
                  <a:ea typeface="Microsoft YaHei" panose="020B0503020204020204" pitchFamily="34" charset="-122"/>
                </a:rPr>
              </a:br>
              <a:r>
                <a:rPr lang="pl-PL" altLang="pl-PL" sz="1050" dirty="0" smtClean="0">
                  <a:latin typeface="Arial" panose="020B0604020202020204" pitchFamily="34" charset="0"/>
                  <a:ea typeface="Microsoft YaHei" panose="020B0503020204020204" pitchFamily="34" charset="-122"/>
                </a:rPr>
                <a:t>4 </a:t>
              </a:r>
              <a:r>
                <a:rPr lang="pl-PL" altLang="pl-PL" sz="1050" dirty="0" err="1" smtClean="0">
                  <a:latin typeface="Arial" panose="020B0604020202020204" pitchFamily="34" charset="0"/>
                  <a:ea typeface="Microsoft YaHei" panose="020B0503020204020204" pitchFamily="34" charset="-122"/>
                </a:rPr>
                <a:t>years</a:t>
              </a:r>
              <a:r>
                <a:rPr lang="pl-PL" altLang="pl-PL" sz="1050" dirty="0" smtClean="0">
                  <a:latin typeface="Arial" panose="020B0604020202020204" pitchFamily="34" charset="0"/>
                  <a:ea typeface="Microsoft YaHei" panose="020B0503020204020204" pitchFamily="34" charset="-122"/>
                </a:rPr>
                <a:t> (</a:t>
              </a:r>
              <a:r>
                <a:rPr lang="pl-PL" altLang="pl-PL" sz="1050" dirty="0" err="1" smtClean="0">
                  <a:latin typeface="Arial" panose="020B0604020202020204" pitchFamily="34" charset="0"/>
                  <a:ea typeface="Microsoft YaHei" panose="020B0503020204020204" pitchFamily="34" charset="-122"/>
                </a:rPr>
                <a:t>since</a:t>
              </a:r>
              <a:r>
                <a:rPr lang="pl-PL" altLang="pl-PL" sz="1050" dirty="0" smtClean="0">
                  <a:latin typeface="Arial" panose="020B0604020202020204" pitchFamily="34" charset="0"/>
                  <a:ea typeface="Microsoft YaHei" panose="020B0503020204020204" pitchFamily="34" charset="-122"/>
                </a:rPr>
                <a:t> 2019/202)</a:t>
              </a:r>
              <a:endParaRPr lang="pl-PL" altLang="pl-PL" sz="1050" dirty="0">
                <a:latin typeface="Arial" panose="020B0604020202020204" pitchFamily="34" charset="0"/>
                <a:ea typeface="Microsoft YaHei" panose="020B0503020204020204" pitchFamily="34" charset="-122"/>
              </a:endParaRPr>
            </a:p>
          </p:txBody>
        </p:sp>
      </p:grp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2827737" y="3735388"/>
            <a:ext cx="1759744" cy="1473200"/>
          </a:xfrm>
          <a:prstGeom prst="rect">
            <a:avLst/>
          </a:prstGeom>
          <a:blipFill dpi="0" rotWithShape="0">
            <a:blip r:embed="rId5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8B80"/>
              </a:buClr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986D"/>
              </a:buClr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19574"/>
              </a:buClr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19574"/>
              </a:buClr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19574"/>
              </a:buClr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19574"/>
              </a:buClr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19574"/>
              </a:buClr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endParaRPr lang="pl-PL" altLang="pl-PL" sz="1800" b="1" dirty="0"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lvl="0" algn="ctr">
              <a:spcBef>
                <a:spcPct val="0"/>
              </a:spcBef>
              <a:buClrTx/>
              <a:buNone/>
              <a:tabLst/>
            </a:pPr>
            <a:r>
              <a:rPr lang="pl-PL" altLang="pl-PL" sz="10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Technical </a:t>
            </a:r>
            <a:r>
              <a:rPr lang="pl-PL" altLang="pl-PL" sz="10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secondary</a:t>
            </a:r>
            <a:r>
              <a:rPr lang="pl-PL" altLang="pl-PL" sz="1000" b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pl-PL" altLang="pl-PL" sz="10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school</a:t>
            </a:r>
            <a:endParaRPr lang="pl-PL" altLang="pl-PL" sz="1000" b="1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pl-PL" altLang="pl-PL" sz="105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5 </a:t>
            </a:r>
            <a:r>
              <a:rPr lang="pl-PL" altLang="pl-PL" sz="1050" dirty="0" err="1" smtClean="0">
                <a:latin typeface="Arial" panose="020B0604020202020204" pitchFamily="34" charset="0"/>
                <a:ea typeface="Microsoft YaHei" panose="020B0503020204020204" pitchFamily="34" charset="-122"/>
              </a:rPr>
              <a:t>years</a:t>
            </a:r>
            <a:r>
              <a:rPr lang="pl-PL" altLang="pl-PL" sz="105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 </a:t>
            </a:r>
          </a:p>
          <a:p>
            <a:pPr algn="ctr" eaLnBrk="1" hangingPunct="1">
              <a:spcBef>
                <a:spcPct val="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pl-PL" altLang="pl-PL" sz="105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(</a:t>
            </a:r>
            <a:r>
              <a:rPr lang="pl-PL" altLang="pl-PL" sz="1050" dirty="0" err="1" smtClean="0">
                <a:latin typeface="Arial" panose="020B0604020202020204" pitchFamily="34" charset="0"/>
                <a:ea typeface="Microsoft YaHei" panose="020B0503020204020204" pitchFamily="34" charset="-122"/>
              </a:rPr>
              <a:t>since</a:t>
            </a:r>
            <a:r>
              <a:rPr lang="pl-PL" altLang="pl-PL" sz="105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 2019/2020)</a:t>
            </a:r>
            <a:r>
              <a:rPr lang="pl-PL" altLang="pl-PL" sz="1200" dirty="0">
                <a:latin typeface="Arial" panose="020B0604020202020204" pitchFamily="34" charset="0"/>
                <a:ea typeface="Microsoft YaHei" panose="020B0503020204020204" pitchFamily="34" charset="-122"/>
              </a:rPr>
              <a:t/>
            </a:r>
            <a:br>
              <a:rPr lang="pl-PL" altLang="pl-PL" sz="1200" dirty="0">
                <a:latin typeface="Arial" panose="020B0604020202020204" pitchFamily="34" charset="0"/>
                <a:ea typeface="Microsoft YaHei" panose="020B0503020204020204" pitchFamily="34" charset="-122"/>
              </a:rPr>
            </a:br>
            <a:r>
              <a:rPr lang="pl-PL" altLang="pl-PL" sz="12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(</a:t>
            </a:r>
            <a:r>
              <a:rPr lang="pl-PL" altLang="pl-PL" sz="1200" dirty="0" err="1" smtClean="0">
                <a:latin typeface="Arial" panose="020B0604020202020204" pitchFamily="34" charset="0"/>
                <a:ea typeface="Microsoft YaHei" panose="020B0503020204020204" pitchFamily="34" charset="-122"/>
              </a:rPr>
              <a:t>vocational</a:t>
            </a:r>
            <a:r>
              <a:rPr lang="pl-PL" altLang="pl-PL" sz="12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 </a:t>
            </a:r>
            <a:r>
              <a:rPr lang="pl-PL" altLang="pl-PL" sz="1200" dirty="0" err="1" smtClean="0">
                <a:latin typeface="Arial" panose="020B0604020202020204" pitchFamily="34" charset="0"/>
                <a:ea typeface="Microsoft YaHei" panose="020B0503020204020204" pitchFamily="34" charset="-122"/>
              </a:rPr>
              <a:t>exams</a:t>
            </a:r>
            <a:r>
              <a:rPr lang="pl-PL" altLang="pl-PL" sz="12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)</a:t>
            </a:r>
            <a:r>
              <a:rPr lang="pl-PL" altLang="pl-PL" sz="1200" dirty="0">
                <a:latin typeface="Arial" panose="020B0604020202020204" pitchFamily="34" charset="0"/>
                <a:ea typeface="Microsoft YaHei" panose="020B0503020204020204" pitchFamily="34" charset="-122"/>
              </a:rPr>
              <a:t/>
            </a:r>
            <a:br>
              <a:rPr lang="pl-PL" altLang="pl-PL" sz="1200" dirty="0">
                <a:latin typeface="Arial" panose="020B0604020202020204" pitchFamily="34" charset="0"/>
                <a:ea typeface="Microsoft YaHei" panose="020B0503020204020204" pitchFamily="34" charset="-122"/>
              </a:rPr>
            </a:br>
            <a:r>
              <a:rPr lang="pl-PL" altLang="pl-PL" sz="1200" dirty="0">
                <a:latin typeface="Arial" panose="020B0604020202020204" pitchFamily="34" charset="0"/>
                <a:ea typeface="Microsoft YaHei" panose="020B0503020204020204" pitchFamily="34" charset="-122"/>
              </a:rPr>
              <a:t> </a:t>
            </a:r>
          </a:p>
        </p:txBody>
      </p:sp>
      <p:grpSp>
        <p:nvGrpSpPr>
          <p:cNvPr id="15" name="Group 26"/>
          <p:cNvGrpSpPr>
            <a:grpSpLocks/>
          </p:cNvGrpSpPr>
          <p:nvPr/>
        </p:nvGrpSpPr>
        <p:grpSpPr bwMode="auto">
          <a:xfrm>
            <a:off x="1776415" y="1514475"/>
            <a:ext cx="5342335" cy="539750"/>
            <a:chOff x="1897" y="3606"/>
            <a:chExt cx="743" cy="340"/>
          </a:xfrm>
        </p:grpSpPr>
        <p:pic>
          <p:nvPicPr>
            <p:cNvPr id="16" name="Picture 2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7" y="3606"/>
              <a:ext cx="743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7" name="Text Box 28"/>
            <p:cNvSpPr txBox="1">
              <a:spLocks noChangeArrowheads="1"/>
            </p:cNvSpPr>
            <p:nvPr/>
          </p:nvSpPr>
          <p:spPr bwMode="auto">
            <a:xfrm>
              <a:off x="1973" y="3651"/>
              <a:ext cx="591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B58B80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3986D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Pct val="60000"/>
                <a:buFont typeface="Wingdings" panose="05000000000000000000" pitchFamily="2" charset="2"/>
                <a:buNone/>
              </a:pPr>
              <a:r>
                <a:rPr lang="pl-PL" altLang="pl-PL" sz="1800" b="1" dirty="0">
                  <a:latin typeface="Arial" panose="020B0604020202020204" pitchFamily="34" charset="0"/>
                  <a:ea typeface="Microsoft YaHei" panose="020B0503020204020204" pitchFamily="34" charset="-122"/>
                </a:rPr>
                <a:t>M      a      t   </a:t>
              </a:r>
              <a:r>
                <a:rPr lang="pl-PL" altLang="pl-PL" sz="1800" b="1" dirty="0" smtClean="0">
                  <a:latin typeface="Arial" panose="020B0604020202020204" pitchFamily="34" charset="0"/>
                  <a:ea typeface="Microsoft YaHei" panose="020B0503020204020204" pitchFamily="34" charset="-122"/>
                </a:rPr>
                <a:t>  </a:t>
              </a:r>
              <a:r>
                <a:rPr lang="pl-PL" altLang="pl-PL" sz="1800" b="1" dirty="0">
                  <a:latin typeface="Arial" panose="020B0604020202020204" pitchFamily="34" charset="0"/>
                  <a:ea typeface="Microsoft YaHei" panose="020B0503020204020204" pitchFamily="34" charset="-122"/>
                </a:rPr>
                <a:t>u      r      a *</a:t>
              </a:r>
            </a:p>
          </p:txBody>
        </p:sp>
      </p:grpSp>
      <p:grpSp>
        <p:nvGrpSpPr>
          <p:cNvPr id="18" name="Group 29"/>
          <p:cNvGrpSpPr>
            <a:grpSpLocks/>
          </p:cNvGrpSpPr>
          <p:nvPr/>
        </p:nvGrpSpPr>
        <p:grpSpPr bwMode="auto">
          <a:xfrm>
            <a:off x="1977629" y="877892"/>
            <a:ext cx="4970859" cy="606425"/>
            <a:chOff x="4434" y="2222"/>
            <a:chExt cx="1912" cy="532"/>
          </a:xfrm>
        </p:grpSpPr>
        <p:pic>
          <p:nvPicPr>
            <p:cNvPr id="19" name="Picture 30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6" y="2222"/>
              <a:ext cx="1635" cy="5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0" name="Text Box 31"/>
            <p:cNvSpPr txBox="1">
              <a:spLocks noChangeArrowheads="1"/>
            </p:cNvSpPr>
            <p:nvPr/>
          </p:nvSpPr>
          <p:spPr bwMode="auto">
            <a:xfrm>
              <a:off x="4434" y="2349"/>
              <a:ext cx="1912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B58B80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3986D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Pct val="60000"/>
                <a:buFont typeface="Wingdings" panose="05000000000000000000" pitchFamily="2" charset="2"/>
                <a:buNone/>
              </a:pPr>
              <a:r>
                <a:rPr lang="pl-PL" altLang="pl-PL" sz="1800" b="1" dirty="0">
                  <a:latin typeface="Arial" panose="020B0604020202020204" pitchFamily="34" charset="0"/>
                  <a:ea typeface="Microsoft YaHei" panose="020B0503020204020204" pitchFamily="34" charset="-122"/>
                </a:rPr>
                <a:t>    </a:t>
              </a:r>
              <a:r>
                <a:rPr lang="pl-PL" altLang="pl-PL" sz="1800" b="1" dirty="0" err="1" smtClean="0">
                  <a:latin typeface="Arial" panose="020B0604020202020204" pitchFamily="34" charset="0"/>
                  <a:ea typeface="Microsoft YaHei" panose="020B0503020204020204" pitchFamily="34" charset="-122"/>
                </a:rPr>
                <a:t>Tertiaty</a:t>
              </a:r>
              <a:r>
                <a:rPr lang="pl-PL" altLang="pl-PL" sz="1800" b="1" dirty="0" smtClean="0">
                  <a:latin typeface="Arial" panose="020B0604020202020204" pitchFamily="34" charset="0"/>
                  <a:ea typeface="Microsoft YaHei" panose="020B0503020204020204" pitchFamily="34" charset="-122"/>
                </a:rPr>
                <a:t> </a:t>
              </a:r>
              <a:r>
                <a:rPr lang="pl-PL" altLang="pl-PL" sz="1800" b="1" dirty="0" err="1" smtClean="0">
                  <a:latin typeface="Arial" panose="020B0604020202020204" pitchFamily="34" charset="0"/>
                  <a:ea typeface="Microsoft YaHei" panose="020B0503020204020204" pitchFamily="34" charset="-122"/>
                </a:rPr>
                <a:t>education</a:t>
              </a:r>
              <a:r>
                <a:rPr lang="pl-PL" altLang="pl-PL" sz="1800" b="1" dirty="0" smtClean="0">
                  <a:latin typeface="Arial" panose="020B0604020202020204" pitchFamily="34" charset="0"/>
                  <a:ea typeface="Microsoft YaHei" panose="020B0503020204020204" pitchFamily="34" charset="-122"/>
                </a:rPr>
                <a:t>*</a:t>
              </a:r>
              <a:endParaRPr lang="pl-PL" altLang="pl-PL" sz="1800" b="1" dirty="0">
                <a:latin typeface="Arial" panose="020B0604020202020204" pitchFamily="34" charset="0"/>
                <a:ea typeface="Microsoft YaHei" panose="020B0503020204020204" pitchFamily="34" charset="-122"/>
              </a:endParaRPr>
            </a:p>
          </p:txBody>
        </p:sp>
      </p:grpSp>
      <p:pic>
        <p:nvPicPr>
          <p:cNvPr id="21" name="Picture 4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516343">
            <a:off x="5135651" y="4308542"/>
            <a:ext cx="3249822" cy="910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" name="Picture 3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823" y="5708650"/>
            <a:ext cx="288131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23" name="Group 19"/>
          <p:cNvGrpSpPr>
            <a:grpSpLocks/>
          </p:cNvGrpSpPr>
          <p:nvPr/>
        </p:nvGrpSpPr>
        <p:grpSpPr bwMode="auto">
          <a:xfrm>
            <a:off x="6296026" y="3168653"/>
            <a:ext cx="1749029" cy="1033463"/>
            <a:chOff x="194" y="912"/>
            <a:chExt cx="1469" cy="651"/>
          </a:xfrm>
        </p:grpSpPr>
        <p:pic>
          <p:nvPicPr>
            <p:cNvPr id="24" name="Picture 2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4" y="912"/>
              <a:ext cx="1469" cy="6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318" y="987"/>
              <a:ext cx="1314" cy="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B58B80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3986D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Pct val="60000"/>
                <a:buFont typeface="Wingdings" panose="05000000000000000000" pitchFamily="2" charset="2"/>
                <a:buNone/>
              </a:pPr>
              <a:r>
                <a:rPr lang="pl-PL" altLang="pl-PL" sz="1800" b="1" dirty="0" err="1" smtClean="0">
                  <a:latin typeface="Arial" panose="020B0604020202020204" pitchFamily="34" charset="0"/>
                  <a:ea typeface="Microsoft YaHei" panose="020B0503020204020204" pitchFamily="34" charset="-122"/>
                </a:rPr>
                <a:t>Secondary</a:t>
              </a:r>
              <a:r>
                <a:rPr lang="pl-PL" altLang="pl-PL" sz="1800" b="1" dirty="0" smtClean="0">
                  <a:latin typeface="Arial" panose="020B0604020202020204" pitchFamily="34" charset="0"/>
                  <a:ea typeface="Microsoft YaHei" panose="020B0503020204020204" pitchFamily="34" charset="-122"/>
                </a:rPr>
                <a:t> </a:t>
              </a:r>
              <a:r>
                <a:rPr lang="pl-PL" altLang="pl-PL" sz="1800" b="1" dirty="0" err="1" smtClean="0">
                  <a:latin typeface="Arial" panose="020B0604020202020204" pitchFamily="34" charset="0"/>
                  <a:ea typeface="Microsoft YaHei" panose="020B0503020204020204" pitchFamily="34" charset="-122"/>
                </a:rPr>
                <a:t>school</a:t>
              </a:r>
              <a:r>
                <a:rPr lang="pl-PL" altLang="pl-PL" sz="1800" b="1" dirty="0">
                  <a:latin typeface="Arial" panose="020B0604020202020204" pitchFamily="34" charset="0"/>
                  <a:ea typeface="Microsoft YaHei" panose="020B0503020204020204" pitchFamily="34" charset="-122"/>
                </a:rPr>
                <a:t/>
              </a:r>
              <a:br>
                <a:rPr lang="pl-PL" altLang="pl-PL" sz="1800" b="1" dirty="0">
                  <a:latin typeface="Arial" panose="020B0604020202020204" pitchFamily="34" charset="0"/>
                  <a:ea typeface="Microsoft YaHei" panose="020B0503020204020204" pitchFamily="34" charset="-122"/>
                </a:rPr>
              </a:br>
              <a:r>
                <a:rPr lang="pl-PL" altLang="pl-PL" sz="1400" dirty="0" smtClean="0">
                  <a:latin typeface="Arial" panose="020B0604020202020204" pitchFamily="34" charset="0"/>
                  <a:ea typeface="Microsoft YaHei" panose="020B0503020204020204" pitchFamily="34" charset="-122"/>
                </a:rPr>
                <a:t>for </a:t>
              </a:r>
              <a:r>
                <a:rPr lang="pl-PL" altLang="pl-PL" sz="1400" dirty="0" err="1" smtClean="0">
                  <a:latin typeface="Arial" panose="020B0604020202020204" pitchFamily="34" charset="0"/>
                  <a:ea typeface="Microsoft YaHei" panose="020B0503020204020204" pitchFamily="34" charset="-122"/>
                </a:rPr>
                <a:t>adults</a:t>
              </a:r>
              <a:endParaRPr lang="pl-PL" altLang="pl-PL" sz="1400" dirty="0">
                <a:latin typeface="Arial" panose="020B0604020202020204" pitchFamily="34" charset="0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26" name="Group 26"/>
          <p:cNvGrpSpPr>
            <a:grpSpLocks/>
          </p:cNvGrpSpPr>
          <p:nvPr/>
        </p:nvGrpSpPr>
        <p:grpSpPr bwMode="auto">
          <a:xfrm>
            <a:off x="1051322" y="3205163"/>
            <a:ext cx="1934766" cy="539750"/>
            <a:chOff x="1704" y="4196"/>
            <a:chExt cx="502" cy="340"/>
          </a:xfrm>
        </p:grpSpPr>
        <p:pic>
          <p:nvPicPr>
            <p:cNvPr id="27" name="Picture 2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4" y="4196"/>
              <a:ext cx="502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8" name="Text Box 28"/>
            <p:cNvSpPr txBox="1">
              <a:spLocks noChangeArrowheads="1"/>
            </p:cNvSpPr>
            <p:nvPr/>
          </p:nvSpPr>
          <p:spPr bwMode="auto">
            <a:xfrm>
              <a:off x="1745" y="4222"/>
              <a:ext cx="399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B58B80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3986D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lvl="0" algn="ctr">
                <a:spcBef>
                  <a:spcPct val="0"/>
                </a:spcBef>
                <a:buClrTx/>
                <a:buNone/>
                <a:tabLst/>
              </a:pPr>
              <a:r>
                <a:rPr lang="pl-PL" altLang="pl-PL" sz="1050" b="1" dirty="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rPr>
                <a:t>post-</a:t>
              </a:r>
              <a:r>
                <a:rPr lang="pl-PL" altLang="pl-PL" sz="1050" b="1" dirty="0" err="1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rPr>
                <a:t>secondary</a:t>
              </a:r>
              <a:r>
                <a:rPr lang="pl-PL" altLang="pl-PL" sz="1050" b="1" dirty="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rPr>
                <a:t> </a:t>
              </a:r>
              <a:r>
                <a:rPr lang="pl-PL" altLang="pl-PL" sz="1050" b="1" dirty="0" err="1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rPr>
                <a:t>school</a:t>
              </a:r>
              <a:r>
                <a:rPr lang="pl-PL" altLang="pl-PL" sz="1100" b="1" dirty="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rPr>
                <a:t>*</a:t>
              </a:r>
            </a:p>
          </p:txBody>
        </p:sp>
      </p:grpSp>
      <p:pic>
        <p:nvPicPr>
          <p:cNvPr id="31" name="Picture 3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196" y="657229"/>
            <a:ext cx="288131" cy="364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32" name="Group 19"/>
          <p:cNvGrpSpPr>
            <a:grpSpLocks/>
          </p:cNvGrpSpPr>
          <p:nvPr/>
        </p:nvGrpSpPr>
        <p:grpSpPr bwMode="auto">
          <a:xfrm>
            <a:off x="4524377" y="2517779"/>
            <a:ext cx="1892503" cy="1172878"/>
            <a:chOff x="314" y="973"/>
            <a:chExt cx="1469" cy="651"/>
          </a:xfrm>
        </p:grpSpPr>
        <p:pic>
          <p:nvPicPr>
            <p:cNvPr id="33" name="Picture 2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" y="973"/>
              <a:ext cx="1469" cy="6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4" name="Text Box 21"/>
            <p:cNvSpPr txBox="1">
              <a:spLocks noChangeArrowheads="1"/>
            </p:cNvSpPr>
            <p:nvPr/>
          </p:nvSpPr>
          <p:spPr bwMode="auto">
            <a:xfrm>
              <a:off x="436" y="1035"/>
              <a:ext cx="1185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B58B80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3986D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Pct val="60000"/>
                <a:buNone/>
              </a:pPr>
              <a:r>
                <a:rPr lang="en-US" altLang="pl-PL" sz="1200" b="1" dirty="0">
                  <a:latin typeface="Arial" panose="020B0604020202020204" pitchFamily="34" charset="0"/>
                  <a:ea typeface="Microsoft YaHei" panose="020B0503020204020204" pitchFamily="34" charset="-122"/>
                </a:rPr>
                <a:t>Stage II 2-year sectoral vocational school</a:t>
              </a:r>
              <a:r>
                <a:rPr lang="pl-PL" altLang="pl-PL" sz="1800" b="1" dirty="0">
                  <a:latin typeface="Arial" panose="020B0604020202020204" pitchFamily="34" charset="0"/>
                  <a:ea typeface="Microsoft YaHei" panose="020B0503020204020204" pitchFamily="34" charset="-122"/>
                </a:rPr>
                <a:t/>
              </a:r>
              <a:br>
                <a:rPr lang="pl-PL" altLang="pl-PL" sz="1800" b="1" dirty="0">
                  <a:latin typeface="Arial" panose="020B0604020202020204" pitchFamily="34" charset="0"/>
                  <a:ea typeface="Microsoft YaHei" panose="020B0503020204020204" pitchFamily="34" charset="-122"/>
                </a:rPr>
              </a:br>
              <a:r>
                <a:rPr lang="pl-PL" altLang="pl-PL" sz="1200" dirty="0" smtClean="0">
                  <a:latin typeface="Arial" panose="020B0604020202020204" pitchFamily="34" charset="0"/>
                  <a:ea typeface="Microsoft YaHei" panose="020B0503020204020204" pitchFamily="34" charset="-122"/>
                </a:rPr>
                <a:t>(</a:t>
              </a:r>
              <a:r>
                <a:rPr lang="pl-PL" altLang="pl-PL" sz="1200" dirty="0" err="1" smtClean="0">
                  <a:latin typeface="Arial" panose="020B0604020202020204" pitchFamily="34" charset="0"/>
                  <a:ea typeface="Microsoft YaHei" panose="020B0503020204020204" pitchFamily="34" charset="-122"/>
                </a:rPr>
                <a:t>since</a:t>
              </a:r>
              <a:r>
                <a:rPr lang="pl-PL" altLang="pl-PL" sz="1200" dirty="0" smtClean="0">
                  <a:latin typeface="Arial" panose="020B0604020202020204" pitchFamily="34" charset="0"/>
                  <a:ea typeface="Microsoft YaHei" panose="020B0503020204020204" pitchFamily="34" charset="-122"/>
                </a:rPr>
                <a:t> 2020/2021)</a:t>
              </a:r>
              <a:r>
                <a:rPr lang="pl-PL" altLang="pl-PL" sz="1400" dirty="0">
                  <a:latin typeface="Arial" panose="020B0604020202020204" pitchFamily="34" charset="0"/>
                  <a:ea typeface="Microsoft YaHei" panose="020B0503020204020204" pitchFamily="34" charset="-122"/>
                </a:rPr>
                <a:t/>
              </a:r>
              <a:br>
                <a:rPr lang="pl-PL" altLang="pl-PL" sz="1400" dirty="0">
                  <a:latin typeface="Arial" panose="020B0604020202020204" pitchFamily="34" charset="0"/>
                  <a:ea typeface="Microsoft YaHei" panose="020B0503020204020204" pitchFamily="34" charset="-122"/>
                </a:rPr>
              </a:br>
              <a:endParaRPr lang="pl-PL" altLang="pl-PL" sz="1400" dirty="0">
                <a:latin typeface="Arial" panose="020B0604020202020204" pitchFamily="34" charset="0"/>
                <a:ea typeface="Microsoft YaHei" panose="020B0503020204020204" pitchFamily="34" charset="-122"/>
              </a:endParaRPr>
            </a:p>
          </p:txBody>
        </p:sp>
      </p:grpSp>
      <p:pic>
        <p:nvPicPr>
          <p:cNvPr id="35" name="Picture 3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603" y="4240217"/>
            <a:ext cx="517922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" name="Picture 3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850" y="4249742"/>
            <a:ext cx="516731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7" name="Picture 4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465106">
            <a:off x="2053831" y="4568825"/>
            <a:ext cx="1872853" cy="121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9" name="Strzałka w górę 38">
            <a:extLst>
              <a:ext uri="{FF2B5EF4-FFF2-40B4-BE49-F238E27FC236}"/>
            </a:extLst>
          </p:cNvPr>
          <p:cNvSpPr/>
          <p:nvPr/>
        </p:nvSpPr>
        <p:spPr>
          <a:xfrm>
            <a:off x="6154342" y="3398838"/>
            <a:ext cx="107156" cy="43021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/>
          </a:p>
        </p:txBody>
      </p:sp>
      <p:sp>
        <p:nvSpPr>
          <p:cNvPr id="40" name="Strzałka w górę 39">
            <a:extLst>
              <a:ext uri="{FF2B5EF4-FFF2-40B4-BE49-F238E27FC236}"/>
            </a:extLst>
          </p:cNvPr>
          <p:cNvSpPr/>
          <p:nvPr/>
        </p:nvSpPr>
        <p:spPr>
          <a:xfrm>
            <a:off x="1987156" y="3683001"/>
            <a:ext cx="107156" cy="43021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/>
          </a:p>
        </p:txBody>
      </p:sp>
      <p:sp>
        <p:nvSpPr>
          <p:cNvPr id="41" name="Strzałka w górę 40">
            <a:extLst>
              <a:ext uri="{FF2B5EF4-FFF2-40B4-BE49-F238E27FC236}"/>
            </a:extLst>
          </p:cNvPr>
          <p:cNvSpPr/>
          <p:nvPr/>
        </p:nvSpPr>
        <p:spPr>
          <a:xfrm>
            <a:off x="3701656" y="3375027"/>
            <a:ext cx="107156" cy="43021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/>
          </a:p>
        </p:txBody>
      </p:sp>
      <p:sp>
        <p:nvSpPr>
          <p:cNvPr id="42" name="Strzałka w górę 41">
            <a:extLst>
              <a:ext uri="{FF2B5EF4-FFF2-40B4-BE49-F238E27FC236}"/>
            </a:extLst>
          </p:cNvPr>
          <p:cNvSpPr/>
          <p:nvPr/>
        </p:nvSpPr>
        <p:spPr>
          <a:xfrm>
            <a:off x="7175899" y="2922588"/>
            <a:ext cx="107156" cy="43021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/>
          </a:p>
        </p:txBody>
      </p:sp>
      <p:pic>
        <p:nvPicPr>
          <p:cNvPr id="43" name="Picture 3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443" y="1057275"/>
            <a:ext cx="288131" cy="172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" name="Picture 3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318" y="668342"/>
            <a:ext cx="288131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5" name="Picture 3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027" y="622300"/>
            <a:ext cx="288131" cy="286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6" name="Prostokąt zaokrąglony 45">
            <a:extLst>
              <a:ext uri="{FF2B5EF4-FFF2-40B4-BE49-F238E27FC236}"/>
            </a:extLst>
          </p:cNvPr>
          <p:cNvSpPr/>
          <p:nvPr/>
        </p:nvSpPr>
        <p:spPr>
          <a:xfrm>
            <a:off x="1283496" y="5354642"/>
            <a:ext cx="1365647" cy="750887"/>
          </a:xfrm>
          <a:prstGeom prst="round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altLang="pl-PL" sz="18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pl-PL" altLang="pl-PL" sz="1800" dirty="0" smtClean="0">
                <a:solidFill>
                  <a:schemeClr val="tx1"/>
                </a:solidFill>
              </a:rPr>
              <a:t>*</a:t>
            </a:r>
            <a:r>
              <a:rPr lang="pl-PL" altLang="pl-PL" sz="1200" dirty="0" err="1" smtClean="0">
                <a:solidFill>
                  <a:schemeClr val="tx1"/>
                </a:solidFill>
              </a:rPr>
              <a:t>Vocational</a:t>
            </a:r>
            <a:r>
              <a:rPr lang="pl-PL" altLang="pl-PL" sz="1200" dirty="0" smtClean="0">
                <a:solidFill>
                  <a:schemeClr val="tx1"/>
                </a:solidFill>
              </a:rPr>
              <a:t> </a:t>
            </a:r>
            <a:r>
              <a:rPr lang="pl-PL" altLang="pl-PL" sz="1200" dirty="0" err="1" smtClean="0">
                <a:solidFill>
                  <a:schemeClr val="tx1"/>
                </a:solidFill>
              </a:rPr>
              <a:t>courses</a:t>
            </a:r>
            <a:endParaRPr lang="pl-PL" altLang="pl-PL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47" name="Strzałka w górę 46">
            <a:extLst>
              <a:ext uri="{FF2B5EF4-FFF2-40B4-BE49-F238E27FC236}"/>
            </a:extLst>
          </p:cNvPr>
          <p:cNvSpPr/>
          <p:nvPr/>
        </p:nvSpPr>
        <p:spPr>
          <a:xfrm>
            <a:off x="6132721" y="2438404"/>
            <a:ext cx="107156" cy="43021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grpSp>
        <p:nvGrpSpPr>
          <p:cNvPr id="48" name="Group 26"/>
          <p:cNvGrpSpPr>
            <a:grpSpLocks/>
          </p:cNvGrpSpPr>
          <p:nvPr/>
        </p:nvGrpSpPr>
        <p:grpSpPr bwMode="auto">
          <a:xfrm>
            <a:off x="2820727" y="2881316"/>
            <a:ext cx="1934766" cy="539750"/>
            <a:chOff x="1704" y="4196"/>
            <a:chExt cx="502" cy="340"/>
          </a:xfrm>
        </p:grpSpPr>
        <p:pic>
          <p:nvPicPr>
            <p:cNvPr id="49" name="Picture 2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4" y="4196"/>
              <a:ext cx="502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0" name="Text Box 28"/>
            <p:cNvSpPr txBox="1">
              <a:spLocks noChangeArrowheads="1"/>
            </p:cNvSpPr>
            <p:nvPr/>
          </p:nvSpPr>
          <p:spPr bwMode="auto">
            <a:xfrm>
              <a:off x="1745" y="4222"/>
              <a:ext cx="399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B58B80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3986D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lvl="0" algn="ctr">
                <a:spcBef>
                  <a:spcPct val="0"/>
                </a:spcBef>
                <a:buClrTx/>
                <a:buNone/>
                <a:tabLst/>
              </a:pPr>
              <a:r>
                <a:rPr lang="pl-PL" altLang="pl-PL" sz="1050" b="1" dirty="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rPr>
                <a:t>post-</a:t>
              </a:r>
              <a:r>
                <a:rPr lang="pl-PL" altLang="pl-PL" sz="1050" b="1" dirty="0" err="1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rPr>
                <a:t>secondary</a:t>
              </a:r>
              <a:r>
                <a:rPr lang="pl-PL" altLang="pl-PL" sz="1050" b="1" dirty="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rPr>
                <a:t> </a:t>
              </a:r>
              <a:r>
                <a:rPr lang="pl-PL" altLang="pl-PL" sz="1050" b="1" dirty="0" err="1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rPr>
                <a:t>school</a:t>
              </a:r>
              <a:r>
                <a:rPr lang="pl-PL" altLang="pl-PL" sz="1100" b="1" dirty="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rPr>
                <a:t>*</a:t>
              </a:r>
            </a:p>
          </p:txBody>
        </p:sp>
      </p:grpSp>
      <p:grpSp>
        <p:nvGrpSpPr>
          <p:cNvPr id="51" name="Group 26"/>
          <p:cNvGrpSpPr>
            <a:grpSpLocks/>
          </p:cNvGrpSpPr>
          <p:nvPr/>
        </p:nvGrpSpPr>
        <p:grpSpPr bwMode="auto">
          <a:xfrm>
            <a:off x="5127911" y="1982792"/>
            <a:ext cx="1934766" cy="539750"/>
            <a:chOff x="1704" y="4196"/>
            <a:chExt cx="502" cy="340"/>
          </a:xfrm>
        </p:grpSpPr>
        <p:pic>
          <p:nvPicPr>
            <p:cNvPr id="52" name="Picture 2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4" y="4196"/>
              <a:ext cx="502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3" name="Text Box 28"/>
            <p:cNvSpPr txBox="1">
              <a:spLocks noChangeArrowheads="1"/>
            </p:cNvSpPr>
            <p:nvPr/>
          </p:nvSpPr>
          <p:spPr bwMode="auto">
            <a:xfrm>
              <a:off x="1745" y="4222"/>
              <a:ext cx="399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B58B80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3986D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lvl="0" algn="ctr">
                <a:spcBef>
                  <a:spcPct val="0"/>
                </a:spcBef>
                <a:buClrTx/>
                <a:buNone/>
                <a:tabLst/>
              </a:pPr>
              <a:r>
                <a:rPr lang="pl-PL" altLang="pl-PL" sz="1050" b="1" dirty="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rPr>
                <a:t>post-</a:t>
              </a:r>
              <a:r>
                <a:rPr lang="pl-PL" altLang="pl-PL" sz="1050" b="1" dirty="0" err="1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rPr>
                <a:t>secondary</a:t>
              </a:r>
              <a:r>
                <a:rPr lang="pl-PL" altLang="pl-PL" sz="1050" b="1" dirty="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rPr>
                <a:t> </a:t>
              </a:r>
              <a:r>
                <a:rPr lang="pl-PL" altLang="pl-PL" sz="1050" b="1" dirty="0" err="1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rPr>
                <a:t>school</a:t>
              </a:r>
              <a:r>
                <a:rPr lang="pl-PL" altLang="pl-PL" sz="1100" b="1" dirty="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rPr>
                <a:t>*</a:t>
              </a:r>
            </a:p>
          </p:txBody>
        </p:sp>
      </p:grpSp>
      <p:grpSp>
        <p:nvGrpSpPr>
          <p:cNvPr id="54" name="Group 26"/>
          <p:cNvGrpSpPr>
            <a:grpSpLocks/>
          </p:cNvGrpSpPr>
          <p:nvPr/>
        </p:nvGrpSpPr>
        <p:grpSpPr bwMode="auto">
          <a:xfrm>
            <a:off x="6274597" y="2443167"/>
            <a:ext cx="1934766" cy="539750"/>
            <a:chOff x="1704" y="4196"/>
            <a:chExt cx="502" cy="340"/>
          </a:xfrm>
        </p:grpSpPr>
        <p:pic>
          <p:nvPicPr>
            <p:cNvPr id="55" name="Picture 2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4" y="4196"/>
              <a:ext cx="502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6" name="Text Box 28"/>
            <p:cNvSpPr txBox="1">
              <a:spLocks noChangeArrowheads="1"/>
            </p:cNvSpPr>
            <p:nvPr/>
          </p:nvSpPr>
          <p:spPr bwMode="auto">
            <a:xfrm>
              <a:off x="1745" y="4222"/>
              <a:ext cx="399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B58B80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3986D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lvl="0" algn="ctr">
                <a:spcBef>
                  <a:spcPct val="0"/>
                </a:spcBef>
                <a:buClrTx/>
                <a:buNone/>
                <a:tabLst/>
              </a:pPr>
              <a:r>
                <a:rPr lang="pl-PL" altLang="pl-PL" sz="1050" b="1" dirty="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rPr>
                <a:t>post-</a:t>
              </a:r>
              <a:r>
                <a:rPr lang="pl-PL" altLang="pl-PL" sz="1050" b="1" dirty="0" err="1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rPr>
                <a:t>secondary</a:t>
              </a:r>
              <a:r>
                <a:rPr lang="pl-PL" altLang="pl-PL" sz="1050" b="1" dirty="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rPr>
                <a:t> </a:t>
              </a:r>
              <a:r>
                <a:rPr lang="pl-PL" altLang="pl-PL" sz="1050" b="1" dirty="0" err="1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rPr>
                <a:t>school</a:t>
              </a:r>
              <a:r>
                <a:rPr lang="pl-PL" altLang="pl-PL" sz="1100" b="1" dirty="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rPr>
                <a:t>*</a:t>
              </a:r>
            </a:p>
          </p:txBody>
        </p:sp>
      </p:grpSp>
      <p:grpSp>
        <p:nvGrpSpPr>
          <p:cNvPr id="57" name="Group 23"/>
          <p:cNvGrpSpPr>
            <a:grpSpLocks/>
          </p:cNvGrpSpPr>
          <p:nvPr/>
        </p:nvGrpSpPr>
        <p:grpSpPr bwMode="auto">
          <a:xfrm>
            <a:off x="4402825" y="3484546"/>
            <a:ext cx="2059790" cy="1696142"/>
            <a:chOff x="4106" y="1174"/>
            <a:chExt cx="1691" cy="686"/>
          </a:xfrm>
        </p:grpSpPr>
        <p:pic>
          <p:nvPicPr>
            <p:cNvPr id="58" name="Picture 24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3" y="1209"/>
              <a:ext cx="1576" cy="6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9" name="Text Box 25"/>
            <p:cNvSpPr txBox="1">
              <a:spLocks noChangeArrowheads="1"/>
            </p:cNvSpPr>
            <p:nvPr/>
          </p:nvSpPr>
          <p:spPr bwMode="auto">
            <a:xfrm>
              <a:off x="4106" y="1174"/>
              <a:ext cx="1691" cy="6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B58B80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3986D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19574"/>
                </a:buClr>
                <a:buFont typeface="Arial" panose="020B0604020202020204" pitchFamily="34" charset="0"/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Pct val="60000"/>
                <a:buFont typeface="Wingdings" panose="05000000000000000000" pitchFamily="2" charset="2"/>
                <a:buNone/>
              </a:pPr>
              <a:r>
                <a:rPr lang="pl-PL" altLang="pl-PL" sz="1800" b="1" dirty="0">
                  <a:latin typeface="Arial" panose="020B0604020202020204" pitchFamily="34" charset="0"/>
                  <a:ea typeface="Microsoft YaHei" panose="020B0503020204020204" pitchFamily="34" charset="-122"/>
                </a:rPr>
                <a:t>  </a:t>
              </a:r>
            </a:p>
            <a:p>
              <a:pPr algn="ctr">
                <a:spcBef>
                  <a:spcPct val="0"/>
                </a:spcBef>
                <a:buClrTx/>
                <a:buSzPct val="60000"/>
                <a:buNone/>
              </a:pPr>
              <a:r>
                <a:rPr lang="pl-PL" altLang="pl-PL" sz="1800" b="1" dirty="0">
                  <a:latin typeface="Arial" panose="020B0604020202020204" pitchFamily="34" charset="0"/>
                  <a:ea typeface="Microsoft YaHei" panose="020B0503020204020204" pitchFamily="34" charset="-122"/>
                </a:rPr>
                <a:t> </a:t>
              </a:r>
              <a:r>
                <a:rPr lang="pl-PL" altLang="pl-PL" sz="1800" dirty="0">
                  <a:latin typeface="Arial" panose="020B0604020202020204" pitchFamily="34" charset="0"/>
                  <a:ea typeface="Microsoft YaHei" panose="020B0503020204020204" pitchFamily="34" charset="-122"/>
                </a:rPr>
                <a:t> </a:t>
              </a:r>
              <a:r>
                <a:rPr lang="en-US" altLang="pl-PL" sz="1600" b="1" dirty="0"/>
                <a:t>Stage I 3-year sectoral  vocational school </a:t>
              </a:r>
            </a:p>
            <a:p>
              <a:pPr algn="ctr" eaLnBrk="1" hangingPunct="1">
                <a:spcBef>
                  <a:spcPct val="0"/>
                </a:spcBef>
                <a:buClrTx/>
                <a:buSzPct val="60000"/>
                <a:buFont typeface="Wingdings" panose="05000000000000000000" pitchFamily="2" charset="2"/>
                <a:buNone/>
              </a:pPr>
              <a:r>
                <a:rPr lang="pl-PL" altLang="pl-PL" sz="1200" dirty="0" smtClean="0">
                  <a:latin typeface="Arial" panose="020B0604020202020204" pitchFamily="34" charset="0"/>
                  <a:ea typeface="Microsoft YaHei" panose="020B0503020204020204" pitchFamily="34" charset="-122"/>
                </a:rPr>
                <a:t>(</a:t>
              </a:r>
              <a:r>
                <a:rPr lang="pl-PL" altLang="pl-PL" sz="1200" dirty="0" err="1" smtClean="0">
                  <a:latin typeface="Arial" panose="020B0604020202020204" pitchFamily="34" charset="0"/>
                  <a:ea typeface="Microsoft YaHei" panose="020B0503020204020204" pitchFamily="34" charset="-122"/>
                </a:rPr>
                <a:t>vocational</a:t>
              </a:r>
              <a:r>
                <a:rPr lang="pl-PL" altLang="pl-PL" sz="1200" dirty="0" smtClean="0">
                  <a:latin typeface="Arial" panose="020B0604020202020204" pitchFamily="34" charset="0"/>
                  <a:ea typeface="Microsoft YaHei" panose="020B0503020204020204" pitchFamily="34" charset="-122"/>
                </a:rPr>
                <a:t> </a:t>
              </a:r>
              <a:r>
                <a:rPr lang="pl-PL" altLang="pl-PL" sz="1200" dirty="0" err="1" smtClean="0">
                  <a:latin typeface="Arial" panose="020B0604020202020204" pitchFamily="34" charset="0"/>
                  <a:ea typeface="Microsoft YaHei" panose="020B0503020204020204" pitchFamily="34" charset="-122"/>
                </a:rPr>
                <a:t>exams</a:t>
              </a:r>
              <a:r>
                <a:rPr lang="pl-PL" altLang="pl-PL" sz="1200" dirty="0" smtClean="0">
                  <a:latin typeface="Arial" panose="020B0604020202020204" pitchFamily="34" charset="0"/>
                  <a:ea typeface="Microsoft YaHei" panose="020B0503020204020204" pitchFamily="34" charset="-122"/>
                </a:rPr>
                <a:t>)</a:t>
              </a:r>
              <a:endParaRPr lang="pl-PL" altLang="pl-PL" sz="1200" dirty="0">
                <a:latin typeface="Arial" panose="020B0604020202020204" pitchFamily="34" charset="0"/>
                <a:ea typeface="Microsoft YaHei" panose="020B0503020204020204" pitchFamily="34" charset="-122"/>
              </a:endParaRPr>
            </a:p>
            <a:p>
              <a:pPr eaLnBrk="1" hangingPunct="1">
                <a:spcBef>
                  <a:spcPct val="0"/>
                </a:spcBef>
                <a:buClrTx/>
                <a:buSzPct val="60000"/>
                <a:buFontTx/>
                <a:buChar char="•"/>
              </a:pPr>
              <a:endParaRPr lang="pl-PL" altLang="pl-PL" sz="1400" dirty="0">
                <a:latin typeface="Arial" panose="020B0604020202020204" pitchFamily="34" charset="0"/>
                <a:ea typeface="Microsoft YaHei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39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9" grpId="0" animBg="1"/>
      <p:bldP spid="40" grpId="0" animBg="1"/>
      <p:bldP spid="41" grpId="0" animBg="1"/>
      <p:bldP spid="42" grpId="0" animBg="1"/>
      <p:bldP spid="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123829" y="764716"/>
            <a:ext cx="4896346" cy="1138773"/>
          </a:xfrm>
          <a:prstGeom prst="rect">
            <a:avLst/>
          </a:prstGeom>
          <a:solidFill>
            <a:schemeClr val="accent1">
              <a:lumMod val="9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700" b="1" dirty="0" err="1" smtClean="0">
                <a:solidFill>
                  <a:srgbClr val="000066"/>
                </a:solidFill>
                <a:latin typeface="Baskerville Old Face" pitchFamily="18" charset="0"/>
              </a:rPr>
              <a:t>Kindergartens</a:t>
            </a:r>
            <a:endParaRPr lang="pl-PL" altLang="pl-PL" sz="1700" b="1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3-6 </a:t>
            </a:r>
            <a:r>
              <a:rPr lang="pl-PL" altLang="pl-PL" sz="1700" dirty="0" err="1" smtClean="0">
                <a:solidFill>
                  <a:srgbClr val="000066"/>
                </a:solidFill>
                <a:latin typeface="Baskerville Old Face" pitchFamily="18" charset="0"/>
              </a:rPr>
              <a:t>years</a:t>
            </a: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 </a:t>
            </a:r>
            <a:r>
              <a:rPr lang="pl-PL" altLang="pl-PL" sz="1700" dirty="0" err="1" smtClean="0">
                <a:solidFill>
                  <a:srgbClr val="000066"/>
                </a:solidFill>
                <a:latin typeface="Baskerville Old Face" pitchFamily="18" charset="0"/>
              </a:rPr>
              <a:t>old</a:t>
            </a: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p</a:t>
            </a: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re-primary classes attached to primary schools</a:t>
            </a:r>
            <a:endParaRPr lang="pl-PL" altLang="pl-PL" sz="1700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not </a:t>
            </a:r>
            <a:r>
              <a:rPr lang="pl-PL" altLang="pl-PL" sz="1700" dirty="0" err="1" smtClean="0">
                <a:solidFill>
                  <a:srgbClr val="000066"/>
                </a:solidFill>
                <a:latin typeface="Baskerville Old Face" pitchFamily="18" charset="0"/>
              </a:rPr>
              <a:t>compulsory</a:t>
            </a: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 for 6-year-olds</a:t>
            </a: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2123829" y="1988851"/>
            <a:ext cx="4896346" cy="1400383"/>
          </a:xfrm>
          <a:prstGeom prst="rect">
            <a:avLst/>
          </a:prstGeom>
          <a:solidFill>
            <a:srgbClr val="CCFFCC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700" b="1" dirty="0" err="1" smtClean="0">
                <a:solidFill>
                  <a:srgbClr val="000066"/>
                </a:solidFill>
                <a:latin typeface="Baskerville Old Face" pitchFamily="18" charset="0"/>
              </a:rPr>
              <a:t>Admission</a:t>
            </a:r>
            <a:endParaRPr lang="pl-PL" altLang="pl-PL" sz="1700" b="1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marL="285750" indent="-285750" algn="just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free access basis</a:t>
            </a:r>
            <a:endParaRPr lang="pl-PL" altLang="pl-PL" sz="1700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marL="285750" indent="-285750" algn="just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work around 9 h</a:t>
            </a: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/</a:t>
            </a:r>
            <a:r>
              <a:rPr lang="pl-PL" altLang="pl-PL" sz="1700" dirty="0" err="1" smtClean="0">
                <a:solidFill>
                  <a:srgbClr val="000066"/>
                </a:solidFill>
                <a:latin typeface="Baskerville Old Face" pitchFamily="18" charset="0"/>
              </a:rPr>
              <a:t>day</a:t>
            </a: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 </a:t>
            </a:r>
            <a:endParaRPr lang="pl-PL" altLang="pl-PL" sz="1700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marL="285750" indent="-285750" algn="just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open 5 days a week.</a:t>
            </a: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 </a:t>
            </a:r>
          </a:p>
          <a:p>
            <a:pPr marL="285750" indent="-285750" algn="just" eaLnBrk="1" hangingPunct="1">
              <a:spcBef>
                <a:spcPct val="0"/>
              </a:spcBef>
              <a:buFontTx/>
              <a:buChar char="-"/>
              <a:defRPr/>
            </a:pPr>
            <a:r>
              <a:rPr lang="pl-PL" altLang="pl-PL" sz="1700" dirty="0" err="1" smtClean="0">
                <a:solidFill>
                  <a:srgbClr val="000066"/>
                </a:solidFill>
                <a:latin typeface="Baskerville Old Face" pitchFamily="18" charset="0"/>
              </a:rPr>
              <a:t>still</a:t>
            </a: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 not </a:t>
            </a:r>
            <a:r>
              <a:rPr lang="pl-PL" altLang="pl-PL" sz="1700" dirty="0" err="1" smtClean="0">
                <a:solidFill>
                  <a:srgbClr val="000066"/>
                </a:solidFill>
                <a:latin typeface="Baskerville Old Face" pitchFamily="18" charset="0"/>
              </a:rPr>
              <a:t>enough</a:t>
            </a:r>
            <a:endParaRPr lang="pl-PL" altLang="pl-PL" sz="1700" dirty="0" smtClean="0">
              <a:solidFill>
                <a:srgbClr val="000066"/>
              </a:solidFill>
              <a:latin typeface="Baskerville Old Face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07952" y="0"/>
            <a:ext cx="8928100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4000" b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Pre-primary education</a:t>
            </a:r>
            <a:endParaRPr lang="pl-PL" altLang="pl-PL" sz="4000" b="1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961067" y="4509120"/>
            <a:ext cx="7273925" cy="1923604"/>
          </a:xfrm>
          <a:prstGeom prst="rect">
            <a:avLst/>
          </a:prstGeom>
          <a:solidFill>
            <a:srgbClr val="FFCCCC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pl-PL" sz="1700" b="1" dirty="0" smtClean="0">
                <a:solidFill>
                  <a:srgbClr val="000066"/>
                </a:solidFill>
                <a:latin typeface="Baskerville Old Face" pitchFamily="18" charset="0"/>
              </a:rPr>
              <a:t>The main aim of pre-school education</a:t>
            </a:r>
            <a:endParaRPr lang="pl-PL" altLang="pl-PL" sz="1700" b="1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s</a:t>
            </a:r>
            <a:r>
              <a:rPr lang="en-US" altLang="pl-PL" sz="1700" dirty="0" err="1" smtClean="0">
                <a:solidFill>
                  <a:srgbClr val="000066"/>
                </a:solidFill>
                <a:latin typeface="Baskerville Old Face" pitchFamily="18" charset="0"/>
              </a:rPr>
              <a:t>upporting</a:t>
            </a: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 children in the development of their talents and  intellectual skills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d</a:t>
            </a:r>
            <a:r>
              <a:rPr lang="en-US" altLang="pl-PL" sz="1700" dirty="0" err="1" smtClean="0">
                <a:solidFill>
                  <a:srgbClr val="000066"/>
                </a:solidFill>
                <a:latin typeface="Baskerville Old Face" pitchFamily="18" charset="0"/>
              </a:rPr>
              <a:t>evelopment</a:t>
            </a: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 of  social skills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c</a:t>
            </a: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are for children’s health and their physical development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b</a:t>
            </a:r>
            <a:r>
              <a:rPr lang="en-US" altLang="pl-PL" sz="1700" dirty="0" err="1" smtClean="0">
                <a:solidFill>
                  <a:srgbClr val="000066"/>
                </a:solidFill>
                <a:latin typeface="Baskerville Old Face" pitchFamily="18" charset="0"/>
              </a:rPr>
              <a:t>uilding</a:t>
            </a: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 a system of values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c</a:t>
            </a:r>
            <a:r>
              <a:rPr lang="en-US" altLang="pl-PL" sz="1700" dirty="0" err="1" smtClean="0">
                <a:solidFill>
                  <a:srgbClr val="000066"/>
                </a:solidFill>
                <a:latin typeface="Baskerville Old Face" pitchFamily="18" charset="0"/>
              </a:rPr>
              <a:t>onstruction</a:t>
            </a: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 of children’s knowledge about the world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d</a:t>
            </a:r>
            <a:r>
              <a:rPr lang="en-US" altLang="pl-PL" sz="1700" dirty="0" err="1" smtClean="0">
                <a:solidFill>
                  <a:srgbClr val="000066"/>
                </a:solidFill>
                <a:latin typeface="Baskerville Old Face" pitchFamily="18" charset="0"/>
              </a:rPr>
              <a:t>evelopment</a:t>
            </a: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 of ability to present their own reflections</a:t>
            </a:r>
            <a:endParaRPr lang="pl-PL" altLang="pl-PL" sz="1700" dirty="0" smtClean="0">
              <a:solidFill>
                <a:srgbClr val="000066"/>
              </a:solidFill>
              <a:latin typeface="Baskerville Old Face" pitchFamily="18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123829" y="3501009"/>
            <a:ext cx="4896346" cy="877163"/>
          </a:xfrm>
          <a:prstGeom prst="rect">
            <a:avLst/>
          </a:prstGeom>
          <a:solidFill>
            <a:schemeClr val="accent5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pl-PL" sz="1700" b="1" dirty="0" smtClean="0">
                <a:solidFill>
                  <a:srgbClr val="000066"/>
                </a:solidFill>
                <a:latin typeface="Baskerville Old Face" pitchFamily="18" charset="0"/>
              </a:rPr>
              <a:t>Payment</a:t>
            </a:r>
            <a:endParaRPr lang="pl-PL" altLang="pl-PL" sz="1700" b="1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children’s meals</a:t>
            </a:r>
            <a:endParaRPr lang="pl-PL" altLang="pl-PL" sz="1700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extra lessons</a:t>
            </a:r>
            <a:endParaRPr lang="pl-PL" altLang="pl-PL" sz="1700" dirty="0" smtClean="0">
              <a:solidFill>
                <a:srgbClr val="000066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08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12"/>
            <a:ext cx="9144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4000" b="1" dirty="0">
                <a:solidFill>
                  <a:srgbClr val="000066"/>
                </a:solidFill>
                <a:latin typeface="Baskerville Old Face" panose="02020602080505020303" pitchFamily="18" charset="0"/>
              </a:rPr>
              <a:t>    </a:t>
            </a:r>
            <a:r>
              <a:rPr lang="pl-PL" altLang="pl-PL" sz="4000" b="1" dirty="0" err="1">
                <a:solidFill>
                  <a:srgbClr val="000066"/>
                </a:solidFill>
                <a:latin typeface="Baskerville Old Face" panose="02020602080505020303" pitchFamily="18" charset="0"/>
              </a:rPr>
              <a:t>Primary</a:t>
            </a:r>
            <a:r>
              <a:rPr lang="pl-PL" altLang="pl-PL" sz="4000" b="1" dirty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  <a:r>
              <a:rPr lang="pl-PL" altLang="pl-PL" sz="4000" b="1" dirty="0" err="1">
                <a:solidFill>
                  <a:srgbClr val="000066"/>
                </a:solidFill>
                <a:latin typeface="Baskerville Old Face" panose="02020602080505020303" pitchFamily="18" charset="0"/>
              </a:rPr>
              <a:t>school</a:t>
            </a:r>
            <a:endParaRPr lang="pl-PL" altLang="pl-PL" sz="4000" b="1" dirty="0">
              <a:solidFill>
                <a:srgbClr val="000066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39750" y="708025"/>
            <a:ext cx="4056063" cy="2446824"/>
          </a:xfrm>
          <a:prstGeom prst="rect">
            <a:avLst/>
          </a:prstGeom>
          <a:solidFill>
            <a:schemeClr val="accent1">
              <a:lumMod val="9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700" b="1" dirty="0" smtClean="0">
                <a:solidFill>
                  <a:srgbClr val="000066"/>
                </a:solidFill>
                <a:latin typeface="Baskerville Old Face" pitchFamily="18" charset="0"/>
              </a:rPr>
              <a:t>THE FIRST STAGE</a:t>
            </a: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pl-PL" sz="1700" b="1" dirty="0" smtClean="0">
                <a:solidFill>
                  <a:srgbClr val="000066"/>
                </a:solidFill>
                <a:latin typeface="Baskerville Old Face" pitchFamily="18" charset="0"/>
              </a:rPr>
              <a:t>I </a:t>
            </a:r>
            <a:r>
              <a:rPr lang="pl-PL" altLang="pl-PL" sz="1700" b="1" dirty="0" smtClean="0">
                <a:solidFill>
                  <a:srgbClr val="000066"/>
                </a:solidFill>
                <a:latin typeface="Baskerville Old Face" pitchFamily="18" charset="0"/>
              </a:rPr>
              <a:t>-</a:t>
            </a:r>
            <a:r>
              <a:rPr lang="en-US" altLang="pl-PL" sz="1700" b="1" dirty="0" smtClean="0">
                <a:solidFill>
                  <a:srgbClr val="000066"/>
                </a:solidFill>
                <a:latin typeface="Baskerville Old Face" pitchFamily="18" charset="0"/>
              </a:rPr>
              <a:t> III</a:t>
            </a: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 </a:t>
            </a:r>
            <a:r>
              <a:rPr lang="pl-PL" altLang="pl-PL" sz="1700" dirty="0" err="1" smtClean="0">
                <a:solidFill>
                  <a:srgbClr val="000066"/>
                </a:solidFill>
                <a:latin typeface="Baskerville Old Face" pitchFamily="18" charset="0"/>
              </a:rPr>
              <a:t>grades</a:t>
            </a: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 </a:t>
            </a: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of primary school</a:t>
            </a:r>
            <a:endParaRPr lang="pl-PL" altLang="pl-PL" sz="1700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pl-PL" sz="1700" i="1" dirty="0" smtClean="0">
                <a:solidFill>
                  <a:srgbClr val="000066"/>
                </a:solidFill>
                <a:latin typeface="Baskerville Old Face" pitchFamily="18" charset="0"/>
              </a:rPr>
              <a:t>integrated teaching</a:t>
            </a:r>
            <a:endParaRPr lang="pl-PL" altLang="pl-PL" sz="1700" i="1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1 </a:t>
            </a:r>
            <a:r>
              <a:rPr lang="pl-PL" altLang="pl-PL" sz="1700" dirty="0" err="1" smtClean="0">
                <a:solidFill>
                  <a:srgbClr val="000066"/>
                </a:solidFill>
                <a:latin typeface="Baskerville Old Face" pitchFamily="18" charset="0"/>
              </a:rPr>
              <a:t>teacher</a:t>
            </a: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 </a:t>
            </a:r>
            <a:r>
              <a:rPr lang="pl-PL" altLang="pl-PL" sz="1700" dirty="0" err="1" smtClean="0">
                <a:solidFill>
                  <a:srgbClr val="000066"/>
                </a:solidFill>
                <a:latin typeface="Baskerville Old Face" pitchFamily="18" charset="0"/>
              </a:rPr>
              <a:t>teaches</a:t>
            </a: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 </a:t>
            </a:r>
            <a:r>
              <a:rPr lang="pl-PL" altLang="pl-PL" sz="1700" dirty="0" err="1" smtClean="0">
                <a:solidFill>
                  <a:srgbClr val="000066"/>
                </a:solidFill>
                <a:latin typeface="Baskerville Old Face" pitchFamily="18" charset="0"/>
              </a:rPr>
              <a:t>all</a:t>
            </a: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 the </a:t>
            </a:r>
            <a:r>
              <a:rPr lang="pl-PL" altLang="pl-PL" sz="1700" dirty="0" err="1" smtClean="0">
                <a:solidFill>
                  <a:srgbClr val="000066"/>
                </a:solidFill>
                <a:latin typeface="Baskerville Old Face" pitchFamily="18" charset="0"/>
              </a:rPr>
              <a:t>subjects</a:t>
            </a:r>
            <a:endParaRPr lang="pl-PL" altLang="pl-PL" sz="1700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1700" b="1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700" b="1" dirty="0" smtClean="0">
                <a:solidFill>
                  <a:srgbClr val="000066"/>
                </a:solidFill>
                <a:latin typeface="Baskerville Old Face" pitchFamily="18" charset="0"/>
              </a:rPr>
              <a:t>THE </a:t>
            </a:r>
            <a:r>
              <a:rPr lang="pl-PL" altLang="pl-PL" sz="1700" b="1" dirty="0">
                <a:solidFill>
                  <a:srgbClr val="000066"/>
                </a:solidFill>
                <a:latin typeface="Baskerville Old Face" pitchFamily="18" charset="0"/>
              </a:rPr>
              <a:t>SECOND STAGE</a:t>
            </a:r>
            <a:r>
              <a:rPr lang="pl-PL" altLang="pl-PL" sz="1700" dirty="0">
                <a:solidFill>
                  <a:srgbClr val="000066"/>
                </a:solidFill>
                <a:latin typeface="Baskerville Old Face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pl-PL" altLang="pl-PL" sz="1700" b="1" dirty="0">
                <a:solidFill>
                  <a:srgbClr val="000066"/>
                </a:solidFill>
                <a:latin typeface="Baskerville Old Face" pitchFamily="18" charset="0"/>
              </a:rPr>
              <a:t>IV – VIII</a:t>
            </a:r>
            <a:r>
              <a:rPr lang="pl-PL" altLang="pl-PL" sz="1700" dirty="0">
                <a:solidFill>
                  <a:srgbClr val="000066"/>
                </a:solidFill>
                <a:latin typeface="Baskerville Old Face" pitchFamily="18" charset="0"/>
              </a:rPr>
              <a:t> </a:t>
            </a:r>
            <a:r>
              <a:rPr lang="pl-PL" altLang="pl-PL" sz="1700" dirty="0" err="1">
                <a:solidFill>
                  <a:srgbClr val="000066"/>
                </a:solidFill>
                <a:latin typeface="Baskerville Old Face" pitchFamily="18" charset="0"/>
              </a:rPr>
              <a:t>grades</a:t>
            </a:r>
            <a:r>
              <a:rPr lang="pl-PL" altLang="pl-PL" sz="1700" dirty="0">
                <a:solidFill>
                  <a:srgbClr val="000066"/>
                </a:solidFill>
                <a:latin typeface="Baskerville Old Face" pitchFamily="18" charset="0"/>
              </a:rPr>
              <a:t> of </a:t>
            </a:r>
            <a:r>
              <a:rPr lang="pl-PL" altLang="pl-PL" sz="1700" dirty="0" err="1">
                <a:solidFill>
                  <a:srgbClr val="000066"/>
                </a:solidFill>
                <a:latin typeface="Baskerville Old Face" pitchFamily="18" charset="0"/>
              </a:rPr>
              <a:t>primary</a:t>
            </a:r>
            <a:r>
              <a:rPr lang="pl-PL" altLang="pl-PL" sz="1700" dirty="0">
                <a:solidFill>
                  <a:srgbClr val="000066"/>
                </a:solidFill>
                <a:latin typeface="Baskerville Old Face" pitchFamily="18" charset="0"/>
              </a:rPr>
              <a:t> </a:t>
            </a:r>
            <a:r>
              <a:rPr lang="pl-PL" altLang="pl-PL" sz="1700" dirty="0" err="1">
                <a:solidFill>
                  <a:srgbClr val="000066"/>
                </a:solidFill>
                <a:latin typeface="Baskerville Old Face" pitchFamily="18" charset="0"/>
              </a:rPr>
              <a:t>school</a:t>
            </a:r>
            <a:endParaRPr lang="pl-PL" altLang="pl-PL" sz="1700" dirty="0">
              <a:solidFill>
                <a:srgbClr val="000066"/>
              </a:solidFill>
              <a:latin typeface="Baskerville Old Face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pl-PL" altLang="pl-PL" sz="1700" dirty="0" err="1">
                <a:solidFill>
                  <a:srgbClr val="000066"/>
                </a:solidFill>
                <a:latin typeface="Baskerville Old Face" pitchFamily="18" charset="0"/>
              </a:rPr>
              <a:t>every</a:t>
            </a:r>
            <a:r>
              <a:rPr lang="pl-PL" altLang="pl-PL" sz="1700" dirty="0">
                <a:solidFill>
                  <a:srgbClr val="000066"/>
                </a:solidFill>
                <a:latin typeface="Baskerville Old Face" pitchFamily="18" charset="0"/>
              </a:rPr>
              <a:t> </a:t>
            </a:r>
            <a:r>
              <a:rPr lang="pl-PL" altLang="pl-PL" sz="1700" dirty="0" err="1">
                <a:solidFill>
                  <a:srgbClr val="000066"/>
                </a:solidFill>
                <a:latin typeface="Baskerville Old Face" pitchFamily="18" charset="0"/>
              </a:rPr>
              <a:t>subject</a:t>
            </a:r>
            <a:r>
              <a:rPr lang="pl-PL" altLang="pl-PL" sz="1700" dirty="0">
                <a:solidFill>
                  <a:srgbClr val="000066"/>
                </a:solidFill>
                <a:latin typeface="Baskerville Old Face" pitchFamily="18" charset="0"/>
              </a:rPr>
              <a:t> - a </a:t>
            </a:r>
            <a:r>
              <a:rPr lang="pl-PL" altLang="pl-PL" sz="1700" dirty="0" err="1">
                <a:solidFill>
                  <a:srgbClr val="000066"/>
                </a:solidFill>
                <a:latin typeface="Baskerville Old Face" pitchFamily="18" charset="0"/>
              </a:rPr>
              <a:t>different</a:t>
            </a:r>
            <a:r>
              <a:rPr lang="pl-PL" altLang="pl-PL" sz="1700" dirty="0">
                <a:solidFill>
                  <a:srgbClr val="000066"/>
                </a:solidFill>
                <a:latin typeface="Baskerville Old Face" pitchFamily="18" charset="0"/>
              </a:rPr>
              <a:t> </a:t>
            </a:r>
            <a:r>
              <a:rPr lang="pl-PL" altLang="pl-PL" sz="1700" dirty="0" err="1">
                <a:solidFill>
                  <a:srgbClr val="000066"/>
                </a:solidFill>
                <a:latin typeface="Baskerville Old Face" pitchFamily="18" charset="0"/>
              </a:rPr>
              <a:t>teacher</a:t>
            </a:r>
            <a:r>
              <a:rPr lang="pl-PL" altLang="pl-PL" sz="1700" dirty="0">
                <a:solidFill>
                  <a:srgbClr val="000066"/>
                </a:solidFill>
                <a:latin typeface="Baskerville Old Face" pitchFamily="18" charset="0"/>
              </a:rPr>
              <a:t>)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1700" b="1" dirty="0" smtClean="0">
              <a:solidFill>
                <a:srgbClr val="000066"/>
              </a:solidFill>
              <a:latin typeface="Baskerville Old Face" pitchFamily="18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848227" y="683583"/>
            <a:ext cx="3827463" cy="5586145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700" b="1" dirty="0" smtClean="0">
                <a:solidFill>
                  <a:srgbClr val="000066"/>
                </a:solidFill>
                <a:latin typeface="Baskerville Old Face" pitchFamily="18" charset="0"/>
              </a:rPr>
              <a:t>CURRICULUM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700" b="1" dirty="0">
                <a:solidFill>
                  <a:srgbClr val="000066"/>
                </a:solidFill>
                <a:latin typeface="Baskerville Old Face" pitchFamily="18" charset="0"/>
              </a:rPr>
              <a:t>THE FIRST STAGE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at </a:t>
            </a:r>
            <a:r>
              <a:rPr lang="en-US" altLang="pl-PL" sz="1700" dirty="0">
                <a:solidFill>
                  <a:srgbClr val="000066"/>
                </a:solidFill>
                <a:latin typeface="Baskerville Old Face" pitchFamily="18" charset="0"/>
              </a:rPr>
              <a:t>l</a:t>
            </a:r>
            <a:r>
              <a:rPr lang="pl-PL" altLang="pl-PL" sz="1700" dirty="0">
                <a:solidFill>
                  <a:srgbClr val="000066"/>
                </a:solidFill>
                <a:latin typeface="Baskerville Old Face" pitchFamily="18" charset="0"/>
              </a:rPr>
              <a:t>e</a:t>
            </a:r>
            <a:r>
              <a:rPr lang="en-US" altLang="pl-PL" sz="1700" dirty="0" err="1">
                <a:solidFill>
                  <a:srgbClr val="000066"/>
                </a:solidFill>
                <a:latin typeface="Baskerville Old Face" pitchFamily="18" charset="0"/>
              </a:rPr>
              <a:t>ast</a:t>
            </a:r>
            <a:r>
              <a:rPr lang="en-US" altLang="pl-PL" sz="1700" dirty="0">
                <a:solidFill>
                  <a:srgbClr val="000066"/>
                </a:solidFill>
                <a:latin typeface="Baskerville Old Face" pitchFamily="18" charset="0"/>
              </a:rPr>
              <a:t> 18 compulsory lessons per week</a:t>
            </a:r>
            <a:r>
              <a:rPr lang="pl-PL" altLang="pl-PL" sz="1700" dirty="0">
                <a:solidFill>
                  <a:srgbClr val="000066"/>
                </a:solidFill>
                <a:latin typeface="Baskerville Old Face" pitchFamily="18" charset="0"/>
              </a:rPr>
              <a:t> </a:t>
            </a:r>
            <a:r>
              <a:rPr lang="en-US" altLang="pl-PL" sz="1700" dirty="0">
                <a:solidFill>
                  <a:srgbClr val="000066"/>
                </a:solidFill>
                <a:latin typeface="Baskerville Old Face" pitchFamily="18" charset="0"/>
              </a:rPr>
              <a:t>conducted according to a flexible timetable prepared by</a:t>
            </a:r>
            <a:r>
              <a:rPr lang="pl-PL" altLang="pl-PL" sz="1700" dirty="0">
                <a:solidFill>
                  <a:srgbClr val="000066"/>
                </a:solidFill>
                <a:latin typeface="Baskerville Old Face" pitchFamily="18" charset="0"/>
              </a:rPr>
              <a:t> </a:t>
            </a:r>
            <a:r>
              <a:rPr lang="en-US" altLang="pl-PL" sz="1700" dirty="0">
                <a:solidFill>
                  <a:srgbClr val="000066"/>
                </a:solidFill>
                <a:latin typeface="Baskerville Old Face" pitchFamily="18" charset="0"/>
              </a:rPr>
              <a:t>the teacher</a:t>
            </a:r>
            <a:r>
              <a:rPr lang="pl-PL" altLang="pl-PL" sz="1700" dirty="0">
                <a:solidFill>
                  <a:srgbClr val="000066"/>
                </a:solidFill>
                <a:latin typeface="Baskerville Old Face" pitchFamily="18" charset="0"/>
              </a:rPr>
              <a:t>.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pl-PL" altLang="pl-PL" sz="1700" b="1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pl-PL" altLang="pl-PL" sz="1700" b="1" dirty="0" smtClean="0">
                <a:solidFill>
                  <a:srgbClr val="000066"/>
                </a:solidFill>
                <a:latin typeface="Baskerville Old Face" pitchFamily="18" charset="0"/>
              </a:rPr>
              <a:t>THE </a:t>
            </a:r>
            <a:r>
              <a:rPr lang="pl-PL" altLang="pl-PL" sz="1700" b="1" dirty="0">
                <a:solidFill>
                  <a:srgbClr val="000066"/>
                </a:solidFill>
                <a:latin typeface="Baskerville Old Face" pitchFamily="18" charset="0"/>
              </a:rPr>
              <a:t>SECOND STAGE</a:t>
            </a:r>
            <a:r>
              <a:rPr lang="pl-PL" altLang="pl-PL" sz="1700" dirty="0">
                <a:solidFill>
                  <a:srgbClr val="000066"/>
                </a:solidFill>
                <a:latin typeface="Baskerville Old Face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24 </a:t>
            </a:r>
            <a:r>
              <a:rPr lang="pl-PL" altLang="pl-PL" sz="1700" dirty="0" err="1" smtClean="0">
                <a:solidFill>
                  <a:srgbClr val="000066"/>
                </a:solidFill>
                <a:latin typeface="Baskerville Old Face" pitchFamily="18" charset="0"/>
              </a:rPr>
              <a:t>lessons</a:t>
            </a: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 and </a:t>
            </a:r>
            <a:r>
              <a:rPr lang="pl-PL" altLang="pl-PL" sz="1700" dirty="0" err="1" smtClean="0">
                <a:solidFill>
                  <a:srgbClr val="000066"/>
                </a:solidFill>
                <a:latin typeface="Baskerville Old Face" pitchFamily="18" charset="0"/>
              </a:rPr>
              <a:t>additional</a:t>
            </a: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 </a:t>
            </a:r>
            <a:r>
              <a:rPr lang="pl-PL" altLang="pl-PL" sz="1700" dirty="0" err="1" smtClean="0">
                <a:solidFill>
                  <a:srgbClr val="000066"/>
                </a:solidFill>
                <a:latin typeface="Baskerville Old Face" pitchFamily="18" charset="0"/>
              </a:rPr>
              <a:t>classes</a:t>
            </a: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 </a:t>
            </a:r>
            <a:r>
              <a:rPr lang="pl-PL" altLang="pl-PL" sz="1700" dirty="0" err="1" smtClean="0">
                <a:solidFill>
                  <a:srgbClr val="000066"/>
                </a:solidFill>
                <a:latin typeface="Baskerville Old Face" pitchFamily="18" charset="0"/>
              </a:rPr>
              <a:t>or</a:t>
            </a: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 </a:t>
            </a:r>
            <a:r>
              <a:rPr lang="pl-PL" altLang="pl-PL" sz="1700" dirty="0" err="1" smtClean="0">
                <a:solidFill>
                  <a:srgbClr val="000066"/>
                </a:solidFill>
                <a:latin typeface="Baskerville Old Face" pitchFamily="18" charset="0"/>
              </a:rPr>
              <a:t>innovations</a:t>
            </a:r>
            <a:endParaRPr lang="pl-PL" altLang="pl-PL" sz="1700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Polish language</a:t>
            </a: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History and civics</a:t>
            </a:r>
            <a:endParaRPr lang="pl-PL" altLang="pl-PL" sz="1700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Mathematics</a:t>
            </a:r>
            <a:endParaRPr lang="pl-PL" altLang="pl-PL" sz="1700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Modern foreign language</a:t>
            </a:r>
            <a:endParaRPr lang="pl-PL" altLang="pl-PL" sz="1700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N</a:t>
            </a:r>
            <a:r>
              <a:rPr lang="en-US" altLang="pl-PL" sz="1700" dirty="0" err="1" smtClean="0">
                <a:solidFill>
                  <a:srgbClr val="000066"/>
                </a:solidFill>
                <a:latin typeface="Baskerville Old Face" pitchFamily="18" charset="0"/>
              </a:rPr>
              <a:t>atural</a:t>
            </a: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 </a:t>
            </a: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 </a:t>
            </a: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science</a:t>
            </a:r>
            <a:endParaRPr lang="pl-PL" altLang="pl-PL" sz="1700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Technology </a:t>
            </a:r>
            <a:endParaRPr lang="pl-PL" altLang="pl-PL" sz="1700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Physical education</a:t>
            </a:r>
            <a:endParaRPr lang="pl-PL" altLang="pl-PL" sz="1700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Music</a:t>
            </a:r>
            <a:endParaRPr lang="pl-PL" altLang="pl-PL" sz="1700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Art</a:t>
            </a:r>
            <a:endParaRPr lang="pl-PL" altLang="pl-PL" sz="1700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Computer science</a:t>
            </a:r>
            <a:endParaRPr lang="pl-PL" altLang="pl-PL" sz="1700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Lessons with Class Tutor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Religion/ethics (not compulsory)</a:t>
            </a:r>
            <a:endParaRPr lang="pl-PL" altLang="pl-PL" sz="1700" dirty="0" smtClean="0">
              <a:solidFill>
                <a:srgbClr val="000066"/>
              </a:solidFill>
              <a:latin typeface="Baskerville Old Face" pitchFamily="18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51658" y="3257424"/>
            <a:ext cx="4032250" cy="1138773"/>
          </a:xfrm>
          <a:prstGeom prst="rect">
            <a:avLst/>
          </a:prstGeom>
          <a:solidFill>
            <a:srgbClr val="CCFFCC"/>
          </a:solidFill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00100" indent="-34290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257300" indent="-3429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indent="-3429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171700" indent="-3429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700" b="1" dirty="0" err="1" smtClean="0">
                <a:solidFill>
                  <a:srgbClr val="000066"/>
                </a:solidFill>
                <a:latin typeface="Baskerville Old Face" pitchFamily="18" charset="0"/>
              </a:rPr>
              <a:t>Admission</a:t>
            </a:r>
            <a:endParaRPr lang="pl-PL" altLang="pl-PL" sz="1700" b="1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pl-PL" altLang="pl-PL" sz="1700" dirty="0" err="1" smtClean="0">
                <a:solidFill>
                  <a:srgbClr val="000066"/>
                </a:solidFill>
                <a:latin typeface="Baskerville Old Face" pitchFamily="18" charset="0"/>
              </a:rPr>
              <a:t>obligatory</a:t>
            </a:r>
            <a:endParaRPr lang="pl-PL" altLang="pl-PL" sz="1700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pl-PL" altLang="pl-PL" sz="1700" dirty="0" err="1" smtClean="0">
                <a:solidFill>
                  <a:srgbClr val="000066"/>
                </a:solidFill>
                <a:latin typeface="Baskerville Old Face" pitchFamily="18" charset="0"/>
              </a:rPr>
              <a:t>free</a:t>
            </a: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 of </a:t>
            </a:r>
            <a:r>
              <a:rPr lang="pl-PL" altLang="pl-PL" sz="1700" dirty="0" err="1" smtClean="0">
                <a:solidFill>
                  <a:srgbClr val="000066"/>
                </a:solidFill>
                <a:latin typeface="Baskerville Old Face" pitchFamily="18" charset="0"/>
              </a:rPr>
              <a:t>charge</a:t>
            </a:r>
            <a:endParaRPr lang="pl-PL" altLang="pl-PL" sz="1700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pl-PL" altLang="pl-PL" sz="1700" dirty="0" err="1" smtClean="0">
                <a:solidFill>
                  <a:srgbClr val="000066"/>
                </a:solidFill>
                <a:latin typeface="Baskerville Old Face" pitchFamily="18" charset="0"/>
              </a:rPr>
              <a:t>school</a:t>
            </a: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 in the </a:t>
            </a:r>
            <a:r>
              <a:rPr lang="pl-PL" altLang="pl-PL" sz="1700" dirty="0" err="1" smtClean="0">
                <a:solidFill>
                  <a:srgbClr val="000066"/>
                </a:solidFill>
                <a:latin typeface="Baskerville Old Face" pitchFamily="18" charset="0"/>
              </a:rPr>
              <a:t>district</a:t>
            </a: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 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39750" y="4509126"/>
            <a:ext cx="4032249" cy="1923604"/>
          </a:xfrm>
          <a:prstGeom prst="rect">
            <a:avLst/>
          </a:prstGeom>
          <a:solidFill>
            <a:srgbClr val="CC99FF"/>
          </a:solidFill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pl-PL" sz="1700" b="1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Assessment</a:t>
            </a:r>
          </a:p>
          <a:p>
            <a:pPr marL="285750" indent="-28575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altLang="pl-PL" sz="17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separately in each subject</a:t>
            </a:r>
            <a:endParaRPr lang="pl-PL" altLang="pl-PL" sz="1700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  <a:p>
            <a:pPr marL="285750" indent="-285750" algn="l"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17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a</a:t>
            </a:r>
            <a:r>
              <a:rPr lang="en-US" altLang="pl-PL" sz="17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t the end of the </a:t>
            </a:r>
            <a:r>
              <a:rPr lang="pl-PL" altLang="pl-PL" sz="17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8</a:t>
            </a:r>
            <a:r>
              <a:rPr lang="pl-PL" altLang="pl-PL" sz="1700" baseline="300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th</a:t>
            </a:r>
            <a:r>
              <a:rPr lang="en-US" altLang="pl-PL" sz="17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year </a:t>
            </a:r>
            <a:r>
              <a:rPr lang="pl-PL" altLang="pl-PL" sz="17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- </a:t>
            </a:r>
            <a:r>
              <a:rPr lang="en-US" altLang="pl-PL" sz="17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written standardized examination</a:t>
            </a:r>
            <a:r>
              <a:rPr lang="pl-PL" altLang="pl-PL" sz="17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(c</a:t>
            </a:r>
            <a:r>
              <a:rPr lang="en-US" altLang="pl-PL" sz="1700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hecks</a:t>
            </a:r>
            <a:r>
              <a:rPr lang="en-US" altLang="pl-PL" sz="17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abilities, skills and knowledge in the field of humanities</a:t>
            </a:r>
            <a:r>
              <a:rPr lang="pl-PL" altLang="pl-PL" sz="17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,</a:t>
            </a:r>
            <a:r>
              <a:rPr lang="en-US" altLang="pl-PL" sz="17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science</a:t>
            </a:r>
            <a:r>
              <a:rPr lang="pl-PL" altLang="pl-PL" sz="17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and a </a:t>
            </a:r>
            <a:r>
              <a:rPr lang="pl-PL" altLang="pl-PL" sz="1700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goreign</a:t>
            </a:r>
            <a:r>
              <a:rPr lang="pl-PL" altLang="pl-PL" sz="17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  <a:r>
              <a:rPr lang="pl-PL" altLang="pl-PL" sz="1700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language</a:t>
            </a:r>
            <a:endParaRPr lang="pl-PL" altLang="pl-PL" sz="1700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27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39750" y="708029"/>
            <a:ext cx="4056063" cy="2062103"/>
          </a:xfrm>
          <a:prstGeom prst="rect">
            <a:avLst/>
          </a:prstGeom>
          <a:solidFill>
            <a:schemeClr val="accent1">
              <a:lumMod val="9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lvl="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a</a:t>
            </a:r>
            <a:r>
              <a:rPr lang="en-US" altLang="pl-PL" sz="1600" dirty="0" err="1">
                <a:solidFill>
                  <a:srgbClr val="000066"/>
                </a:solidFill>
                <a:latin typeface="Baskerville Old Face" panose="02020602080505020303" pitchFamily="18" charset="0"/>
              </a:rPr>
              <a:t>ge</a:t>
            </a:r>
            <a:r>
              <a:rPr lang="en-US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 – 16-1</a:t>
            </a:r>
            <a:r>
              <a:rPr lang="pl-PL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8</a:t>
            </a:r>
            <a:r>
              <a:rPr lang="en-US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/</a:t>
            </a:r>
            <a:r>
              <a:rPr lang="pl-PL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19</a:t>
            </a:r>
            <a:endParaRPr lang="en-US" altLang="pl-PL" sz="1600" dirty="0">
              <a:solidFill>
                <a:srgbClr val="000066"/>
              </a:solidFill>
              <a:latin typeface="Baskerville Old Face" panose="02020602080505020303" pitchFamily="18" charset="0"/>
            </a:endParaRPr>
          </a:p>
          <a:p>
            <a:pPr marL="285750" lvl="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g</a:t>
            </a:r>
            <a:r>
              <a:rPr lang="en-US" altLang="pl-PL" sz="1600" dirty="0" err="1">
                <a:solidFill>
                  <a:srgbClr val="000066"/>
                </a:solidFill>
                <a:latin typeface="Baskerville Old Face" panose="02020602080505020303" pitchFamily="18" charset="0"/>
              </a:rPr>
              <a:t>rades</a:t>
            </a:r>
            <a:r>
              <a:rPr lang="en-US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 I – </a:t>
            </a:r>
            <a:r>
              <a:rPr lang="pl-PL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IV</a:t>
            </a:r>
            <a:endParaRPr lang="en-US" altLang="pl-PL" sz="1600" dirty="0">
              <a:solidFill>
                <a:srgbClr val="000066"/>
              </a:solidFill>
              <a:latin typeface="Baskerville Old Face" panose="02020602080505020303" pitchFamily="18" charset="0"/>
            </a:endParaRPr>
          </a:p>
          <a:p>
            <a:pPr marL="285750" lvl="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4</a:t>
            </a:r>
            <a:r>
              <a:rPr lang="en-US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-year general secondary school</a:t>
            </a:r>
          </a:p>
          <a:p>
            <a:pPr marL="285750" lvl="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4</a:t>
            </a:r>
            <a:r>
              <a:rPr lang="en-US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-year </a:t>
            </a:r>
            <a:r>
              <a:rPr lang="en-US" altLang="pl-PL" sz="1600" dirty="0" err="1">
                <a:solidFill>
                  <a:srgbClr val="000066"/>
                </a:solidFill>
                <a:latin typeface="Baskerville Old Face" panose="02020602080505020303" pitchFamily="18" charset="0"/>
              </a:rPr>
              <a:t>specialised</a:t>
            </a:r>
            <a:r>
              <a:rPr lang="en-US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 secondary school</a:t>
            </a:r>
          </a:p>
          <a:p>
            <a:pPr marL="285750" lvl="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5</a:t>
            </a:r>
            <a:r>
              <a:rPr lang="en-US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-year technical secondary school</a:t>
            </a:r>
          </a:p>
          <a:p>
            <a:pPr marL="285750" lvl="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3-year </a:t>
            </a:r>
            <a:r>
              <a:rPr lang="pl-PL" altLang="pl-PL" sz="1600" dirty="0" err="1">
                <a:solidFill>
                  <a:srgbClr val="000066"/>
                </a:solidFill>
                <a:latin typeface="Baskerville Old Face" panose="02020602080505020303" pitchFamily="18" charset="0"/>
              </a:rPr>
              <a:t>sectoral</a:t>
            </a:r>
            <a:r>
              <a:rPr lang="pl-PL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 VET </a:t>
            </a:r>
            <a:r>
              <a:rPr lang="en-US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school</a:t>
            </a:r>
            <a:r>
              <a:rPr lang="pl-PL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 (</a:t>
            </a:r>
            <a:r>
              <a:rPr lang="pl-PL" altLang="pl-PL" sz="1600" dirty="0" err="1">
                <a:solidFill>
                  <a:srgbClr val="000066"/>
                </a:solidFill>
                <a:latin typeface="Baskerville Old Face" panose="02020602080505020303" pitchFamily="18" charset="0"/>
              </a:rPr>
              <a:t>stage</a:t>
            </a:r>
            <a:r>
              <a:rPr lang="pl-PL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 I)</a:t>
            </a:r>
          </a:p>
          <a:p>
            <a:pPr marL="285750" lvl="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2-year </a:t>
            </a:r>
            <a:r>
              <a:rPr lang="pl-PL" altLang="pl-PL" sz="1600" dirty="0" err="1">
                <a:solidFill>
                  <a:srgbClr val="000066"/>
                </a:solidFill>
                <a:latin typeface="Baskerville Old Face" panose="02020602080505020303" pitchFamily="18" charset="0"/>
              </a:rPr>
              <a:t>sectoral</a:t>
            </a:r>
            <a:r>
              <a:rPr lang="pl-PL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 VET </a:t>
            </a:r>
            <a:r>
              <a:rPr lang="pl-PL" altLang="pl-PL" sz="1600" dirty="0" err="1">
                <a:solidFill>
                  <a:srgbClr val="000066"/>
                </a:solidFill>
                <a:latin typeface="Baskerville Old Face" panose="02020602080505020303" pitchFamily="18" charset="0"/>
              </a:rPr>
              <a:t>school</a:t>
            </a:r>
            <a:r>
              <a:rPr lang="pl-PL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 (</a:t>
            </a:r>
            <a:r>
              <a:rPr lang="pl-PL" altLang="pl-PL" sz="1600" dirty="0" err="1">
                <a:solidFill>
                  <a:srgbClr val="000066"/>
                </a:solidFill>
                <a:latin typeface="Baskerville Old Face" panose="02020602080505020303" pitchFamily="18" charset="0"/>
              </a:rPr>
              <a:t>stage</a:t>
            </a:r>
            <a:r>
              <a:rPr lang="pl-PL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 II)</a:t>
            </a:r>
          </a:p>
          <a:p>
            <a:pPr lvl="0" eaLnBrk="1" hangingPunct="1">
              <a:spcBef>
                <a:spcPct val="0"/>
              </a:spcBef>
              <a:buNone/>
              <a:defRPr/>
            </a:pPr>
            <a:r>
              <a:rPr lang="pl-PL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*</a:t>
            </a:r>
            <a:r>
              <a:rPr lang="en-US" sz="1000" baseline="300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Vocational Education and Training (VET</a:t>
            </a:r>
            <a:r>
              <a:rPr lang="en-US" sz="1000" baseline="300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)</a:t>
            </a:r>
            <a:endParaRPr lang="pl-PL" altLang="pl-PL" sz="1600" baseline="30000" dirty="0">
              <a:solidFill>
                <a:srgbClr val="000066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848231" y="683583"/>
            <a:ext cx="3684215" cy="5355312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  <a:defRPr/>
            </a:pPr>
            <a:r>
              <a:rPr lang="en-US" altLang="pl-PL" sz="1600" b="1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Curriculum</a:t>
            </a:r>
            <a:endParaRPr lang="pl-PL" altLang="pl-PL" sz="1600" b="1" dirty="0">
              <a:solidFill>
                <a:srgbClr val="000066"/>
              </a:solidFill>
              <a:latin typeface="Baskerville Old Face" panose="02020602080505020303" pitchFamily="18" charset="0"/>
            </a:endParaRPr>
          </a:p>
          <a:p>
            <a:pPr marL="285750" lvl="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core curriculum</a:t>
            </a:r>
            <a:endParaRPr lang="pl-PL" altLang="pl-PL" sz="1600" dirty="0">
              <a:solidFill>
                <a:srgbClr val="000066"/>
              </a:solidFill>
              <a:latin typeface="Baskerville Old Face" panose="02020602080505020303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24 </a:t>
            </a:r>
            <a:r>
              <a:rPr lang="pl-PL" altLang="pl-PL" sz="1700" dirty="0" err="1" smtClean="0">
                <a:solidFill>
                  <a:srgbClr val="000066"/>
                </a:solidFill>
                <a:latin typeface="Baskerville Old Face" pitchFamily="18" charset="0"/>
              </a:rPr>
              <a:t>lessons</a:t>
            </a: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 and </a:t>
            </a:r>
            <a:r>
              <a:rPr lang="pl-PL" altLang="pl-PL" sz="1700" dirty="0" err="1" smtClean="0">
                <a:solidFill>
                  <a:srgbClr val="000066"/>
                </a:solidFill>
                <a:latin typeface="Baskerville Old Face" pitchFamily="18" charset="0"/>
              </a:rPr>
              <a:t>additional</a:t>
            </a: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 </a:t>
            </a:r>
            <a:r>
              <a:rPr lang="pl-PL" altLang="pl-PL" sz="1700" dirty="0" err="1" smtClean="0">
                <a:solidFill>
                  <a:srgbClr val="000066"/>
                </a:solidFill>
                <a:latin typeface="Baskerville Old Face" pitchFamily="18" charset="0"/>
              </a:rPr>
              <a:t>classes</a:t>
            </a: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 </a:t>
            </a:r>
            <a:r>
              <a:rPr lang="pl-PL" altLang="pl-PL" sz="1700" dirty="0" err="1" smtClean="0">
                <a:solidFill>
                  <a:srgbClr val="000066"/>
                </a:solidFill>
                <a:latin typeface="Baskerville Old Face" pitchFamily="18" charset="0"/>
              </a:rPr>
              <a:t>or</a:t>
            </a: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 </a:t>
            </a:r>
            <a:r>
              <a:rPr lang="pl-PL" altLang="pl-PL" sz="1700" dirty="0">
                <a:solidFill>
                  <a:srgbClr val="000066"/>
                </a:solidFill>
                <a:latin typeface="Baskerville Old Face" pitchFamily="18" charset="0"/>
              </a:rPr>
              <a:t> </a:t>
            </a: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  </a:t>
            </a:r>
            <a:r>
              <a:rPr lang="pl-PL" altLang="pl-PL" sz="1700" dirty="0" err="1" smtClean="0">
                <a:solidFill>
                  <a:srgbClr val="000066"/>
                </a:solidFill>
                <a:latin typeface="Baskerville Old Face" pitchFamily="18" charset="0"/>
              </a:rPr>
              <a:t>innovations</a:t>
            </a:r>
            <a:endParaRPr lang="pl-PL" altLang="pl-PL" sz="1700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Polish language</a:t>
            </a: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History and civics</a:t>
            </a:r>
            <a:endParaRPr lang="pl-PL" altLang="pl-PL" sz="1700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Mathematics</a:t>
            </a:r>
            <a:endParaRPr lang="pl-PL" altLang="pl-PL" sz="1700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Modern foreign language</a:t>
            </a:r>
            <a:endParaRPr lang="pl-PL" altLang="pl-PL" sz="1700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N</a:t>
            </a:r>
            <a:r>
              <a:rPr lang="en-US" altLang="pl-PL" sz="1700" dirty="0" err="1" smtClean="0">
                <a:solidFill>
                  <a:srgbClr val="000066"/>
                </a:solidFill>
                <a:latin typeface="Baskerville Old Face" pitchFamily="18" charset="0"/>
              </a:rPr>
              <a:t>atural</a:t>
            </a: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 </a:t>
            </a:r>
            <a:r>
              <a:rPr lang="pl-PL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 </a:t>
            </a: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science</a:t>
            </a:r>
            <a:endParaRPr lang="pl-PL" altLang="pl-PL" sz="1700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Technology </a:t>
            </a:r>
            <a:endParaRPr lang="pl-PL" altLang="pl-PL" sz="1700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Physical education</a:t>
            </a:r>
            <a:endParaRPr lang="pl-PL" altLang="pl-PL" sz="1700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Music</a:t>
            </a:r>
            <a:endParaRPr lang="pl-PL" altLang="pl-PL" sz="1700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Art</a:t>
            </a:r>
            <a:endParaRPr lang="pl-PL" altLang="pl-PL" sz="1700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Computer science</a:t>
            </a:r>
            <a:endParaRPr lang="pl-PL" altLang="pl-PL" sz="1700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Lessons with Class Tutor</a:t>
            </a:r>
            <a:endParaRPr lang="pl-PL" altLang="pl-PL" sz="1700" dirty="0" smtClean="0">
              <a:solidFill>
                <a:srgbClr val="000066"/>
              </a:solidFill>
              <a:latin typeface="Baskerville Old Face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pl-PL" sz="1800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Defence</a:t>
            </a:r>
            <a:r>
              <a:rPr lang="en-US" altLang="pl-PL" sz="18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Training</a:t>
            </a:r>
            <a:endParaRPr lang="pl-PL" altLang="pl-PL" sz="1800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pl-PL" sz="18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Philosophy</a:t>
            </a:r>
            <a:endParaRPr lang="pl-PL" altLang="pl-PL" sz="1800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pl-PL" sz="180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Cultural </a:t>
            </a:r>
            <a:r>
              <a:rPr lang="en-US" altLang="pl-PL" sz="18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Studies </a:t>
            </a:r>
            <a:endParaRPr lang="pl-PL" altLang="pl-PL" sz="1800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pl-PL" sz="1800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Enterpreneurship</a:t>
            </a:r>
            <a:endParaRPr lang="pl-PL" altLang="pl-PL" sz="1800" dirty="0">
              <a:solidFill>
                <a:srgbClr val="000066"/>
              </a:solidFill>
              <a:latin typeface="Baskerville Old Face" panose="02020602080505020303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pl-PL" sz="1700" dirty="0" smtClean="0">
                <a:solidFill>
                  <a:srgbClr val="000066"/>
                </a:solidFill>
                <a:latin typeface="Baskerville Old Face" pitchFamily="18" charset="0"/>
              </a:rPr>
              <a:t>Religion/ethics (not compulsory)</a:t>
            </a:r>
            <a:endParaRPr lang="pl-PL" altLang="pl-PL" sz="1700" dirty="0" smtClean="0">
              <a:solidFill>
                <a:srgbClr val="000066"/>
              </a:solidFill>
              <a:latin typeface="Baskerville Old Face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35111" y="2852936"/>
            <a:ext cx="4060702" cy="1077218"/>
          </a:xfrm>
          <a:prstGeom prst="rect">
            <a:avLst/>
          </a:prstGeom>
          <a:solidFill>
            <a:srgbClr val="CCFFCC"/>
          </a:solidFill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00100" indent="-34290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257300" indent="-3429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indent="-3429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171700" indent="-3429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algn="ctr" eaLnBrk="1" hangingPunct="1">
              <a:spcBef>
                <a:spcPct val="0"/>
              </a:spcBef>
              <a:buNone/>
              <a:defRPr/>
            </a:pPr>
            <a:r>
              <a:rPr lang="en-US" altLang="pl-PL" sz="1600" b="1" dirty="0">
                <a:solidFill>
                  <a:srgbClr val="000066"/>
                </a:solidFill>
                <a:latin typeface="Baskerville Old Face" panose="02020602080505020303" pitchFamily="18" charset="0"/>
              </a:rPr>
              <a:t>Admission</a:t>
            </a:r>
          </a:p>
          <a:p>
            <a:pPr marL="0" lvl="0" indent="0" eaLnBrk="1" hangingPunct="1">
              <a:spcBef>
                <a:spcPct val="0"/>
              </a:spcBef>
              <a:buNone/>
              <a:defRPr/>
            </a:pPr>
            <a:r>
              <a:rPr lang="pl-PL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t</a:t>
            </a:r>
            <a:r>
              <a:rPr lang="en-US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he number of points indicated on</a:t>
            </a:r>
            <a:r>
              <a:rPr lang="pl-PL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:</a:t>
            </a:r>
          </a:p>
          <a:p>
            <a:pPr marL="285750" lvl="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the </a:t>
            </a:r>
            <a:r>
              <a:rPr lang="pl-PL" altLang="pl-PL" sz="1600" dirty="0" err="1">
                <a:solidFill>
                  <a:srgbClr val="000066"/>
                </a:solidFill>
                <a:latin typeface="Baskerville Old Face" panose="02020602080505020303" pitchFamily="18" charset="0"/>
              </a:rPr>
              <a:t>peimary</a:t>
            </a:r>
            <a:r>
              <a:rPr lang="pl-PL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  <a:r>
              <a:rPr lang="en-US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school leaving certificate</a:t>
            </a:r>
            <a:endParaRPr lang="pl-PL" altLang="pl-PL" sz="1600" dirty="0">
              <a:solidFill>
                <a:srgbClr val="000066"/>
              </a:solidFill>
              <a:latin typeface="Baskerville Old Face" panose="02020602080505020303" pitchFamily="18" charset="0"/>
            </a:endParaRPr>
          </a:p>
          <a:p>
            <a:pPr marL="285750" lvl="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r</a:t>
            </a:r>
            <a:r>
              <a:rPr lang="en-US" altLang="pl-PL" sz="1600" dirty="0" err="1">
                <a:solidFill>
                  <a:srgbClr val="000066"/>
                </a:solidFill>
                <a:latin typeface="Baskerville Old Face" panose="02020602080505020303" pitchFamily="18" charset="0"/>
              </a:rPr>
              <a:t>eceived</a:t>
            </a:r>
            <a:r>
              <a:rPr lang="en-US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 at the examination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35112" y="4005076"/>
            <a:ext cx="4032249" cy="2062103"/>
          </a:xfrm>
          <a:prstGeom prst="rect">
            <a:avLst/>
          </a:prstGeom>
          <a:solidFill>
            <a:srgbClr val="CC99FF"/>
          </a:solidFill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hangingPunct="1">
              <a:defRPr/>
            </a:pPr>
            <a:r>
              <a:rPr lang="en-US" altLang="pl-PL" sz="1600" b="1" dirty="0">
                <a:solidFill>
                  <a:srgbClr val="000066"/>
                </a:solidFill>
                <a:latin typeface="Baskerville Old Face" panose="02020602080505020303" pitchFamily="18" charset="0"/>
              </a:rPr>
              <a:t>Assessment</a:t>
            </a:r>
          </a:p>
          <a:p>
            <a:pPr marL="285750" lvl="0" indent="-28575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separately in every subject</a:t>
            </a:r>
            <a:endParaRPr lang="pl-PL" altLang="pl-PL" sz="1600" dirty="0">
              <a:solidFill>
                <a:srgbClr val="000066"/>
              </a:solidFill>
              <a:latin typeface="Baskerville Old Face" panose="02020602080505020303" pitchFamily="18" charset="0"/>
            </a:endParaRPr>
          </a:p>
          <a:p>
            <a:pPr marL="285750" lvl="0" indent="-285750" algn="l"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1600" dirty="0" err="1">
                <a:solidFill>
                  <a:srgbClr val="000066"/>
                </a:solidFill>
                <a:latin typeface="Baskerville Old Face" panose="02020602080505020303" pitchFamily="18" charset="0"/>
              </a:rPr>
              <a:t>sch</a:t>
            </a:r>
            <a:r>
              <a:rPr lang="en-US" altLang="pl-PL" sz="1600" dirty="0" err="1">
                <a:solidFill>
                  <a:srgbClr val="000066"/>
                </a:solidFill>
                <a:latin typeface="Baskerville Old Face" panose="02020602080505020303" pitchFamily="18" charset="0"/>
              </a:rPr>
              <a:t>ool</a:t>
            </a:r>
            <a:r>
              <a:rPr lang="en-US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 leaving certificate on the basis of school results, without a final examination.</a:t>
            </a:r>
            <a:endParaRPr lang="pl-PL" altLang="pl-PL" sz="1600" dirty="0">
              <a:solidFill>
                <a:srgbClr val="000066"/>
              </a:solidFill>
              <a:latin typeface="Baskerville Old Face" panose="02020602080505020303" pitchFamily="18" charset="0"/>
            </a:endParaRPr>
          </a:p>
          <a:p>
            <a:pPr marL="285750" lvl="0" indent="-285750" algn="l"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i</a:t>
            </a:r>
            <a:r>
              <a:rPr lang="en-US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t mentions the subjects and the marks obtained at the end of the final year</a:t>
            </a:r>
            <a:endParaRPr lang="pl-PL" altLang="pl-PL" sz="1600" dirty="0">
              <a:solidFill>
                <a:srgbClr val="000066"/>
              </a:solidFill>
              <a:latin typeface="Baskerville Old Face" panose="02020602080505020303" pitchFamily="18" charset="0"/>
            </a:endParaRPr>
          </a:p>
          <a:p>
            <a:pPr marL="285750" lvl="0" indent="-285750" algn="l"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i</a:t>
            </a:r>
            <a:r>
              <a:rPr lang="en-US" altLang="pl-PL" sz="1600" dirty="0">
                <a:solidFill>
                  <a:srgbClr val="000066"/>
                </a:solidFill>
                <a:latin typeface="Baskerville Old Face" panose="02020602080505020303" pitchFamily="18" charset="0"/>
              </a:rPr>
              <a:t>t gives access to the Matura examination or to post secondary education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4639" y="12"/>
            <a:ext cx="9144000" cy="72548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pl-PL" sz="4000" b="1" kern="0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Secondary</a:t>
            </a:r>
            <a:r>
              <a:rPr lang="pl-PL" altLang="pl-PL" sz="4000" b="1" kern="0" dirty="0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 </a:t>
            </a:r>
            <a:r>
              <a:rPr lang="pl-PL" altLang="pl-PL" sz="4000" b="1" kern="0" dirty="0" err="1" smtClean="0">
                <a:solidFill>
                  <a:srgbClr val="000066"/>
                </a:solidFill>
                <a:latin typeface="Baskerville Old Face" panose="02020602080505020303" pitchFamily="18" charset="0"/>
              </a:rPr>
              <a:t>Education</a:t>
            </a:r>
            <a:endParaRPr lang="pl-PL" altLang="pl-PL" sz="4000" b="1" kern="0" dirty="0" smtClean="0">
              <a:solidFill>
                <a:srgbClr val="000066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21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952</Words>
  <Application>Microsoft Office PowerPoint</Application>
  <PresentationFormat>Niestandardowy</PresentationFormat>
  <Paragraphs>228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Prezentacja programu PowerPoint</vt:lpstr>
      <vt:lpstr>General information</vt:lpstr>
      <vt:lpstr>Assessment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Użytkownik systemu Windows</dc:creator>
  <cp:lastModifiedBy>Użytkownik systemu Windows</cp:lastModifiedBy>
  <cp:revision>136</cp:revision>
  <dcterms:created xsi:type="dcterms:W3CDTF">2018-10-11T11:23:45Z</dcterms:created>
  <dcterms:modified xsi:type="dcterms:W3CDTF">2018-11-19T10:46:55Z</dcterms:modified>
</cp:coreProperties>
</file>