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7" r:id="rId6"/>
    <p:sldId id="266" r:id="rId7"/>
    <p:sldId id="264" r:id="rId8"/>
    <p:sldId id="269" r:id="rId9"/>
    <p:sldId id="268" r:id="rId10"/>
    <p:sldId id="270" r:id="rId11"/>
    <p:sldId id="265"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364" autoAdjust="0"/>
  </p:normalViewPr>
  <p:slideViewPr>
    <p:cSldViewPr>
      <p:cViewPr>
        <p:scale>
          <a:sx n="50" d="100"/>
          <a:sy n="50" d="100"/>
        </p:scale>
        <p:origin x="-3384" y="-1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15T17:34:30.824"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6F15528-21DE-4FAA-801E-634DDDAF4B2B}"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41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048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30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865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1D8BD707-D9CF-40AE-B4C6-C98DA3205C09}" type="datetimeFigureOut">
              <a:rPr lang="en-US" smtClean="0"/>
              <a:pPr/>
              <a:t>5/4/2018</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6F15528-21DE-4FAA-801E-634DDDAF4B2B}"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554630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5506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1673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46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170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1D8BD707-D9CF-40AE-B4C6-C98DA3205C09}" type="datetimeFigureOut">
              <a:rPr lang="en-US" smtClean="0"/>
              <a:pPr/>
              <a:t>5/4/2018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B6F15528-21DE-4FAA-801E-634DDDAF4B2B}"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5027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1D8BD707-D9CF-40AE-B4C6-C98DA3205C09}" type="datetimeFigureOut">
              <a:rPr lang="en-US" smtClean="0"/>
              <a:pPr/>
              <a:t>5/4/2018</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B6F15528-21DE-4FAA-801E-634DDDAF4B2B}"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4348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D8BD707-D9CF-40AE-B4C6-C98DA3205C09}" type="datetimeFigureOut">
              <a:rPr lang="en-US" smtClean="0"/>
              <a:pPr/>
              <a:t>5/4/2018</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6F15528-21DE-4FAA-801E-634DDDAF4B2B}"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556395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dirty="0" smtClean="0"/>
              <a:t>The founding of the romanian medieval states</a:t>
            </a:r>
            <a:endParaRPr lang="ro-R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1" y="-14525"/>
            <a:ext cx="2840182" cy="11626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2" y="-26529"/>
            <a:ext cx="4571998" cy="1005143"/>
          </a:xfrm>
          <a:prstGeom prst="rect">
            <a:avLst/>
          </a:prstGeom>
        </p:spPr>
      </p:pic>
      <p:sp>
        <p:nvSpPr>
          <p:cNvPr id="9" name="Oval 8"/>
          <p:cNvSpPr/>
          <p:nvPr/>
        </p:nvSpPr>
        <p:spPr>
          <a:xfrm rot="20613504">
            <a:off x="6426520" y="4530733"/>
            <a:ext cx="2545501" cy="21648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solidFill>
                  <a:schemeClr val="tx1"/>
                </a:solidFill>
              </a:rPr>
              <a:t>Transnational Learning Activity in Lambach, Austria, </a:t>
            </a:r>
          </a:p>
          <a:p>
            <a:pPr algn="ctr"/>
            <a:r>
              <a:rPr lang="ro-RO" dirty="0">
                <a:solidFill>
                  <a:schemeClr val="tx1"/>
                </a:solidFill>
              </a:rPr>
              <a:t>1</a:t>
            </a:r>
            <a:r>
              <a:rPr lang="ro-RO" dirty="0" smtClean="0">
                <a:solidFill>
                  <a:schemeClr val="tx1"/>
                </a:solidFill>
              </a:rPr>
              <a:t>4-21 April 2018</a:t>
            </a:r>
            <a:endParaRPr lang="ro-RO"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371600"/>
            <a:ext cx="4038600" cy="5334000"/>
          </a:xfrm>
          <a:prstGeom prst="rect">
            <a:avLst/>
          </a:prstGeom>
        </p:spPr>
        <p:txBody>
          <a:bodyPr vert="horz" lIns="91440" tIns="45720" rIns="91440" bIns="45720" rtlCol="0" anchor="ctr">
            <a:normAutofit fontScale="97500"/>
          </a:bodyPr>
          <a:lstStyle/>
          <a:p>
            <a:pPr>
              <a:spcBef>
                <a:spcPct val="0"/>
              </a:spcBef>
              <a:defRPr/>
            </a:pPr>
            <a:r>
              <a:rPr lang="ro-RO" sz="3200" b="1" dirty="0" smtClean="0"/>
              <a:t>The historical facts:</a:t>
            </a:r>
          </a:p>
          <a:p>
            <a:pPr lvl="0">
              <a:spcBef>
                <a:spcPct val="0"/>
              </a:spcBef>
              <a:defRPr/>
            </a:pPr>
            <a:r>
              <a:rPr lang="en-US" sz="2400" dirty="0" smtClean="0"/>
              <a:t>But the </a:t>
            </a:r>
            <a:r>
              <a:rPr lang="ro-RO" sz="2400" dirty="0" smtClean="0"/>
              <a:t>Moldavians</a:t>
            </a:r>
            <a:r>
              <a:rPr lang="en-US" sz="2400" dirty="0" smtClean="0"/>
              <a:t> </a:t>
            </a:r>
            <a:r>
              <a:rPr lang="ro-RO" sz="2400" dirty="0" smtClean="0"/>
              <a:t>have </a:t>
            </a:r>
            <a:r>
              <a:rPr lang="en-US" sz="2400" dirty="0" smtClean="0"/>
              <a:t>r</a:t>
            </a:r>
            <a:r>
              <a:rPr lang="ro-RO" sz="2400" dirty="0" smtClean="0"/>
              <a:t>aised in rebellion</a:t>
            </a:r>
            <a:r>
              <a:rPr lang="en-US" sz="2400" dirty="0" smtClean="0"/>
              <a:t> against </a:t>
            </a:r>
            <a:r>
              <a:rPr lang="en-US" sz="2400" dirty="0" err="1" smtClean="0"/>
              <a:t>Dragos</a:t>
            </a:r>
            <a:r>
              <a:rPr lang="en-US" sz="2400" dirty="0" smtClean="0"/>
              <a:t>' descendants and, led by BOGDAN</a:t>
            </a:r>
            <a:r>
              <a:rPr lang="ro-RO" sz="2400" dirty="0" smtClean="0"/>
              <a:t> (a rebel Transylvanian princeps)</a:t>
            </a:r>
            <a:r>
              <a:rPr lang="en-US" sz="2400" dirty="0" smtClean="0"/>
              <a:t>, opposed</a:t>
            </a:r>
            <a:r>
              <a:rPr lang="ro-RO" sz="2400" dirty="0" smtClean="0"/>
              <a:t> </a:t>
            </a:r>
            <a:r>
              <a:rPr lang="en-US" sz="2400" dirty="0" smtClean="0"/>
              <a:t>resistance to </a:t>
            </a:r>
            <a:r>
              <a:rPr lang="ro-RO" sz="2400" dirty="0" smtClean="0"/>
              <a:t>the </a:t>
            </a:r>
            <a:r>
              <a:rPr lang="en-US" sz="2400" dirty="0" smtClean="0"/>
              <a:t>Hungarian</a:t>
            </a:r>
            <a:r>
              <a:rPr lang="ro-RO" sz="2400" dirty="0" smtClean="0"/>
              <a:t> and gained the</a:t>
            </a:r>
            <a:r>
              <a:rPr lang="en-US" sz="2400" dirty="0" smtClean="0"/>
              <a:t> independence in 1364/1365.</a:t>
            </a:r>
            <a:endParaRPr lang="ro-RO" sz="2400" dirty="0" smtClean="0"/>
          </a:p>
          <a:p>
            <a:pPr lvl="0">
              <a:spcBef>
                <a:spcPct val="0"/>
              </a:spcBef>
              <a:defRPr/>
            </a:pPr>
            <a:endParaRPr lang="ro-RO" sz="2400" dirty="0" smtClean="0">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ro-RO" sz="2400" b="1" dirty="0" smtClean="0">
                <a:latin typeface="Arial" pitchFamily="34" charset="0"/>
                <a:ea typeface="+mj-ea"/>
                <a:cs typeface="Arial" pitchFamily="34" charset="0"/>
              </a:rPr>
              <a:t>The real coat of arms of Moldavia remember the legendary bull hunted by Dragos</a:t>
            </a:r>
            <a:endParaRPr kumimoji="0" lang="ro-RO" sz="2400" b="1"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ro-RO" sz="2400" b="1" baseline="0" dirty="0" smtClean="0">
              <a:latin typeface="Arial" pitchFamily="34" charset="0"/>
              <a:ea typeface="+mj-ea"/>
              <a:cs typeface="Arial" pitchFamily="34" charset="0"/>
            </a:endParaRPr>
          </a:p>
        </p:txBody>
      </p:sp>
      <p:sp>
        <p:nvSpPr>
          <p:cNvPr id="9" name="TextBox 8"/>
          <p:cNvSpPr txBox="1"/>
          <p:nvPr/>
        </p:nvSpPr>
        <p:spPr>
          <a:xfrm>
            <a:off x="1066800" y="533400"/>
            <a:ext cx="2590800" cy="523220"/>
          </a:xfrm>
          <a:prstGeom prst="rect">
            <a:avLst/>
          </a:prstGeom>
          <a:noFill/>
        </p:spPr>
        <p:txBody>
          <a:bodyPr wrap="square" rtlCol="0">
            <a:spAutoFit/>
          </a:bodyPr>
          <a:lstStyle/>
          <a:p>
            <a:r>
              <a:rPr lang="ro-RO" sz="2800" b="1" dirty="0" smtClean="0">
                <a:solidFill>
                  <a:srgbClr val="FF0000"/>
                </a:solidFill>
              </a:rPr>
              <a:t>3. MOLDOVA </a:t>
            </a:r>
            <a:endParaRPr lang="ro-RO" sz="2800" b="1" dirty="0">
              <a:solidFill>
                <a:srgbClr val="FF0000"/>
              </a:solidFill>
            </a:endParaRPr>
          </a:p>
        </p:txBody>
      </p:sp>
      <p:pic>
        <p:nvPicPr>
          <p:cNvPr id="7" name="Picture 2"/>
          <p:cNvPicPr>
            <a:picLocks noGrp="1" noChangeAspect="1" noChangeArrowheads="1"/>
          </p:cNvPicPr>
          <p:nvPr>
            <p:ph idx="1"/>
          </p:nvPr>
        </p:nvPicPr>
        <p:blipFill>
          <a:blip r:embed="rId2"/>
          <a:srcRect/>
          <a:stretch>
            <a:fillRect/>
          </a:stretch>
        </p:blipFill>
        <p:spPr bwMode="auto">
          <a:xfrm>
            <a:off x="4876800" y="304799"/>
            <a:ext cx="4118113" cy="3620791"/>
          </a:xfrm>
          <a:prstGeom prst="rect">
            <a:avLst/>
          </a:prstGeom>
          <a:noFill/>
          <a:ln w="9525">
            <a:noFill/>
            <a:miter lim="800000"/>
            <a:headEnd/>
            <a:tailEnd/>
          </a:ln>
          <a:effectLst/>
        </p:spPr>
      </p:pic>
      <p:sp>
        <p:nvSpPr>
          <p:cNvPr id="10" name="Oval 9"/>
          <p:cNvSpPr/>
          <p:nvPr/>
        </p:nvSpPr>
        <p:spPr>
          <a:xfrm rot="2477067">
            <a:off x="6306766" y="1256306"/>
            <a:ext cx="2362200" cy="1066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3738" y="4307188"/>
            <a:ext cx="1877362" cy="2226457"/>
          </a:xfrm>
          <a:prstGeom prst="rect">
            <a:avLst/>
          </a:prstGeom>
          <a:noFill/>
        </p:spPr>
      </p:pic>
    </p:spTree>
    <p:extLst>
      <p:ext uri="{BB962C8B-B14F-4D97-AF65-F5344CB8AC3E}">
        <p14:creationId xmlns:p14="http://schemas.microsoft.com/office/powerpoint/2010/main" val="2176518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087582"/>
          </a:xfrm>
        </p:spPr>
        <p:txBody>
          <a:bodyPr>
            <a:noAutofit/>
          </a:bodyPr>
          <a:lstStyle/>
          <a:p>
            <a:pPr algn="l"/>
            <a:r>
              <a:rPr lang="en-US" sz="2800" b="1" cap="none" dirty="0" smtClean="0">
                <a:latin typeface="Bell MT" panose="02020503060305020303" pitchFamily="18" charset="0"/>
              </a:rPr>
              <a:t>Between the </a:t>
            </a:r>
            <a:r>
              <a:rPr lang="ro-RO" sz="2800" b="1" cap="none" dirty="0" smtClean="0">
                <a:latin typeface="Bell MT" panose="02020503060305020303" pitchFamily="18" charset="0"/>
              </a:rPr>
              <a:t>3</a:t>
            </a:r>
            <a:r>
              <a:rPr lang="en-US" sz="2800" b="1" cap="none" dirty="0" smtClean="0">
                <a:latin typeface="Bell MT" panose="02020503060305020303" pitchFamily="18" charset="0"/>
              </a:rPr>
              <a:t> Romanian states there have been permanent ties – trade and </a:t>
            </a:r>
            <a:r>
              <a:rPr lang="ro-RO" sz="2800" b="1" cap="none" dirty="0" smtClean="0">
                <a:latin typeface="Bell MT" panose="02020503060305020303" pitchFamily="18" charset="0"/>
              </a:rPr>
              <a:t>a </a:t>
            </a:r>
            <a:r>
              <a:rPr lang="en-US" sz="2800" b="1" cap="none" dirty="0" smtClean="0">
                <a:latin typeface="Bell MT" panose="02020503060305020303" pitchFamily="18" charset="0"/>
              </a:rPr>
              <a:t>common struggle against </a:t>
            </a:r>
            <a:r>
              <a:rPr lang="ro-RO" sz="2800" b="1" cap="none" dirty="0" smtClean="0">
                <a:latin typeface="Bell MT" panose="02020503060305020303" pitchFamily="18" charset="0"/>
              </a:rPr>
              <a:t>the Ottomans</a:t>
            </a:r>
            <a:r>
              <a:rPr lang="en-US" sz="2800" b="1" cap="none" dirty="0" smtClean="0">
                <a:latin typeface="Bell MT" panose="02020503060305020303" pitchFamily="18" charset="0"/>
              </a:rPr>
              <a:t>.</a:t>
            </a:r>
            <a:endParaRPr lang="ro-RO" sz="2800" b="1" cap="none" dirty="0">
              <a:latin typeface="Bell MT" panose="02020503060305020303" pitchFamily="18" charset="0"/>
              <a:cs typeface="Arial" pitchFamily="34" charset="0"/>
            </a:endParaRPr>
          </a:p>
        </p:txBody>
      </p:sp>
      <p:pic>
        <p:nvPicPr>
          <p:cNvPr id="12" name="Picture 2"/>
          <p:cNvPicPr>
            <a:picLocks noGrp="1" noChangeAspect="1" noChangeArrowheads="1"/>
          </p:cNvPicPr>
          <p:nvPr>
            <p:ph idx="1"/>
          </p:nvPr>
        </p:nvPicPr>
        <p:blipFill>
          <a:blip r:embed="rId2" cstate="print"/>
          <a:srcRect/>
          <a:stretch>
            <a:fillRect/>
          </a:stretch>
        </p:blipFill>
        <p:spPr bwMode="auto">
          <a:xfrm>
            <a:off x="838200" y="3352800"/>
            <a:ext cx="2245408" cy="3505200"/>
          </a:xfrm>
          <a:prstGeom prst="rect">
            <a:avLst/>
          </a:prstGeom>
          <a:noFill/>
          <a:ln w="9525">
            <a:noFill/>
            <a:miter lim="800000"/>
            <a:headEnd/>
            <a:tailEnd/>
          </a:ln>
          <a:effectLst/>
        </p:spPr>
      </p:pic>
      <p:sp>
        <p:nvSpPr>
          <p:cNvPr id="4" name="Title 1"/>
          <p:cNvSpPr txBox="1">
            <a:spLocks/>
          </p:cNvSpPr>
          <p:nvPr/>
        </p:nvSpPr>
        <p:spPr>
          <a:xfrm>
            <a:off x="685800" y="1239982"/>
            <a:ext cx="8229600" cy="2112818"/>
          </a:xfrm>
          <a:prstGeom prst="rect">
            <a:avLst/>
          </a:prstGeom>
        </p:spPr>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o-RO" sz="24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lvl="0">
              <a:spcBef>
                <a:spcPct val="0"/>
              </a:spcBef>
              <a:defRPr/>
            </a:pPr>
            <a:r>
              <a:rPr lang="en-US" sz="6000" dirty="0" smtClean="0"/>
              <a:t>In 1600, </a:t>
            </a:r>
            <a:r>
              <a:rPr lang="en-US" sz="6000" b="1" dirty="0" err="1" smtClean="0">
                <a:effectLst>
                  <a:outerShdw blurRad="38100" dist="38100" dir="2700000" algn="tl">
                    <a:srgbClr val="000000">
                      <a:alpha val="43137"/>
                    </a:srgbClr>
                  </a:outerShdw>
                </a:effectLst>
              </a:rPr>
              <a:t>Mi</a:t>
            </a:r>
            <a:r>
              <a:rPr lang="ro-RO" sz="6000" b="1" dirty="0" smtClean="0">
                <a:effectLst>
                  <a:outerShdw blurRad="38100" dist="38100" dir="2700000" algn="tl">
                    <a:srgbClr val="000000">
                      <a:alpha val="43137"/>
                    </a:srgbClr>
                  </a:outerShdw>
                </a:effectLst>
              </a:rPr>
              <a:t>hai</a:t>
            </a:r>
            <a:r>
              <a:rPr lang="en-US" sz="6000" b="1" dirty="0" smtClean="0">
                <a:effectLst>
                  <a:outerShdw blurRad="38100" dist="38100" dir="2700000" algn="tl">
                    <a:srgbClr val="000000">
                      <a:alpha val="43137"/>
                    </a:srgbClr>
                  </a:outerShdw>
                </a:effectLst>
              </a:rPr>
              <a:t> </a:t>
            </a:r>
            <a:r>
              <a:rPr lang="ro-RO" sz="6000" b="1" dirty="0">
                <a:effectLst>
                  <a:outerShdw blurRad="38100" dist="38100" dir="2700000" algn="tl">
                    <a:srgbClr val="000000">
                      <a:alpha val="43137"/>
                    </a:srgbClr>
                  </a:outerShdw>
                </a:effectLst>
              </a:rPr>
              <a:t>T</a:t>
            </a:r>
            <a:r>
              <a:rPr lang="en-US" sz="6000" b="1" dirty="0" smtClean="0">
                <a:effectLst>
                  <a:outerShdw blurRad="38100" dist="38100" dir="2700000" algn="tl">
                    <a:srgbClr val="000000">
                      <a:alpha val="43137"/>
                    </a:srgbClr>
                  </a:outerShdw>
                </a:effectLst>
              </a:rPr>
              <a:t>he Brave </a:t>
            </a:r>
            <a:r>
              <a:rPr lang="en-US" sz="6000" dirty="0" smtClean="0"/>
              <a:t>unit</a:t>
            </a:r>
            <a:r>
              <a:rPr lang="ro-RO" sz="6000" dirty="0" smtClean="0"/>
              <a:t>ed</a:t>
            </a:r>
            <a:r>
              <a:rPr lang="en-US" sz="6000" dirty="0" smtClean="0"/>
              <a:t> them in one</a:t>
            </a:r>
            <a:r>
              <a:rPr lang="ro-RO" sz="6000" dirty="0" smtClean="0"/>
              <a:t>, as you saw in the movie</a:t>
            </a:r>
            <a:r>
              <a:rPr lang="en-US" sz="6000" dirty="0" smtClean="0"/>
              <a:t>.</a:t>
            </a:r>
            <a:endParaRPr lang="ro-RO" sz="6000" dirty="0" smtClean="0"/>
          </a:p>
          <a:p>
            <a:pPr lvl="0">
              <a:spcBef>
                <a:spcPct val="0"/>
              </a:spcBef>
              <a:defRPr/>
            </a:pPr>
            <a:r>
              <a:rPr lang="en-US" sz="6000" dirty="0" smtClean="0"/>
              <a:t>The union lasted only one year, </a:t>
            </a:r>
            <a:r>
              <a:rPr lang="ro-RO" sz="6000" dirty="0" smtClean="0"/>
              <a:t>Mihai</a:t>
            </a:r>
            <a:r>
              <a:rPr lang="en-US" sz="6000" dirty="0" smtClean="0"/>
              <a:t> being killed after a betrayal</a:t>
            </a:r>
            <a:r>
              <a:rPr lang="ro-RO" sz="6000" dirty="0" smtClean="0"/>
              <a:t> by his Habsburg allies</a:t>
            </a:r>
            <a:r>
              <a:rPr lang="en-US" sz="6000" dirty="0" smtClean="0"/>
              <a:t> in 1601.</a:t>
            </a:r>
            <a:endParaRPr lang="ro-RO" sz="6000" dirty="0" smtClean="0"/>
          </a:p>
          <a:p>
            <a:pPr lvl="0">
              <a:spcBef>
                <a:spcPct val="0"/>
              </a:spcBef>
              <a:defRPr/>
            </a:pPr>
            <a:endParaRPr lang="ro-RO" sz="6000" dirty="0" smtClean="0"/>
          </a:p>
          <a:p>
            <a:pPr lvl="0">
              <a:spcBef>
                <a:spcPct val="0"/>
              </a:spcBef>
              <a:defRPr/>
            </a:pPr>
            <a:r>
              <a:rPr lang="ro-RO" sz="6000" b="1" dirty="0" smtClean="0">
                <a:latin typeface="Arial" pitchFamily="34" charset="0"/>
                <a:ea typeface="+mj-ea"/>
                <a:cs typeface="Arial" pitchFamily="34" charset="0"/>
              </a:rPr>
              <a:t>But </a:t>
            </a:r>
            <a:r>
              <a:rPr lang="ro-RO" sz="6000" b="1" baseline="0" dirty="0" smtClean="0">
                <a:latin typeface="Arial" pitchFamily="34" charset="0"/>
                <a:ea typeface="+mj-ea"/>
                <a:cs typeface="Arial" pitchFamily="34" charset="0"/>
              </a:rPr>
              <a:t>the memory of the union realised by Mihai has animated all the</a:t>
            </a:r>
            <a:r>
              <a:rPr lang="ro-RO" sz="6000" b="1" dirty="0" smtClean="0">
                <a:latin typeface="Arial" pitchFamily="34" charset="0"/>
                <a:ea typeface="+mj-ea"/>
                <a:cs typeface="Arial" pitchFamily="34" charset="0"/>
              </a:rPr>
              <a:t> </a:t>
            </a:r>
            <a:r>
              <a:rPr lang="ro-RO" sz="6000" b="1" baseline="0" dirty="0" smtClean="0">
                <a:latin typeface="Arial" pitchFamily="34" charset="0"/>
                <a:ea typeface="+mj-ea"/>
                <a:cs typeface="Arial" pitchFamily="34" charset="0"/>
              </a:rPr>
              <a:t>patriots until the Romanian</a:t>
            </a:r>
            <a:r>
              <a:rPr lang="ro-RO" sz="6000" b="1" dirty="0" smtClean="0">
                <a:latin typeface="Arial" pitchFamily="34" charset="0"/>
                <a:ea typeface="+mj-ea"/>
                <a:cs typeface="Arial" pitchFamily="34" charset="0"/>
              </a:rPr>
              <a:t> have been united again in</a:t>
            </a:r>
            <a:r>
              <a:rPr lang="ro-RO" sz="6000" b="1" baseline="0" dirty="0" smtClean="0">
                <a:latin typeface="Arial" pitchFamily="34" charset="0"/>
                <a:ea typeface="+mj-ea"/>
                <a:cs typeface="Arial" pitchFamily="34" charset="0"/>
              </a:rPr>
              <a:t> </a:t>
            </a:r>
            <a:r>
              <a:rPr lang="ro-RO" sz="6000" b="1" baseline="0" dirty="0" smtClean="0">
                <a:solidFill>
                  <a:srgbClr val="7030A0"/>
                </a:solidFill>
                <a:effectLst>
                  <a:outerShdw blurRad="38100" dist="38100" dir="2700000" algn="tl">
                    <a:srgbClr val="000000">
                      <a:alpha val="43137"/>
                    </a:srgbClr>
                  </a:outerShdw>
                </a:effectLst>
                <a:latin typeface="Arial" pitchFamily="34" charset="0"/>
                <a:ea typeface="+mj-ea"/>
                <a:cs typeface="Arial" pitchFamily="34" charset="0"/>
              </a:rPr>
              <a:t>24</a:t>
            </a:r>
            <a:r>
              <a:rPr lang="ro-RO" sz="6000" b="1" dirty="0" smtClean="0">
                <a:solidFill>
                  <a:srgbClr val="7030A0"/>
                </a:solidFill>
                <a:effectLst>
                  <a:outerShdw blurRad="38100" dist="38100" dir="2700000" algn="tl">
                    <a:srgbClr val="000000">
                      <a:alpha val="43137"/>
                    </a:srgbClr>
                  </a:outerShdw>
                </a:effectLst>
                <a:latin typeface="Arial" pitchFamily="34" charset="0"/>
                <a:ea typeface="+mj-ea"/>
                <a:cs typeface="Arial" pitchFamily="34" charset="0"/>
              </a:rPr>
              <a:t> January 1859</a:t>
            </a:r>
            <a:r>
              <a:rPr lang="ro-RO" sz="6000" b="1" dirty="0" smtClean="0">
                <a:latin typeface="Arial" pitchFamily="34" charset="0"/>
                <a:ea typeface="+mj-ea"/>
                <a:cs typeface="Arial" pitchFamily="34" charset="0"/>
              </a:rPr>
              <a:t>, </a:t>
            </a:r>
            <a:r>
              <a:rPr lang="ro-RO" sz="6000" b="1" dirty="0" smtClean="0">
                <a:solidFill>
                  <a:srgbClr val="FF0000"/>
                </a:solidFill>
                <a:latin typeface="Arial" pitchFamily="34" charset="0"/>
                <a:ea typeface="+mj-ea"/>
                <a:cs typeface="Arial" pitchFamily="34" charset="0"/>
              </a:rPr>
              <a:t>the birthday of modern Romania</a:t>
            </a:r>
            <a:r>
              <a:rPr lang="ro-RO" sz="6000" b="1" dirty="0" smtClean="0">
                <a:latin typeface="Arial" pitchFamily="34" charset="0"/>
                <a:ea typeface="+mj-ea"/>
                <a:cs typeface="Arial" pitchFamily="34" charset="0"/>
              </a:rPr>
              <a:t>!!</a:t>
            </a:r>
            <a:endParaRPr kumimoji="0" lang="ro-RO" sz="6000" b="1"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ro-RO" sz="2400" b="1" baseline="0" dirty="0" smtClean="0">
              <a:latin typeface="Arial" pitchFamily="34" charset="0"/>
              <a:ea typeface="+mj-ea"/>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4043218" y="3302000"/>
            <a:ext cx="5080000" cy="355600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42561" y="609600"/>
            <a:ext cx="2283954" cy="2290281"/>
          </a:xfrm>
          <a:prstGeom prst="rect">
            <a:avLst/>
          </a:prstGeom>
          <a:noFill/>
        </p:spPr>
      </p:pic>
      <p:sp>
        <p:nvSpPr>
          <p:cNvPr id="5" name="TextBox 4"/>
          <p:cNvSpPr txBox="1"/>
          <p:nvPr/>
        </p:nvSpPr>
        <p:spPr>
          <a:xfrm>
            <a:off x="838200" y="3276600"/>
            <a:ext cx="7938610" cy="1384995"/>
          </a:xfrm>
          <a:prstGeom prst="rect">
            <a:avLst/>
          </a:prstGeom>
          <a:noFill/>
        </p:spPr>
        <p:txBody>
          <a:bodyPr wrap="square" rtlCol="0">
            <a:spAutoFit/>
          </a:bodyPr>
          <a:lstStyle/>
          <a:p>
            <a:r>
              <a:rPr lang="ro-RO" sz="2800" dirty="0" smtClean="0"/>
              <a:t>Liceul Tehnologic ”</a:t>
            </a:r>
            <a:r>
              <a:rPr lang="ro-RO" sz="2800" i="1" dirty="0" smtClean="0">
                <a:effectLst>
                  <a:outerShdw blurRad="38100" dist="38100" dir="2700000" algn="tl">
                    <a:srgbClr val="000000">
                      <a:alpha val="43137"/>
                    </a:srgbClr>
                  </a:outerShdw>
                </a:effectLst>
              </a:rPr>
              <a:t>Sfântul Pantelimon</a:t>
            </a:r>
            <a:r>
              <a:rPr lang="ro-RO" sz="2800" dirty="0" smtClean="0"/>
              <a:t>”, Bucharest</a:t>
            </a:r>
          </a:p>
          <a:p>
            <a:r>
              <a:rPr lang="ro-RO" sz="2800" dirty="0" smtClean="0"/>
              <a:t>Dobre Raluca, IX B</a:t>
            </a:r>
          </a:p>
          <a:p>
            <a:r>
              <a:rPr lang="ro-RO" sz="2800" dirty="0" smtClean="0"/>
              <a:t>Dutu Izabela, IX B</a:t>
            </a:r>
            <a:endParaRPr lang="ro-RO" sz="2800" dirty="0"/>
          </a:p>
        </p:txBody>
      </p:sp>
      <p:sp>
        <p:nvSpPr>
          <p:cNvPr id="6" name="Rectangle 5"/>
          <p:cNvSpPr/>
          <p:nvPr/>
        </p:nvSpPr>
        <p:spPr>
          <a:xfrm>
            <a:off x="4953000" y="4782124"/>
            <a:ext cx="3581400" cy="1015663"/>
          </a:xfrm>
          <a:prstGeom prst="rect">
            <a:avLst/>
          </a:prstGeom>
        </p:spPr>
        <p:txBody>
          <a:bodyPr wrap="square">
            <a:spAutoFit/>
          </a:bodyPr>
          <a:lstStyle/>
          <a:p>
            <a:r>
              <a:rPr lang="ro-RO" sz="1200" i="1" dirty="0" smtClean="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ro-RO" sz="1200" dirty="0"/>
          </a:p>
        </p:txBody>
      </p:sp>
      <p:pic>
        <p:nvPicPr>
          <p:cNvPr id="7" name="Picture 2"/>
          <p:cNvPicPr>
            <a:picLocks noChangeAspect="1" noChangeArrowheads="1"/>
          </p:cNvPicPr>
          <p:nvPr/>
        </p:nvPicPr>
        <p:blipFill>
          <a:blip r:embed="rId3"/>
          <a:srcRect/>
          <a:stretch>
            <a:fillRect/>
          </a:stretch>
        </p:blipFill>
        <p:spPr bwMode="auto">
          <a:xfrm>
            <a:off x="838200" y="5038314"/>
            <a:ext cx="3777214" cy="893396"/>
          </a:xfrm>
          <a:prstGeom prst="rect">
            <a:avLst/>
          </a:prstGeom>
          <a:noFill/>
          <a:ln w="9525">
            <a:noFill/>
            <a:miter lim="800000"/>
            <a:headEnd/>
            <a:tailEnd/>
          </a:ln>
          <a:effectLst/>
        </p:spPr>
      </p:pic>
      <p:sp>
        <p:nvSpPr>
          <p:cNvPr id="3" name="TextBox 2"/>
          <p:cNvSpPr txBox="1"/>
          <p:nvPr/>
        </p:nvSpPr>
        <p:spPr>
          <a:xfrm rot="828954" flipH="1">
            <a:off x="4927323" y="1291819"/>
            <a:ext cx="3322542" cy="923330"/>
          </a:xfrm>
          <a:prstGeom prst="rect">
            <a:avLst/>
          </a:prstGeom>
          <a:noFill/>
        </p:spPr>
        <p:txBody>
          <a:bodyPr wrap="square" rtlCol="0">
            <a:spAutoFit/>
          </a:bodyPr>
          <a:lstStyle/>
          <a:p>
            <a:r>
              <a:rPr lang="ro-RO" dirty="0">
                <a:solidFill>
                  <a:srgbClr val="FF0000"/>
                </a:solidFill>
                <a:latin typeface="Segoe Script" panose="020B0504020000000003" pitchFamily="34" charset="0"/>
              </a:rPr>
              <a:t>Thank you for your atention, dear Erasmus + friends</a:t>
            </a:r>
            <a:r>
              <a:rPr lang="ro-RO" dirty="0" smtClean="0">
                <a:solidFill>
                  <a:srgbClr val="FF0000"/>
                </a:solidFill>
                <a:latin typeface="Segoe Script" panose="020B0504020000000003" pitchFamily="34" charset="0"/>
              </a:rPr>
              <a:t>…</a:t>
            </a:r>
            <a:endParaRPr lang="ro-RO" dirty="0">
              <a:solidFill>
                <a:srgbClr val="FF0000"/>
              </a:solidFill>
              <a:latin typeface="Segoe Script" panose="020B0504020000000003" pitchFamily="34" charset="0"/>
            </a:endParaRPr>
          </a:p>
        </p:txBody>
      </p:sp>
    </p:spTree>
    <p:extLst>
      <p:ext uri="{BB962C8B-B14F-4D97-AF65-F5344CB8AC3E}">
        <p14:creationId xmlns:p14="http://schemas.microsoft.com/office/powerpoint/2010/main" val="532519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399"/>
            <a:ext cx="8229600" cy="1447801"/>
          </a:xfrm>
        </p:spPr>
        <p:txBody>
          <a:bodyPr>
            <a:normAutofit/>
          </a:bodyPr>
          <a:lstStyle/>
          <a:p>
            <a:r>
              <a:rPr lang="ro-RO" sz="2400" b="1" dirty="0">
                <a:latin typeface="Bahnschrift" panose="020B0502040204020203" pitchFamily="34" charset="0"/>
              </a:rPr>
              <a:t>Before </a:t>
            </a:r>
            <a:r>
              <a:rPr lang="ro-RO" sz="2400" b="1" dirty="0">
                <a:solidFill>
                  <a:srgbClr val="FF0000"/>
                </a:solidFill>
                <a:latin typeface="Bahnschrift" panose="020B0502040204020203" pitchFamily="34" charset="0"/>
              </a:rPr>
              <a:t>1859</a:t>
            </a:r>
            <a:r>
              <a:rPr lang="en-US" sz="2400" b="1" dirty="0">
                <a:latin typeface="Bahnschrift" panose="020B0502040204020203" pitchFamily="34" charset="0"/>
              </a:rPr>
              <a:t>, </a:t>
            </a:r>
            <a:r>
              <a:rPr lang="en-US" sz="2400" b="1" dirty="0" smtClean="0">
                <a:latin typeface="Bahnschrift" panose="020B0502040204020203" pitchFamily="34" charset="0"/>
              </a:rPr>
              <a:t>the Romanians lived in three different states: </a:t>
            </a:r>
            <a:r>
              <a:rPr lang="en-US" sz="2400" b="1" i="1" dirty="0" smtClean="0">
                <a:effectLst>
                  <a:outerShdw blurRad="38100" dist="38100" dir="2700000" algn="tl">
                    <a:srgbClr val="000000">
                      <a:alpha val="43137"/>
                    </a:srgbClr>
                  </a:outerShdw>
                </a:effectLst>
                <a:latin typeface="Bahnschrift" panose="020B0502040204020203" pitchFamily="34" charset="0"/>
              </a:rPr>
              <a:t>Transylvania</a:t>
            </a:r>
            <a:r>
              <a:rPr lang="en-US" sz="2400" b="1" dirty="0" smtClean="0">
                <a:latin typeface="Bahnschrift" panose="020B0502040204020203" pitchFamily="34" charset="0"/>
              </a:rPr>
              <a:t>, </a:t>
            </a:r>
            <a:r>
              <a:rPr lang="ro-RO" sz="2400" b="1" i="1" dirty="0" smtClean="0">
                <a:effectLst>
                  <a:outerShdw blurRad="38100" dist="38100" dir="2700000" algn="tl">
                    <a:srgbClr val="000000">
                      <a:alpha val="43137"/>
                    </a:srgbClr>
                  </a:outerShdw>
                </a:effectLst>
                <a:latin typeface="Bahnschrift" panose="020B0502040204020203" pitchFamily="34" charset="0"/>
              </a:rPr>
              <a:t>The Romanian Country</a:t>
            </a:r>
            <a:r>
              <a:rPr lang="ro-RO" sz="2400" b="1" dirty="0" smtClean="0">
                <a:latin typeface="Bahnschrift" panose="020B0502040204020203" pitchFamily="34" charset="0"/>
              </a:rPr>
              <a:t> (or </a:t>
            </a:r>
            <a:r>
              <a:rPr lang="en-US" sz="2400" b="1" i="1" dirty="0" smtClean="0">
                <a:effectLst>
                  <a:outerShdw blurRad="38100" dist="38100" dir="2700000" algn="tl">
                    <a:srgbClr val="000000">
                      <a:alpha val="43137"/>
                    </a:srgbClr>
                  </a:outerShdw>
                </a:effectLst>
                <a:latin typeface="Bahnschrift" panose="020B0502040204020203" pitchFamily="34" charset="0"/>
              </a:rPr>
              <a:t>Wallachia</a:t>
            </a:r>
            <a:r>
              <a:rPr lang="ro-RO" sz="2400" b="1" dirty="0" smtClean="0">
                <a:latin typeface="Bahnschrift" panose="020B0502040204020203" pitchFamily="34" charset="0"/>
              </a:rPr>
              <a:t>)</a:t>
            </a:r>
            <a:r>
              <a:rPr lang="en-US" sz="2400" b="1" dirty="0" smtClean="0">
                <a:latin typeface="Bahnschrift" panose="020B0502040204020203" pitchFamily="34" charset="0"/>
              </a:rPr>
              <a:t> and </a:t>
            </a:r>
            <a:r>
              <a:rPr lang="en-US" sz="2400" b="1" i="1" dirty="0" smtClean="0">
                <a:effectLst>
                  <a:outerShdw blurRad="38100" dist="38100" dir="2700000" algn="tl">
                    <a:srgbClr val="000000">
                      <a:alpha val="43137"/>
                    </a:srgbClr>
                  </a:outerShdw>
                </a:effectLst>
                <a:latin typeface="Bahnschrift" panose="020B0502040204020203" pitchFamily="34" charset="0"/>
              </a:rPr>
              <a:t>Moldova</a:t>
            </a:r>
            <a:r>
              <a:rPr lang="en-US" sz="2400" b="1" dirty="0" smtClean="0">
                <a:latin typeface="Bahnschrift" panose="020B0502040204020203" pitchFamily="34" charset="0"/>
              </a:rPr>
              <a:t>.</a:t>
            </a:r>
            <a:endParaRPr lang="ro-RO" sz="2400" b="1" dirty="0">
              <a:latin typeface="Bahnschrift" panose="020B0502040204020203" pitchFamily="34" charset="0"/>
              <a:cs typeface="Arial" pitchFamily="34" charset="0"/>
            </a:endParaRPr>
          </a:p>
        </p:txBody>
      </p:sp>
      <p:pic>
        <p:nvPicPr>
          <p:cNvPr id="1026" name="Picture 2"/>
          <p:cNvPicPr>
            <a:picLocks noGrp="1" noChangeAspect="1" noChangeArrowheads="1"/>
          </p:cNvPicPr>
          <p:nvPr>
            <p:ph idx="1"/>
          </p:nvPr>
        </p:nvPicPr>
        <p:blipFill>
          <a:blip r:embed="rId2"/>
          <a:stretch>
            <a:fillRect/>
          </a:stretch>
        </p:blipFill>
        <p:spPr bwMode="auto">
          <a:xfrm>
            <a:off x="976099" y="1350818"/>
            <a:ext cx="7649001" cy="549771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43"/>
            <a:ext cx="8254260" cy="1584158"/>
          </a:xfrm>
        </p:spPr>
        <p:txBody>
          <a:bodyPr>
            <a:noAutofit/>
          </a:bodyPr>
          <a:lstStyle/>
          <a:p>
            <a:pPr algn="l"/>
            <a:r>
              <a:rPr lang="en-US" sz="2400" b="1" cap="none" dirty="0" smtClean="0">
                <a:latin typeface="Bahnschrift" panose="020B0502040204020203" pitchFamily="34" charset="0"/>
              </a:rPr>
              <a:t>The founding of </a:t>
            </a:r>
            <a:r>
              <a:rPr lang="ro-RO" sz="2400" b="1" cap="none" dirty="0" smtClean="0">
                <a:latin typeface="Bahnschrift" panose="020B0502040204020203" pitchFamily="34" charset="0"/>
              </a:rPr>
              <a:t>ALL </a:t>
            </a:r>
            <a:r>
              <a:rPr lang="ro-RO" sz="2400" b="1" cap="none" dirty="0">
                <a:latin typeface="Bahnschrift" panose="020B0502040204020203" pitchFamily="34" charset="0"/>
              </a:rPr>
              <a:t>R</a:t>
            </a:r>
            <a:r>
              <a:rPr lang="en-US" sz="2400" b="1" cap="none" dirty="0" err="1" smtClean="0">
                <a:latin typeface="Bahnschrift" panose="020B0502040204020203" pitchFamily="34" charset="0"/>
              </a:rPr>
              <a:t>omanian</a:t>
            </a:r>
            <a:r>
              <a:rPr lang="en-US" sz="2400" b="1" cap="none" dirty="0" smtClean="0">
                <a:latin typeface="Bahnschrift" panose="020B0502040204020203" pitchFamily="34" charset="0"/>
              </a:rPr>
              <a:t> medieval states was strongly influenced by </a:t>
            </a:r>
            <a:r>
              <a:rPr lang="ro-RO" sz="2400" b="1" cap="none" dirty="0" err="1">
                <a:latin typeface="Bahnschrift" panose="020B0502040204020203" pitchFamily="34" charset="0"/>
              </a:rPr>
              <a:t>H</a:t>
            </a:r>
            <a:r>
              <a:rPr lang="en-US" sz="2400" b="1" cap="none" dirty="0" err="1" smtClean="0">
                <a:latin typeface="Bahnschrift" panose="020B0502040204020203" pitchFamily="34" charset="0"/>
              </a:rPr>
              <a:t>ungary</a:t>
            </a:r>
            <a:r>
              <a:rPr lang="en-US" sz="2400" b="1" cap="none" dirty="0" smtClean="0">
                <a:latin typeface="Bahnschrift" panose="020B0502040204020203" pitchFamily="34" charset="0"/>
              </a:rPr>
              <a:t>, which tried to </a:t>
            </a:r>
            <a:r>
              <a:rPr lang="ro-RO" sz="2400" b="1" cap="none" dirty="0" smtClean="0">
                <a:latin typeface="Bahnschrift" panose="020B0502040204020203" pitchFamily="34" charset="0"/>
              </a:rPr>
              <a:t>conquest</a:t>
            </a:r>
            <a:r>
              <a:rPr lang="en-US" sz="2400" b="1" cap="none" dirty="0" smtClean="0">
                <a:latin typeface="Bahnschrift" panose="020B0502040204020203" pitchFamily="34" charset="0"/>
              </a:rPr>
              <a:t> t</a:t>
            </a:r>
            <a:r>
              <a:rPr lang="ro-RO" sz="2400" b="1" cap="none" dirty="0" smtClean="0">
                <a:latin typeface="Bahnschrift" panose="020B0502040204020203" pitchFamily="34" charset="0"/>
              </a:rPr>
              <a:t>o the East</a:t>
            </a:r>
            <a:r>
              <a:rPr lang="en-US" sz="2400" b="1" cap="none" dirty="0" smtClean="0">
                <a:latin typeface="Bahnschrift" panose="020B0502040204020203" pitchFamily="34" charset="0"/>
              </a:rPr>
              <a:t>.</a:t>
            </a:r>
            <a:r>
              <a:rPr lang="ro-RO" sz="2400" b="1" cap="none" dirty="0" smtClean="0">
                <a:latin typeface="Bahnschrift" panose="020B0502040204020203" pitchFamily="34" charset="0"/>
              </a:rPr>
              <a:t/>
            </a:r>
            <a:br>
              <a:rPr lang="ro-RO" sz="2400" b="1" cap="none" dirty="0" smtClean="0">
                <a:latin typeface="Bahnschrift" panose="020B0502040204020203" pitchFamily="34" charset="0"/>
              </a:rPr>
            </a:br>
            <a:r>
              <a:rPr lang="ro-RO" sz="2400" b="1" cap="none" dirty="0" smtClean="0">
                <a:latin typeface="Bahnschrift" panose="020B0502040204020203" pitchFamily="34" charset="0"/>
              </a:rPr>
              <a:t>Practically, they apeared either after a defeat or a victory against the Hungarians...</a:t>
            </a:r>
            <a:endParaRPr lang="ro-RO" sz="2400" b="1" cap="none" dirty="0">
              <a:latin typeface="Bahnschrift" panose="020B0502040204020203" pitchFamily="34" charset="0"/>
              <a:cs typeface="Arial" pitchFamily="34" charset="0"/>
            </a:endParaRPr>
          </a:p>
        </p:txBody>
      </p:sp>
      <p:pic>
        <p:nvPicPr>
          <p:cNvPr id="10" name="Picture 2"/>
          <p:cNvPicPr>
            <a:picLocks noGrp="1" noChangeAspect="1" noChangeArrowheads="1"/>
          </p:cNvPicPr>
          <p:nvPr>
            <p:ph idx="1"/>
          </p:nvPr>
        </p:nvPicPr>
        <p:blipFill>
          <a:blip r:embed="rId2"/>
          <a:stretch>
            <a:fillRect/>
          </a:stretch>
        </p:blipFill>
        <p:spPr bwMode="auto">
          <a:xfrm>
            <a:off x="3649493" y="2441863"/>
            <a:ext cx="5494507" cy="4191000"/>
          </a:xfrm>
          <a:prstGeom prst="rect">
            <a:avLst/>
          </a:prstGeom>
          <a:noFill/>
          <a:ln w="9525">
            <a:noFill/>
            <a:miter lim="800000"/>
            <a:headEnd/>
            <a:tailEnd/>
          </a:ln>
          <a:effectLst/>
        </p:spPr>
      </p:pic>
      <p:sp>
        <p:nvSpPr>
          <p:cNvPr id="4" name="Title 1"/>
          <p:cNvSpPr txBox="1">
            <a:spLocks/>
          </p:cNvSpPr>
          <p:nvPr/>
        </p:nvSpPr>
        <p:spPr>
          <a:xfrm>
            <a:off x="609599" y="2216727"/>
            <a:ext cx="3039893" cy="4641273"/>
          </a:xfrm>
          <a:prstGeom prst="rect">
            <a:avLst/>
          </a:prstGeom>
        </p:spPr>
        <p:txBody>
          <a:bodyPr vert="horz" lIns="91440" tIns="45720" rIns="91440" bIns="45720" rtlCol="0" anchor="ctr">
            <a:normAutofit fontScale="97500" lnSpcReduction="10000"/>
          </a:bodyPr>
          <a:lstStyle/>
          <a:p>
            <a:pPr lvl="0">
              <a:spcBef>
                <a:spcPct val="0"/>
              </a:spcBef>
              <a:defRPr/>
            </a:pPr>
            <a:r>
              <a:rPr lang="en-US" sz="2000" dirty="0" smtClean="0"/>
              <a:t>In the 11th-13th centuries the Hungarians conquered Transylvania</a:t>
            </a:r>
            <a:r>
              <a:rPr lang="ro-RO" sz="2000" dirty="0"/>
              <a:t> </a:t>
            </a:r>
            <a:r>
              <a:rPr lang="ro-RO" sz="2000" dirty="0" smtClean="0"/>
              <a:t>and organised here a new state, vassal to the Hungarian King</a:t>
            </a:r>
            <a:r>
              <a:rPr lang="en-US" sz="2000" dirty="0" smtClean="0"/>
              <a:t>.</a:t>
            </a:r>
            <a:r>
              <a:rPr lang="ro-RO" sz="2000" dirty="0" smtClean="0"/>
              <a:t> </a:t>
            </a:r>
          </a:p>
          <a:p>
            <a:pPr lvl="0">
              <a:spcBef>
                <a:spcPct val="0"/>
              </a:spcBef>
              <a:defRPr/>
            </a:pPr>
            <a:r>
              <a:rPr lang="ro-RO" sz="2000" dirty="0" smtClean="0"/>
              <a:t>The ruling elite was formed by Hungarian nobles.</a:t>
            </a:r>
          </a:p>
          <a:p>
            <a:pPr lvl="0">
              <a:spcBef>
                <a:spcPct val="0"/>
              </a:spcBef>
              <a:defRPr/>
            </a:pPr>
            <a:endParaRPr lang="ro-RO" sz="2400" dirty="0" smtClean="0">
              <a:latin typeface="Arial" pitchFamily="34" charset="0"/>
              <a:ea typeface="+mj-ea"/>
              <a:cs typeface="Arial" pitchFamily="34" charset="0"/>
            </a:endParaRPr>
          </a:p>
          <a:p>
            <a:r>
              <a:rPr lang="en-US" sz="2000" dirty="0" smtClean="0"/>
              <a:t>Romanians in Transylvania, although </a:t>
            </a:r>
            <a:r>
              <a:rPr lang="ro-RO" sz="2000" dirty="0" smtClean="0"/>
              <a:t>were two third of the population</a:t>
            </a:r>
            <a:r>
              <a:rPr lang="en-US" sz="2000" dirty="0" smtClean="0"/>
              <a:t>, have fallen to the "tolerated" status, being deprived of </a:t>
            </a:r>
            <a:r>
              <a:rPr lang="ro-RO" sz="2000" dirty="0" smtClean="0"/>
              <a:t>their </a:t>
            </a:r>
            <a:r>
              <a:rPr lang="en-US" sz="2000" dirty="0" smtClean="0"/>
              <a:t>rights</a:t>
            </a:r>
            <a:r>
              <a:rPr lang="ro-RO" sz="2000" dirty="0" smtClean="0"/>
              <a:t>, practically slaves on their own land.</a:t>
            </a:r>
            <a:endParaRPr kumimoji="0" lang="ro-RO" sz="2400" b="1"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ro-RO" sz="2400" b="1" baseline="0" dirty="0" smtClean="0">
              <a:latin typeface="Arial" pitchFamily="34" charset="0"/>
              <a:ea typeface="+mj-ea"/>
              <a:cs typeface="Arial" pitchFamily="34" charset="0"/>
            </a:endParaRPr>
          </a:p>
        </p:txBody>
      </p:sp>
      <p:sp>
        <p:nvSpPr>
          <p:cNvPr id="9" name="TextBox 8"/>
          <p:cNvSpPr txBox="1"/>
          <p:nvPr/>
        </p:nvSpPr>
        <p:spPr>
          <a:xfrm>
            <a:off x="630382" y="1755062"/>
            <a:ext cx="6858000" cy="461665"/>
          </a:xfrm>
          <a:prstGeom prst="rect">
            <a:avLst/>
          </a:prstGeom>
          <a:noFill/>
        </p:spPr>
        <p:txBody>
          <a:bodyPr wrap="square" rtlCol="0">
            <a:spAutoFit/>
          </a:bodyPr>
          <a:lstStyle/>
          <a:p>
            <a:r>
              <a:rPr lang="ro-RO" sz="2400" b="1" dirty="0" smtClean="0">
                <a:solidFill>
                  <a:srgbClr val="FF0000"/>
                </a:solidFill>
              </a:rPr>
              <a:t>1. TRANSILVANIA</a:t>
            </a:r>
            <a:r>
              <a:rPr lang="vi-VN" sz="2400" b="1" dirty="0" smtClean="0"/>
              <a:t> </a:t>
            </a:r>
            <a:r>
              <a:rPr lang="ro-RO" sz="2000" dirty="0" smtClean="0"/>
              <a:t>(</a:t>
            </a:r>
            <a:r>
              <a:rPr lang="vi-VN" sz="2000" dirty="0" smtClean="0"/>
              <a:t>în</a:t>
            </a:r>
            <a:r>
              <a:rPr lang="ro-RO" sz="2000" dirty="0" smtClean="0"/>
              <a:t> German </a:t>
            </a:r>
            <a:r>
              <a:rPr lang="vi-VN" sz="2000" i="1" dirty="0" smtClean="0">
                <a:solidFill>
                  <a:srgbClr val="FF0000"/>
                </a:solidFill>
              </a:rPr>
              <a:t>Siebenbürgen</a:t>
            </a:r>
            <a:r>
              <a:rPr lang="ro-RO" sz="2000" dirty="0" smtClean="0"/>
              <a:t>)</a:t>
            </a:r>
            <a:r>
              <a:rPr lang="ro-RO" sz="2000" dirty="0" smtClean="0">
                <a:solidFill>
                  <a:srgbClr val="FF0000"/>
                </a:solidFill>
              </a:rPr>
              <a:t> </a:t>
            </a:r>
            <a:endParaRPr lang="ro-RO" sz="2000" dirty="0">
              <a:solidFill>
                <a:srgbClr val="FF0000"/>
              </a:solidFill>
            </a:endParaRPr>
          </a:p>
        </p:txBody>
      </p:sp>
      <p:sp>
        <p:nvSpPr>
          <p:cNvPr id="11" name="Oval 10"/>
          <p:cNvSpPr/>
          <p:nvPr/>
        </p:nvSpPr>
        <p:spPr>
          <a:xfrm>
            <a:off x="5105400" y="3124200"/>
            <a:ext cx="1600200" cy="16002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31232"/>
            <a:ext cx="3505200" cy="5626768"/>
          </a:xfrm>
          <a:prstGeom prst="rect">
            <a:avLst/>
          </a:prstGeom>
        </p:spPr>
        <p:txBody>
          <a:bodyPr vert="horz" lIns="91440" tIns="45720" rIns="91440" bIns="45720" rtlCol="0" anchor="ctr">
            <a:normAutofit fontScale="90000" lnSpcReduction="10000"/>
          </a:bodyPr>
          <a:lstStyle/>
          <a:p>
            <a:pPr lvl="0">
              <a:spcBef>
                <a:spcPct val="0"/>
              </a:spcBef>
              <a:defRPr/>
            </a:pPr>
            <a:r>
              <a:rPr lang="ro-RO" sz="2800" b="1" dirty="0" smtClean="0"/>
              <a:t>The legend:</a:t>
            </a:r>
          </a:p>
          <a:p>
            <a:pPr lvl="0">
              <a:spcBef>
                <a:spcPct val="0"/>
              </a:spcBef>
              <a:defRPr/>
            </a:pPr>
            <a:endParaRPr lang="ro-RO" sz="2800" b="1" dirty="0" smtClean="0"/>
          </a:p>
          <a:p>
            <a:pPr lvl="0">
              <a:spcBef>
                <a:spcPct val="0"/>
              </a:spcBef>
              <a:defRPr/>
            </a:pPr>
            <a:r>
              <a:rPr lang="ro-RO" sz="2800" dirty="0" smtClean="0">
                <a:latin typeface="Arial" pitchFamily="34" charset="0"/>
                <a:ea typeface="+mj-ea"/>
                <a:cs typeface="Arial" pitchFamily="34" charset="0"/>
              </a:rPr>
              <a:t>The ”</a:t>
            </a:r>
            <a:r>
              <a:rPr lang="ro-RO" sz="2800" i="1" dirty="0" smtClean="0">
                <a:solidFill>
                  <a:srgbClr val="7030A0"/>
                </a:solidFill>
                <a:effectLst>
                  <a:outerShdw blurRad="38100" dist="38100" dir="2700000" algn="tl">
                    <a:srgbClr val="000000">
                      <a:alpha val="43137"/>
                    </a:srgbClr>
                  </a:outerShdw>
                </a:effectLst>
                <a:latin typeface="Arial" pitchFamily="34" charset="0"/>
                <a:ea typeface="+mj-ea"/>
                <a:cs typeface="Arial" pitchFamily="34" charset="0"/>
              </a:rPr>
              <a:t>dismounting</a:t>
            </a:r>
            <a:r>
              <a:rPr lang="ro-RO" sz="2800" dirty="0" smtClean="0">
                <a:latin typeface="Arial" pitchFamily="34" charset="0"/>
                <a:ea typeface="+mj-ea"/>
                <a:cs typeface="Arial" pitchFamily="34" charset="0"/>
              </a:rPr>
              <a:t>” of Radu Negru (Radu The Black), a Trasylvanian Romanian voievod, who crossed the Carpathian to the South</a:t>
            </a:r>
            <a:r>
              <a:rPr lang="ro-RO" sz="2800" dirty="0" smtClean="0">
                <a:latin typeface="Arial" pitchFamily="34" charset="0"/>
                <a:cs typeface="Arial" pitchFamily="34" charset="0"/>
              </a:rPr>
              <a:t> </a:t>
            </a:r>
            <a:r>
              <a:rPr lang="ro-RO" sz="2800" dirty="0" smtClean="0">
                <a:latin typeface="Arial" pitchFamily="34" charset="0"/>
                <a:ea typeface="+mj-ea"/>
                <a:cs typeface="Arial" pitchFamily="34" charset="0"/>
              </a:rPr>
              <a:t>and ”dismounted” of his horse here, meaning that he settled down and founded a new country at the beginning of XIX century.</a:t>
            </a:r>
            <a:endParaRPr kumimoji="0" lang="ro-RO" sz="2400" b="1"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p:txBody>
      </p:sp>
      <p:sp>
        <p:nvSpPr>
          <p:cNvPr id="9" name="TextBox 8"/>
          <p:cNvSpPr txBox="1"/>
          <p:nvPr/>
        </p:nvSpPr>
        <p:spPr>
          <a:xfrm>
            <a:off x="685800" y="228600"/>
            <a:ext cx="8685494" cy="830997"/>
          </a:xfrm>
          <a:prstGeom prst="rect">
            <a:avLst/>
          </a:prstGeom>
          <a:noFill/>
        </p:spPr>
        <p:txBody>
          <a:bodyPr wrap="square" rtlCol="0">
            <a:spAutoFit/>
          </a:bodyPr>
          <a:lstStyle/>
          <a:p>
            <a:r>
              <a:rPr lang="ro-RO" sz="2400" b="1" dirty="0" smtClean="0">
                <a:solidFill>
                  <a:srgbClr val="FF0000"/>
                </a:solidFill>
              </a:rPr>
              <a:t>2. TARA ROMÂNEASCĂ (The Romanian Country )</a:t>
            </a:r>
          </a:p>
          <a:p>
            <a:r>
              <a:rPr lang="ro-RO" sz="2400" dirty="0" smtClean="0">
                <a:solidFill>
                  <a:srgbClr val="FF0000"/>
                </a:solidFill>
              </a:rPr>
              <a:t>or WALACHIA or Muntenia </a:t>
            </a:r>
            <a:endParaRPr lang="ro-RO" sz="2000" dirty="0">
              <a:solidFill>
                <a:srgbClr val="FF0000"/>
              </a:solidFill>
            </a:endParaRPr>
          </a:p>
        </p:txBody>
      </p:sp>
      <p:pic>
        <p:nvPicPr>
          <p:cNvPr id="7" name="Picture 2"/>
          <p:cNvPicPr>
            <a:picLocks noGrp="1" noChangeAspect="1" noChangeArrowheads="1"/>
          </p:cNvPicPr>
          <p:nvPr>
            <p:ph idx="1"/>
          </p:nvPr>
        </p:nvPicPr>
        <p:blipFill>
          <a:blip r:embed="rId2"/>
          <a:stretch>
            <a:fillRect/>
          </a:stretch>
        </p:blipFill>
        <p:spPr bwMode="auto">
          <a:xfrm>
            <a:off x="4112882" y="2756231"/>
            <a:ext cx="4956836" cy="3617495"/>
          </a:xfrm>
          <a:prstGeom prst="rect">
            <a:avLst/>
          </a:prstGeom>
          <a:noFill/>
          <a:ln w="9525">
            <a:noFill/>
            <a:miter lim="800000"/>
            <a:headEnd/>
            <a:tailEnd/>
          </a:ln>
          <a:effectLst/>
        </p:spPr>
      </p:pic>
      <p:sp>
        <p:nvSpPr>
          <p:cNvPr id="10" name="Oval 9"/>
          <p:cNvSpPr/>
          <p:nvPr/>
        </p:nvSpPr>
        <p:spPr>
          <a:xfrm>
            <a:off x="5410200" y="5029200"/>
            <a:ext cx="2362200" cy="1066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0400" y="667398"/>
            <a:ext cx="1809750" cy="1792868"/>
          </a:xfrm>
          <a:prstGeom prst="rect">
            <a:avLst/>
          </a:prstGeom>
          <a:noFill/>
        </p:spPr>
      </p:pic>
      <p:sp>
        <p:nvSpPr>
          <p:cNvPr id="2" name="TextBox 1"/>
          <p:cNvSpPr txBox="1"/>
          <p:nvPr/>
        </p:nvSpPr>
        <p:spPr>
          <a:xfrm>
            <a:off x="6897629" y="2386899"/>
            <a:ext cx="1292341" cy="369332"/>
          </a:xfrm>
          <a:prstGeom prst="rect">
            <a:avLst/>
          </a:prstGeom>
          <a:noFill/>
        </p:spPr>
        <p:txBody>
          <a:bodyPr wrap="none" rtlCol="0">
            <a:spAutoFit/>
          </a:bodyPr>
          <a:lstStyle/>
          <a:p>
            <a:r>
              <a:rPr lang="ro-RO" dirty="0" smtClean="0"/>
              <a:t>Radu Negru</a:t>
            </a:r>
            <a:endParaRPr lang="ro-RO"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42950" y="1219200"/>
            <a:ext cx="3733800" cy="5105400"/>
          </a:xfrm>
          <a:prstGeom prst="rect">
            <a:avLst/>
          </a:prstGeom>
        </p:spPr>
        <p:txBody>
          <a:bodyPr vert="horz" lIns="91440" tIns="45720" rIns="91440" bIns="45720" rtlCol="0" anchor="ctr">
            <a:normAutofit fontScale="97500"/>
          </a:bodyPr>
          <a:lstStyle/>
          <a:p>
            <a:pPr lvl="0">
              <a:spcBef>
                <a:spcPct val="0"/>
              </a:spcBef>
              <a:defRPr/>
            </a:pPr>
            <a:r>
              <a:rPr lang="ro-RO" sz="2800" b="1" dirty="0" smtClean="0"/>
              <a:t>The historical facts:</a:t>
            </a:r>
          </a:p>
          <a:p>
            <a:pPr lvl="0">
              <a:spcBef>
                <a:spcPct val="0"/>
              </a:spcBef>
              <a:defRPr/>
            </a:pPr>
            <a:r>
              <a:rPr lang="en-US" sz="2800" dirty="0" smtClean="0"/>
              <a:t>Walachia was founded by </a:t>
            </a:r>
            <a:r>
              <a:rPr lang="ro-RO" sz="2800" dirty="0" err="1"/>
              <a:t>B</a:t>
            </a:r>
            <a:r>
              <a:rPr lang="en-US" sz="2800" dirty="0" err="1" smtClean="0"/>
              <a:t>asarab</a:t>
            </a:r>
            <a:r>
              <a:rPr lang="en-US" sz="2800" dirty="0" smtClean="0"/>
              <a:t> I</a:t>
            </a:r>
            <a:r>
              <a:rPr lang="ro-RO" sz="2800" dirty="0" smtClean="0"/>
              <a:t> voievod</a:t>
            </a:r>
            <a:r>
              <a:rPr lang="en-US" sz="2800" dirty="0" smtClean="0"/>
              <a:t> at the beginning of the 14th century.</a:t>
            </a:r>
            <a:r>
              <a:rPr lang="ro-RO" sz="2800" dirty="0" smtClean="0"/>
              <a:t> </a:t>
            </a:r>
            <a:endParaRPr lang="ro-RO" sz="2900" dirty="0" smtClean="0">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ro-RO" sz="2900" dirty="0" smtClean="0">
              <a:latin typeface="Arial" pitchFamily="34" charset="0"/>
              <a:ea typeface="+mj-ea"/>
              <a:cs typeface="Arial" pitchFamily="34" charset="0"/>
            </a:endParaRPr>
          </a:p>
          <a:p>
            <a:pPr lvl="0">
              <a:spcBef>
                <a:spcPct val="0"/>
              </a:spcBef>
              <a:defRPr/>
            </a:pPr>
            <a:r>
              <a:rPr lang="en-US" sz="2800" dirty="0" smtClean="0"/>
              <a:t>The kingdom of </a:t>
            </a:r>
            <a:r>
              <a:rPr lang="ro-RO" sz="2800" dirty="0" err="1"/>
              <a:t>H</a:t>
            </a:r>
            <a:r>
              <a:rPr lang="en-US" sz="2800" dirty="0" err="1" smtClean="0"/>
              <a:t>ungary</a:t>
            </a:r>
            <a:r>
              <a:rPr lang="en-US" sz="2800" dirty="0" smtClean="0"/>
              <a:t> attempted to impose its rule on the new state, but the </a:t>
            </a:r>
            <a:r>
              <a:rPr lang="ro-RO" sz="2800" dirty="0" err="1"/>
              <a:t>H</a:t>
            </a:r>
            <a:r>
              <a:rPr lang="en-US" sz="2800" dirty="0" err="1" smtClean="0"/>
              <a:t>ungarian</a:t>
            </a:r>
            <a:r>
              <a:rPr lang="en-US" sz="2800" dirty="0" smtClean="0"/>
              <a:t> king suffered a terrible defeat at </a:t>
            </a:r>
            <a:r>
              <a:rPr lang="ro-RO" sz="2800" dirty="0" smtClean="0"/>
              <a:t>P</a:t>
            </a:r>
            <a:r>
              <a:rPr lang="en-US" sz="2800" dirty="0" err="1" smtClean="0"/>
              <a:t>osada</a:t>
            </a:r>
            <a:r>
              <a:rPr lang="en-US" sz="2800" dirty="0" smtClean="0"/>
              <a:t> in 1330.</a:t>
            </a:r>
            <a:endParaRPr kumimoji="0" lang="ro-RO" sz="2400" b="1"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ro-RO" sz="2400" b="1" baseline="0" dirty="0" smtClean="0">
              <a:latin typeface="Arial" pitchFamily="34" charset="0"/>
              <a:ea typeface="+mj-ea"/>
              <a:cs typeface="Arial" pitchFamily="34" charset="0"/>
            </a:endParaRPr>
          </a:p>
        </p:txBody>
      </p:sp>
      <p:sp>
        <p:nvSpPr>
          <p:cNvPr id="9" name="TextBox 8"/>
          <p:cNvSpPr txBox="1"/>
          <p:nvPr/>
        </p:nvSpPr>
        <p:spPr>
          <a:xfrm>
            <a:off x="685800" y="-26092"/>
            <a:ext cx="8685494" cy="830997"/>
          </a:xfrm>
          <a:prstGeom prst="rect">
            <a:avLst/>
          </a:prstGeom>
          <a:noFill/>
        </p:spPr>
        <p:txBody>
          <a:bodyPr wrap="square" rtlCol="0">
            <a:spAutoFit/>
          </a:bodyPr>
          <a:lstStyle/>
          <a:p>
            <a:r>
              <a:rPr lang="ro-RO" sz="2400" b="1" dirty="0" smtClean="0">
                <a:solidFill>
                  <a:srgbClr val="FF0000"/>
                </a:solidFill>
              </a:rPr>
              <a:t>2. TARA ROMÂNEASCA (The Romanian Country )</a:t>
            </a:r>
          </a:p>
          <a:p>
            <a:r>
              <a:rPr lang="ro-RO" sz="2400" dirty="0" smtClean="0">
                <a:solidFill>
                  <a:srgbClr val="FF0000"/>
                </a:solidFill>
              </a:rPr>
              <a:t>or WALACHIA, later Muntenia </a:t>
            </a:r>
            <a:endParaRPr lang="ro-RO" sz="2000" dirty="0">
              <a:solidFill>
                <a:srgbClr val="FF0000"/>
              </a:solidFill>
            </a:endParaRPr>
          </a:p>
        </p:txBody>
      </p:sp>
      <p:pic>
        <p:nvPicPr>
          <p:cNvPr id="7" name="Picture 2"/>
          <p:cNvPicPr>
            <a:picLocks noGrp="1" noChangeAspect="1" noChangeArrowheads="1"/>
          </p:cNvPicPr>
          <p:nvPr>
            <p:ph idx="1"/>
          </p:nvPr>
        </p:nvPicPr>
        <p:blipFill>
          <a:blip r:embed="rId2"/>
          <a:stretch>
            <a:fillRect/>
          </a:stretch>
        </p:blipFill>
        <p:spPr bwMode="auto">
          <a:xfrm>
            <a:off x="4415589" y="3311235"/>
            <a:ext cx="4192508" cy="3013365"/>
          </a:xfrm>
          <a:prstGeom prst="rect">
            <a:avLst/>
          </a:prstGeom>
          <a:noFill/>
          <a:ln w="9525">
            <a:noFill/>
            <a:miter lim="800000"/>
            <a:headEnd/>
            <a:tailEnd/>
          </a:ln>
          <a:effectLst/>
        </p:spPr>
      </p:pic>
      <p:sp>
        <p:nvSpPr>
          <p:cNvPr id="10" name="Oval 9"/>
          <p:cNvSpPr/>
          <p:nvPr/>
        </p:nvSpPr>
        <p:spPr>
          <a:xfrm>
            <a:off x="5410200" y="5029200"/>
            <a:ext cx="2362200" cy="1066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0400" y="395559"/>
            <a:ext cx="1809750" cy="2447382"/>
          </a:xfrm>
          <a:prstGeom prst="rect">
            <a:avLst/>
          </a:prstGeom>
          <a:noFill/>
        </p:spPr>
      </p:pic>
      <p:sp>
        <p:nvSpPr>
          <p:cNvPr id="2" name="Right Arrow 1"/>
          <p:cNvSpPr/>
          <p:nvPr/>
        </p:nvSpPr>
        <p:spPr>
          <a:xfrm>
            <a:off x="4191000" y="1828800"/>
            <a:ext cx="3048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745487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09"/>
            <a:ext cx="3851672" cy="2392362"/>
          </a:xfrm>
        </p:spPr>
        <p:txBody>
          <a:bodyPr>
            <a:normAutofit/>
          </a:bodyPr>
          <a:lstStyle/>
          <a:p>
            <a:r>
              <a:rPr lang="ro-RO" sz="3200" dirty="0" smtClean="0">
                <a:latin typeface="+mn-lt"/>
              </a:rPr>
              <a:t>The battle for independence from POSADA - 1330</a:t>
            </a:r>
            <a:endParaRPr lang="ro-RO" sz="3200" dirty="0">
              <a:latin typeface="+mn-lt"/>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1272" y="0"/>
            <a:ext cx="4682728" cy="7010400"/>
          </a:xfrm>
        </p:spPr>
      </p:pic>
      <p:sp>
        <p:nvSpPr>
          <p:cNvPr id="9" name="TextBox 8"/>
          <p:cNvSpPr txBox="1"/>
          <p:nvPr/>
        </p:nvSpPr>
        <p:spPr>
          <a:xfrm>
            <a:off x="685799" y="2286000"/>
            <a:ext cx="3775473" cy="3785652"/>
          </a:xfrm>
          <a:prstGeom prst="rect">
            <a:avLst/>
          </a:prstGeom>
          <a:noFill/>
        </p:spPr>
        <p:txBody>
          <a:bodyPr wrap="square" rtlCol="0">
            <a:spAutoFit/>
          </a:bodyPr>
          <a:lstStyle/>
          <a:p>
            <a:r>
              <a:rPr lang="ro-RO" sz="2400" dirty="0" smtClean="0"/>
              <a:t>It is described in the famous</a:t>
            </a:r>
          </a:p>
          <a:p>
            <a:r>
              <a:rPr lang="ro-RO" sz="2400" dirty="0" smtClean="0"/>
              <a:t>”</a:t>
            </a:r>
            <a:r>
              <a:rPr lang="ro-RO" sz="2400" b="1" i="1" dirty="0" smtClean="0"/>
              <a:t>Painted Chronicle from WIEN</a:t>
            </a:r>
            <a:r>
              <a:rPr lang="ro-RO" sz="2400" dirty="0" smtClean="0"/>
              <a:t>”;</a:t>
            </a:r>
          </a:p>
          <a:p>
            <a:r>
              <a:rPr lang="ro-RO" sz="2400" dirty="0" smtClean="0"/>
              <a:t>Almost the entire Hungarian army was crashed in a very narrow canyon;</a:t>
            </a:r>
          </a:p>
          <a:p>
            <a:r>
              <a:rPr lang="ro-RO" sz="2400" dirty="0" smtClean="0"/>
              <a:t>The Hungarian king itself has hardly escaped and survived dressed in the clothes of poor soldier;</a:t>
            </a:r>
            <a:endParaRPr lang="ro-RO" sz="2400" dirty="0"/>
          </a:p>
        </p:txBody>
      </p:sp>
    </p:spTree>
    <p:extLst>
      <p:ext uri="{BB962C8B-B14F-4D97-AF65-F5344CB8AC3E}">
        <p14:creationId xmlns:p14="http://schemas.microsoft.com/office/powerpoint/2010/main" val="2520017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19200"/>
            <a:ext cx="4038600" cy="5638800"/>
          </a:xfrm>
          <a:prstGeom prst="rect">
            <a:avLst/>
          </a:prstGeom>
        </p:spPr>
        <p:txBody>
          <a:bodyPr vert="horz" lIns="91440" tIns="45720" rIns="91440" bIns="45720" rtlCol="0" anchor="ctr">
            <a:normAutofit fontScale="97500"/>
          </a:bodyPr>
          <a:lstStyle/>
          <a:p>
            <a:pPr lvl="0">
              <a:spcBef>
                <a:spcPct val="0"/>
              </a:spcBef>
              <a:defRPr/>
            </a:pPr>
            <a:r>
              <a:rPr lang="ro-RO" sz="2400" b="1" dirty="0" smtClean="0"/>
              <a:t>The </a:t>
            </a:r>
            <a:r>
              <a:rPr lang="ro-RO" sz="2400" b="1" dirty="0"/>
              <a:t>legend</a:t>
            </a:r>
            <a:r>
              <a:rPr lang="ro-RO" sz="2400" b="1" dirty="0" smtClean="0"/>
              <a:t>:</a:t>
            </a:r>
          </a:p>
          <a:p>
            <a:pPr lvl="0">
              <a:spcBef>
                <a:spcPct val="0"/>
              </a:spcBef>
              <a:defRPr/>
            </a:pPr>
            <a:endParaRPr lang="ro-RO" sz="2400" b="1" dirty="0"/>
          </a:p>
          <a:p>
            <a:pPr lvl="0">
              <a:spcBef>
                <a:spcPct val="0"/>
              </a:spcBef>
              <a:defRPr/>
            </a:pPr>
            <a:r>
              <a:rPr lang="ro-RO" sz="2400" dirty="0" smtClean="0">
                <a:latin typeface="Arial" pitchFamily="34" charset="0"/>
                <a:cs typeface="Arial" pitchFamily="34" charset="0"/>
              </a:rPr>
              <a:t>DRAGOȘ, a Romanian voievod from North Transylvania, crossed </a:t>
            </a:r>
            <a:r>
              <a:rPr lang="ro-RO" sz="2400" dirty="0">
                <a:latin typeface="Arial" pitchFamily="34" charset="0"/>
                <a:cs typeface="Arial" pitchFamily="34" charset="0"/>
              </a:rPr>
              <a:t>the </a:t>
            </a:r>
            <a:r>
              <a:rPr lang="ro-RO" sz="2400" dirty="0" smtClean="0">
                <a:latin typeface="Arial" pitchFamily="34" charset="0"/>
                <a:cs typeface="Arial" pitchFamily="34" charset="0"/>
              </a:rPr>
              <a:t>Carpathian </a:t>
            </a:r>
            <a:r>
              <a:rPr lang="ro-RO" sz="2400" dirty="0">
                <a:latin typeface="Arial" pitchFamily="34" charset="0"/>
                <a:cs typeface="Arial" pitchFamily="34" charset="0"/>
              </a:rPr>
              <a:t>to the </a:t>
            </a:r>
            <a:r>
              <a:rPr lang="ro-RO" sz="2400" dirty="0" smtClean="0">
                <a:latin typeface="Arial" pitchFamily="34" charset="0"/>
                <a:cs typeface="Arial" pitchFamily="34" charset="0"/>
              </a:rPr>
              <a:t>Est when he was hunting an aurochs (a wild bull), together with his fellows and his dog, Molda.</a:t>
            </a:r>
          </a:p>
          <a:p>
            <a:pPr lvl="0">
              <a:spcBef>
                <a:spcPct val="0"/>
              </a:spcBef>
              <a:defRPr/>
            </a:pPr>
            <a:endParaRPr lang="ro-RO" sz="2400" dirty="0" smtClean="0">
              <a:latin typeface="Arial" pitchFamily="34" charset="0"/>
              <a:cs typeface="Arial" pitchFamily="34" charset="0"/>
            </a:endParaRPr>
          </a:p>
          <a:p>
            <a:pPr lvl="0">
              <a:spcBef>
                <a:spcPct val="0"/>
              </a:spcBef>
              <a:defRPr/>
            </a:pPr>
            <a:r>
              <a:rPr lang="ro-RO" sz="2400" dirty="0" smtClean="0">
                <a:latin typeface="Arial" pitchFamily="34" charset="0"/>
                <a:cs typeface="Arial" pitchFamily="34" charset="0"/>
              </a:rPr>
              <a:t>Molda was killed by the bull at the shore of a river, and eventually Dragos killed the beast.</a:t>
            </a:r>
            <a:endParaRPr lang="ro-RO" sz="2400" b="1" baseline="0" dirty="0" smtClean="0">
              <a:latin typeface="Arial" pitchFamily="34" charset="0"/>
              <a:ea typeface="+mj-ea"/>
              <a:cs typeface="Arial" pitchFamily="34" charset="0"/>
            </a:endParaRPr>
          </a:p>
        </p:txBody>
      </p:sp>
      <p:sp>
        <p:nvSpPr>
          <p:cNvPr id="9" name="TextBox 8"/>
          <p:cNvSpPr txBox="1"/>
          <p:nvPr/>
        </p:nvSpPr>
        <p:spPr>
          <a:xfrm>
            <a:off x="990600" y="533400"/>
            <a:ext cx="2971800" cy="584775"/>
          </a:xfrm>
          <a:prstGeom prst="rect">
            <a:avLst/>
          </a:prstGeom>
          <a:noFill/>
        </p:spPr>
        <p:txBody>
          <a:bodyPr wrap="square" rtlCol="0">
            <a:spAutoFit/>
          </a:bodyPr>
          <a:lstStyle/>
          <a:p>
            <a:r>
              <a:rPr lang="ro-RO" sz="3200" b="1" dirty="0" smtClean="0">
                <a:solidFill>
                  <a:srgbClr val="FF0000"/>
                </a:solidFill>
              </a:rPr>
              <a:t>3. MOLDOVA </a:t>
            </a:r>
            <a:endParaRPr lang="ro-RO" sz="3200" b="1" dirty="0">
              <a:solidFill>
                <a:srgbClr val="FF0000"/>
              </a:solidFill>
            </a:endParaRPr>
          </a:p>
        </p:txBody>
      </p:sp>
      <p:pic>
        <p:nvPicPr>
          <p:cNvPr id="7" name="Picture 2"/>
          <p:cNvPicPr>
            <a:picLocks noGrp="1" noChangeAspect="1" noChangeArrowheads="1"/>
          </p:cNvPicPr>
          <p:nvPr>
            <p:ph idx="1"/>
          </p:nvPr>
        </p:nvPicPr>
        <p:blipFill>
          <a:blip r:embed="rId2"/>
          <a:srcRect/>
          <a:stretch>
            <a:fillRect/>
          </a:stretch>
        </p:blipFill>
        <p:spPr bwMode="auto">
          <a:xfrm>
            <a:off x="4724400" y="609600"/>
            <a:ext cx="3813313" cy="3352800"/>
          </a:xfrm>
          <a:prstGeom prst="rect">
            <a:avLst/>
          </a:prstGeom>
          <a:noFill/>
          <a:ln w="9525">
            <a:noFill/>
            <a:miter lim="800000"/>
            <a:headEnd/>
            <a:tailEnd/>
          </a:ln>
          <a:effectLst/>
        </p:spPr>
      </p:pic>
      <p:sp>
        <p:nvSpPr>
          <p:cNvPr id="10" name="Oval 9"/>
          <p:cNvSpPr/>
          <p:nvPr/>
        </p:nvSpPr>
        <p:spPr>
          <a:xfrm rot="2477067">
            <a:off x="6306766" y="1256306"/>
            <a:ext cx="2362200" cy="1066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4400" y="3429000"/>
            <a:ext cx="4267200" cy="32543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1371600"/>
            <a:ext cx="3505200" cy="4953000"/>
          </a:xfrm>
          <a:prstGeom prst="rect">
            <a:avLst/>
          </a:prstGeom>
        </p:spPr>
        <p:txBody>
          <a:bodyPr vert="horz" lIns="91440" tIns="45720" rIns="91440" bIns="45720" rtlCol="0" anchor="ctr">
            <a:normAutofit fontScale="97500"/>
          </a:bodyPr>
          <a:lstStyle/>
          <a:p>
            <a:pPr lvl="0">
              <a:spcBef>
                <a:spcPct val="0"/>
              </a:spcBef>
              <a:defRPr/>
            </a:pPr>
            <a:r>
              <a:rPr lang="ro-RO" sz="2400" b="1" dirty="0" smtClean="0"/>
              <a:t>The </a:t>
            </a:r>
            <a:r>
              <a:rPr lang="ro-RO" sz="2400" b="1" dirty="0"/>
              <a:t>legend:</a:t>
            </a:r>
          </a:p>
          <a:p>
            <a:pPr lvl="0">
              <a:spcBef>
                <a:spcPct val="0"/>
              </a:spcBef>
              <a:defRPr/>
            </a:pPr>
            <a:r>
              <a:rPr lang="ro-RO" sz="2400" dirty="0" smtClean="0">
                <a:latin typeface="Arial" pitchFamily="34" charset="0"/>
                <a:cs typeface="Arial" pitchFamily="34" charset="0"/>
              </a:rPr>
              <a:t>Dragos named the river MOLDOVA, after Molda, his faithful dog.</a:t>
            </a:r>
          </a:p>
          <a:p>
            <a:pPr lvl="0">
              <a:spcBef>
                <a:spcPct val="0"/>
              </a:spcBef>
              <a:defRPr/>
            </a:pPr>
            <a:r>
              <a:rPr lang="ro-RO" sz="2400" dirty="0" smtClean="0">
                <a:latin typeface="Arial" pitchFamily="34" charset="0"/>
                <a:cs typeface="Arial" pitchFamily="34" charset="0"/>
              </a:rPr>
              <a:t>He liked so much the landscape here, that he decided to </a:t>
            </a:r>
            <a:r>
              <a:rPr lang="ro-RO" sz="2400" dirty="0">
                <a:latin typeface="Arial" pitchFamily="34" charset="0"/>
                <a:cs typeface="Arial" pitchFamily="34" charset="0"/>
              </a:rPr>
              <a:t>”</a:t>
            </a:r>
            <a:r>
              <a:rPr lang="ro-RO" sz="2400" i="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dismount</a:t>
            </a:r>
            <a:r>
              <a:rPr lang="ro-RO" sz="2400" dirty="0" smtClean="0">
                <a:latin typeface="Arial" pitchFamily="34" charset="0"/>
                <a:cs typeface="Arial" pitchFamily="34" charset="0"/>
              </a:rPr>
              <a:t>”, to settle down here with his men in order to found a new country, named after the river – Moldova.</a:t>
            </a:r>
            <a:endParaRPr kumimoji="0" lang="ro-RO" sz="2400" b="1"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p:txBody>
      </p:sp>
      <p:sp>
        <p:nvSpPr>
          <p:cNvPr id="9" name="TextBox 8"/>
          <p:cNvSpPr txBox="1"/>
          <p:nvPr/>
        </p:nvSpPr>
        <p:spPr>
          <a:xfrm>
            <a:off x="1219200" y="708040"/>
            <a:ext cx="3620381" cy="584775"/>
          </a:xfrm>
          <a:prstGeom prst="rect">
            <a:avLst/>
          </a:prstGeom>
          <a:noFill/>
        </p:spPr>
        <p:txBody>
          <a:bodyPr wrap="square" rtlCol="0">
            <a:spAutoFit/>
          </a:bodyPr>
          <a:lstStyle/>
          <a:p>
            <a:r>
              <a:rPr lang="ro-RO" sz="3200" b="1" dirty="0" smtClean="0">
                <a:solidFill>
                  <a:srgbClr val="FF0000"/>
                </a:solidFill>
              </a:rPr>
              <a:t>3. MOLDOVA </a:t>
            </a:r>
            <a:endParaRPr lang="ro-RO" sz="3200" b="1" dirty="0">
              <a:solidFill>
                <a:srgbClr val="FF0000"/>
              </a:solidFill>
            </a:endParaRPr>
          </a:p>
        </p:txBody>
      </p:sp>
      <p:pic>
        <p:nvPicPr>
          <p:cNvPr id="7" name="Picture 2"/>
          <p:cNvPicPr>
            <a:picLocks noGrp="1" noChangeAspect="1" noChangeArrowheads="1"/>
          </p:cNvPicPr>
          <p:nvPr>
            <p:ph idx="1"/>
          </p:nvPr>
        </p:nvPicPr>
        <p:blipFill>
          <a:blip r:embed="rId2"/>
          <a:srcRect/>
          <a:stretch>
            <a:fillRect/>
          </a:stretch>
        </p:blipFill>
        <p:spPr bwMode="auto">
          <a:xfrm>
            <a:off x="4724400" y="609600"/>
            <a:ext cx="3813313" cy="3352800"/>
          </a:xfrm>
          <a:prstGeom prst="rect">
            <a:avLst/>
          </a:prstGeom>
          <a:noFill/>
          <a:ln w="9525">
            <a:noFill/>
            <a:miter lim="800000"/>
            <a:headEnd/>
            <a:tailEnd/>
          </a:ln>
          <a:effectLst/>
        </p:spPr>
      </p:pic>
      <p:sp>
        <p:nvSpPr>
          <p:cNvPr id="10" name="Oval 9"/>
          <p:cNvSpPr/>
          <p:nvPr/>
        </p:nvSpPr>
        <p:spPr>
          <a:xfrm rot="2477067">
            <a:off x="6306766" y="1256306"/>
            <a:ext cx="2362200" cy="1066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4400" y="3429000"/>
            <a:ext cx="4267200" cy="3254360"/>
          </a:xfrm>
          <a:prstGeom prst="rect">
            <a:avLst/>
          </a:prstGeom>
          <a:noFill/>
        </p:spPr>
      </p:pic>
    </p:spTree>
    <p:extLst>
      <p:ext uri="{BB962C8B-B14F-4D97-AF65-F5344CB8AC3E}">
        <p14:creationId xmlns:p14="http://schemas.microsoft.com/office/powerpoint/2010/main" val="2985278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118175"/>
            <a:ext cx="3886200" cy="5739825"/>
          </a:xfrm>
          <a:prstGeom prst="rect">
            <a:avLst/>
          </a:prstGeom>
        </p:spPr>
        <p:txBody>
          <a:bodyPr vert="horz" lIns="91440" tIns="45720" rIns="91440" bIns="45720" rtlCol="0" anchor="ctr">
            <a:normAutofit fontScale="97500"/>
          </a:bodyPr>
          <a:lstStyle/>
          <a:p>
            <a:pPr>
              <a:spcBef>
                <a:spcPct val="0"/>
              </a:spcBef>
              <a:defRPr/>
            </a:pPr>
            <a:r>
              <a:rPr lang="ro-RO" sz="3200" b="1" dirty="0" smtClean="0"/>
              <a:t>The historical facts:</a:t>
            </a:r>
            <a:endParaRPr kumimoji="0" lang="ro-RO" sz="290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lvl="0">
              <a:spcBef>
                <a:spcPct val="0"/>
              </a:spcBef>
              <a:defRPr/>
            </a:pPr>
            <a:r>
              <a:rPr lang="en-US" sz="2400" dirty="0" smtClean="0"/>
              <a:t>MOLDOVA was founded in the middle of the 14th century</a:t>
            </a:r>
            <a:r>
              <a:rPr lang="ro-RO" sz="2400" dirty="0" smtClean="0"/>
              <a:t> on the shores of river Moldova</a:t>
            </a:r>
            <a:r>
              <a:rPr lang="en-US" sz="2400" dirty="0" smtClean="0"/>
              <a:t>. </a:t>
            </a:r>
            <a:endParaRPr lang="ro-RO" sz="2400" dirty="0" smtClean="0"/>
          </a:p>
          <a:p>
            <a:pPr lvl="0">
              <a:spcBef>
                <a:spcPct val="0"/>
              </a:spcBef>
              <a:defRPr/>
            </a:pPr>
            <a:endParaRPr lang="ro-RO" sz="2400" dirty="0" smtClean="0"/>
          </a:p>
          <a:p>
            <a:pPr lvl="0">
              <a:spcBef>
                <a:spcPct val="0"/>
              </a:spcBef>
              <a:defRPr/>
            </a:pPr>
            <a:r>
              <a:rPr lang="ro-RO" sz="2400" dirty="0" smtClean="0"/>
              <a:t>Dragos was a real person, being sent by his senior, the king of Hungary, to</a:t>
            </a:r>
            <a:r>
              <a:rPr lang="en-US" sz="2400" dirty="0" smtClean="0"/>
              <a:t> organize a </a:t>
            </a:r>
            <a:r>
              <a:rPr lang="en-US" sz="2400" dirty="0" err="1" smtClean="0"/>
              <a:t>defens</a:t>
            </a:r>
            <a:r>
              <a:rPr lang="ro-RO" sz="2400" dirty="0" smtClean="0"/>
              <a:t>ive county </a:t>
            </a:r>
            <a:r>
              <a:rPr lang="en-US" sz="2400" dirty="0" smtClean="0"/>
              <a:t>against </a:t>
            </a:r>
            <a:r>
              <a:rPr lang="ro-RO" sz="2400" dirty="0" smtClean="0"/>
              <a:t>the </a:t>
            </a:r>
            <a:r>
              <a:rPr lang="en-US" sz="2400" dirty="0" smtClean="0"/>
              <a:t>Tatars</a:t>
            </a:r>
            <a:r>
              <a:rPr lang="ro-RO" sz="2400" dirty="0" smtClean="0"/>
              <a:t> on the Eastern slopes of the Carpathians</a:t>
            </a:r>
            <a:r>
              <a:rPr lang="en-US" sz="2400" dirty="0" smtClean="0"/>
              <a:t>.</a:t>
            </a:r>
            <a:endParaRPr kumimoji="0" lang="ro-RO" sz="2400" b="1" i="0" u="none" strike="noStrike" kern="1200" cap="none" spc="0" normalizeH="0" noProof="0" dirty="0" smtClean="0">
              <a:ln>
                <a:noFill/>
              </a:ln>
              <a:solidFill>
                <a:schemeClr val="tx1"/>
              </a:solidFill>
              <a:effectLst/>
              <a:uLnTx/>
              <a:uFillTx/>
              <a:latin typeface="Arial" pitchFamily="34" charset="0"/>
              <a:ea typeface="+mj-ea"/>
              <a:cs typeface="Arial" pitchFamily="34" charset="0"/>
            </a:endParaRPr>
          </a:p>
        </p:txBody>
      </p:sp>
      <p:sp>
        <p:nvSpPr>
          <p:cNvPr id="9" name="TextBox 8"/>
          <p:cNvSpPr txBox="1"/>
          <p:nvPr/>
        </p:nvSpPr>
        <p:spPr>
          <a:xfrm>
            <a:off x="1295400" y="533400"/>
            <a:ext cx="2971800" cy="584775"/>
          </a:xfrm>
          <a:prstGeom prst="rect">
            <a:avLst/>
          </a:prstGeom>
          <a:noFill/>
        </p:spPr>
        <p:txBody>
          <a:bodyPr wrap="square" rtlCol="0">
            <a:spAutoFit/>
          </a:bodyPr>
          <a:lstStyle/>
          <a:p>
            <a:r>
              <a:rPr lang="ro-RO" sz="3200" b="1" dirty="0" smtClean="0">
                <a:solidFill>
                  <a:srgbClr val="FF0000"/>
                </a:solidFill>
              </a:rPr>
              <a:t>3. MOLDOVA </a:t>
            </a:r>
            <a:endParaRPr lang="ro-RO" sz="3200" b="1" dirty="0">
              <a:solidFill>
                <a:srgbClr val="FF0000"/>
              </a:solidFill>
            </a:endParaRPr>
          </a:p>
        </p:txBody>
      </p:sp>
      <p:pic>
        <p:nvPicPr>
          <p:cNvPr id="7" name="Picture 2"/>
          <p:cNvPicPr>
            <a:picLocks noGrp="1" noChangeAspect="1" noChangeArrowheads="1"/>
          </p:cNvPicPr>
          <p:nvPr>
            <p:ph idx="1"/>
          </p:nvPr>
        </p:nvPicPr>
        <p:blipFill>
          <a:blip r:embed="rId2"/>
          <a:srcRect/>
          <a:stretch>
            <a:fillRect/>
          </a:stretch>
        </p:blipFill>
        <p:spPr bwMode="auto">
          <a:xfrm>
            <a:off x="4851400" y="303211"/>
            <a:ext cx="4191000" cy="3684876"/>
          </a:xfrm>
          <a:prstGeom prst="rect">
            <a:avLst/>
          </a:prstGeom>
          <a:noFill/>
          <a:ln w="9525">
            <a:noFill/>
            <a:miter lim="800000"/>
            <a:headEnd/>
            <a:tailEnd/>
          </a:ln>
          <a:effectLst/>
        </p:spPr>
      </p:pic>
      <p:sp>
        <p:nvSpPr>
          <p:cNvPr id="10" name="Oval 9"/>
          <p:cNvSpPr/>
          <p:nvPr/>
        </p:nvSpPr>
        <p:spPr>
          <a:xfrm rot="2477067">
            <a:off x="6306766" y="1256306"/>
            <a:ext cx="2362200" cy="1066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1" name="Picture 2" descr="C:\Users\Violetel\Desktop\bogdan2.jpg"/>
          <p:cNvPicPr>
            <a:picLocks noChangeAspect="1" noChangeArrowheads="1"/>
          </p:cNvPicPr>
          <p:nvPr/>
        </p:nvPicPr>
        <p:blipFill>
          <a:blip r:embed="rId3"/>
          <a:srcRect/>
          <a:stretch>
            <a:fillRect/>
          </a:stretch>
        </p:blipFill>
        <p:spPr bwMode="auto">
          <a:xfrm>
            <a:off x="5791200" y="3962400"/>
            <a:ext cx="1828800" cy="2837410"/>
          </a:xfrm>
          <a:prstGeom prst="rect">
            <a:avLst/>
          </a:prstGeom>
          <a:noFill/>
        </p:spPr>
      </p:pic>
    </p:spTree>
    <p:extLst>
      <p:ext uri="{BB962C8B-B14F-4D97-AF65-F5344CB8AC3E}">
        <p14:creationId xmlns:p14="http://schemas.microsoft.com/office/powerpoint/2010/main" val="3134802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275</TotalTime>
  <Words>720</Words>
  <Application>Microsoft Office PowerPoint</Application>
  <PresentationFormat>Pokaz na ekranie (4:3)</PresentationFormat>
  <Paragraphs>58</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Badge</vt:lpstr>
      <vt:lpstr>The founding of the romanian medieval states</vt:lpstr>
      <vt:lpstr>Before 1859, the Romanians lived in three different states: Transylvania, The Romanian Country (or Wallachia) and Moldova.</vt:lpstr>
      <vt:lpstr>The founding of ALL Romanian medieval states was strongly influenced by Hungary, which tried to conquest to the East. Practically, they apeared either after a defeat or a victory against the Hungarians...</vt:lpstr>
      <vt:lpstr>Prezentacja programu PowerPoint</vt:lpstr>
      <vt:lpstr>Prezentacja programu PowerPoint</vt:lpstr>
      <vt:lpstr>The battle for independence from POSADA - 1330</vt:lpstr>
      <vt:lpstr>Prezentacja programu PowerPoint</vt:lpstr>
      <vt:lpstr>Prezentacja programu PowerPoint</vt:lpstr>
      <vt:lpstr>Prezentacja programu PowerPoint</vt:lpstr>
      <vt:lpstr>Prezentacja programu PowerPoint</vt:lpstr>
      <vt:lpstr>Between the 3 Romanian states there have been permanent ties – trade and a common struggle against the Ottomans.</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Intemeierea statelor medievale romanesti</dc:title>
  <dc:creator>Violetel</dc:creator>
  <cp:lastModifiedBy>Użytkownik systemu Windows</cp:lastModifiedBy>
  <cp:revision>20</cp:revision>
  <dcterms:created xsi:type="dcterms:W3CDTF">2006-08-16T00:00:00Z</dcterms:created>
  <dcterms:modified xsi:type="dcterms:W3CDTF">2018-05-04T12:36:51Z</dcterms:modified>
</cp:coreProperties>
</file>