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4" d="100"/>
          <a:sy n="84" d="100"/>
        </p:scale>
        <p:origin x="17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11/8/2018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ncho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48A87A34-81AB-432B-8DAE-1953F412C126}" type="datetimeFigureOut">
              <a:rPr lang="en-US" dirty="0"/>
              <a:t>11/8/2018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1447191" y="2824269"/>
            <a:ext cx="4645152" cy="2644457"/>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6412362" y="2821491"/>
            <a:ext cx="4645152" cy="2637371"/>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48A87A34-81AB-432B-8DAE-1953F412C126}" type="datetimeFigureOut">
              <a:rPr lang="en-US" dirty="0"/>
              <a:t>11/8/2018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11/8/2018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11/8/2018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3FAFE9D-46D2-4125-AD7D-71BCDEB74D03}"/>
              </a:ext>
            </a:extLst>
          </p:cNvPr>
          <p:cNvSpPr>
            <a:spLocks noGrp="1"/>
          </p:cNvSpPr>
          <p:nvPr>
            <p:ph type="ctrTitle"/>
          </p:nvPr>
        </p:nvSpPr>
        <p:spPr>
          <a:xfrm>
            <a:off x="6252210" y="706076"/>
            <a:ext cx="5225552" cy="1783080"/>
          </a:xfrm>
        </p:spPr>
        <p:txBody>
          <a:bodyPr>
            <a:normAutofit fontScale="90000"/>
          </a:bodyPr>
          <a:lstStyle/>
          <a:p>
            <a:r>
              <a:rPr lang="en-US" i="1" dirty="0">
                <a:latin typeface="Arial" panose="020B0604020202020204" pitchFamily="34" charset="0"/>
                <a:cs typeface="Arial" panose="020B0604020202020204" pitchFamily="34" charset="0"/>
              </a:rPr>
              <a:t>EDUCATION IN GREECE</a:t>
            </a:r>
            <a:endParaRPr lang="el-GR" i="1" dirty="0">
              <a:latin typeface="Arial" panose="020B0604020202020204" pitchFamily="34" charset="0"/>
              <a:cs typeface="Arial" panose="020B0604020202020204" pitchFamily="34" charset="0"/>
            </a:endParaRPr>
          </a:p>
        </p:txBody>
      </p:sp>
      <p:sp>
        <p:nvSpPr>
          <p:cNvPr id="3" name="Υπότιτλος 2">
            <a:extLst>
              <a:ext uri="{FF2B5EF4-FFF2-40B4-BE49-F238E27FC236}">
                <a16:creationId xmlns:a16="http://schemas.microsoft.com/office/drawing/2014/main" id="{FD7347EB-30C6-4212-8401-3818FBE10267}"/>
              </a:ext>
            </a:extLst>
          </p:cNvPr>
          <p:cNvSpPr>
            <a:spLocks noGrp="1"/>
          </p:cNvSpPr>
          <p:nvPr>
            <p:ph type="subTitle" idx="1"/>
          </p:nvPr>
        </p:nvSpPr>
        <p:spPr>
          <a:xfrm>
            <a:off x="3195020" y="4282761"/>
            <a:ext cx="8637072" cy="977621"/>
          </a:xfrm>
        </p:spPr>
        <p:txBody>
          <a:bodyPr/>
          <a:lstStyle/>
          <a:p>
            <a:pPr algn="r"/>
            <a:r>
              <a:rPr lang="en-US" dirty="0"/>
              <a:t>Erasmus+ 2017-2019</a:t>
            </a:r>
          </a:p>
          <a:p>
            <a:pPr algn="r"/>
            <a:r>
              <a:rPr lang="en-US" dirty="0"/>
              <a:t>“tracing our European spirit”</a:t>
            </a:r>
            <a:endParaRPr lang="el-GR" dirty="0"/>
          </a:p>
        </p:txBody>
      </p:sp>
      <p:pic>
        <p:nvPicPr>
          <p:cNvPr id="5" name="Εικόνα 4">
            <a:extLst>
              <a:ext uri="{FF2B5EF4-FFF2-40B4-BE49-F238E27FC236}">
                <a16:creationId xmlns:a16="http://schemas.microsoft.com/office/drawing/2014/main" id="{79F618CA-CD2F-4D8B-B59F-756C5CDF44B2}"/>
              </a:ext>
            </a:extLst>
          </p:cNvPr>
          <p:cNvPicPr>
            <a:picLocks noChangeAspect="1"/>
          </p:cNvPicPr>
          <p:nvPr/>
        </p:nvPicPr>
        <p:blipFill>
          <a:blip r:embed="rId2"/>
          <a:stretch>
            <a:fillRect/>
          </a:stretch>
        </p:blipFill>
        <p:spPr>
          <a:xfrm>
            <a:off x="434340" y="251460"/>
            <a:ext cx="4857750" cy="2895233"/>
          </a:xfrm>
          <a:prstGeom prst="rect">
            <a:avLst/>
          </a:prstGeom>
        </p:spPr>
      </p:pic>
      <p:pic>
        <p:nvPicPr>
          <p:cNvPr id="7" name="Εικόνα 6">
            <a:extLst>
              <a:ext uri="{FF2B5EF4-FFF2-40B4-BE49-F238E27FC236}">
                <a16:creationId xmlns:a16="http://schemas.microsoft.com/office/drawing/2014/main" id="{BB2D6F02-A137-4379-8693-3CED6D150B2B}"/>
              </a:ext>
            </a:extLst>
          </p:cNvPr>
          <p:cNvPicPr>
            <a:picLocks noChangeAspect="1"/>
          </p:cNvPicPr>
          <p:nvPr/>
        </p:nvPicPr>
        <p:blipFill>
          <a:blip r:embed="rId3"/>
          <a:stretch>
            <a:fillRect/>
          </a:stretch>
        </p:blipFill>
        <p:spPr>
          <a:xfrm>
            <a:off x="175260" y="5974080"/>
            <a:ext cx="2857500" cy="762000"/>
          </a:xfrm>
          <a:prstGeom prst="rect">
            <a:avLst/>
          </a:prstGeom>
        </p:spPr>
      </p:pic>
    </p:spTree>
    <p:extLst>
      <p:ext uri="{BB962C8B-B14F-4D97-AF65-F5344CB8AC3E}">
        <p14:creationId xmlns:p14="http://schemas.microsoft.com/office/powerpoint/2010/main" val="2036370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B8C900-B30C-4C5B-846F-026AFD61A68E}"/>
              </a:ext>
            </a:extLst>
          </p:cNvPr>
          <p:cNvSpPr>
            <a:spLocks noGrp="1"/>
          </p:cNvSpPr>
          <p:nvPr>
            <p:ph type="title"/>
          </p:nvPr>
        </p:nvSpPr>
        <p:spPr>
          <a:xfrm>
            <a:off x="1314434" y="518769"/>
            <a:ext cx="9877564" cy="1049235"/>
          </a:xfrm>
        </p:spPr>
        <p:txBody>
          <a:bodyPr/>
          <a:lstStyle/>
          <a:p>
            <a:r>
              <a:rPr lang="en-US" dirty="0"/>
              <a:t>Technical/ Vocational High School</a:t>
            </a:r>
            <a:endParaRPr lang="el-GR" dirty="0"/>
          </a:p>
        </p:txBody>
      </p:sp>
      <p:sp>
        <p:nvSpPr>
          <p:cNvPr id="3" name="Θέση περιεχομένου 2">
            <a:extLst>
              <a:ext uri="{FF2B5EF4-FFF2-40B4-BE49-F238E27FC236}">
                <a16:creationId xmlns:a16="http://schemas.microsoft.com/office/drawing/2014/main" id="{363CCE5E-41B5-455A-9943-61DA6FA6AE01}"/>
              </a:ext>
            </a:extLst>
          </p:cNvPr>
          <p:cNvSpPr>
            <a:spLocks noGrp="1"/>
          </p:cNvSpPr>
          <p:nvPr>
            <p:ph idx="1"/>
          </p:nvPr>
        </p:nvSpPr>
        <p:spPr>
          <a:xfrm>
            <a:off x="352425" y="1844282"/>
            <a:ext cx="11487150" cy="4236478"/>
          </a:xfrm>
        </p:spPr>
        <p:txBody>
          <a:bodyPr>
            <a:normAutofit lnSpcReduction="10000"/>
          </a:bodyPr>
          <a:lstStyle/>
          <a:p>
            <a:r>
              <a:rPr lang="en-US" dirty="0"/>
              <a:t>1st Grade of Vocational Lyceum:  Subjects of General Education </a:t>
            </a:r>
          </a:p>
          <a:p>
            <a:r>
              <a:rPr lang="en-US" dirty="0"/>
              <a:t>2nd Grade of Vocational Lyceum: The students can choose 1 of the 9 Sectors:</a:t>
            </a:r>
          </a:p>
          <a:p>
            <a:pPr marL="0" indent="0">
              <a:buNone/>
            </a:pPr>
            <a:r>
              <a:rPr lang="en-US" sz="1400" dirty="0"/>
              <a:t>1. Sector of </a:t>
            </a:r>
            <a:r>
              <a:rPr lang="en-US" sz="1400" dirty="0" err="1"/>
              <a:t>Αgriculture</a:t>
            </a:r>
            <a:r>
              <a:rPr lang="en-US" sz="1400" dirty="0"/>
              <a:t>, Food and Environment                                                      6.Sector of Administration and Economy</a:t>
            </a:r>
          </a:p>
          <a:p>
            <a:pPr marL="0" indent="0">
              <a:buNone/>
            </a:pPr>
            <a:r>
              <a:rPr lang="en-US" sz="1400" dirty="0"/>
              <a:t>2. Sector of Structural Works, Structural Environment and Architectural Design       7. Sector of Applied Arts</a:t>
            </a:r>
          </a:p>
          <a:p>
            <a:pPr marL="0" indent="0">
              <a:buNone/>
            </a:pPr>
            <a:r>
              <a:rPr lang="en-US" sz="1400" dirty="0"/>
              <a:t>3. Sector of Electrical Engineering, Electronics and Automation                                8. Sector of Engineering</a:t>
            </a:r>
          </a:p>
          <a:p>
            <a:pPr marL="0" indent="0">
              <a:buNone/>
            </a:pPr>
            <a:r>
              <a:rPr lang="en-US" sz="1400" dirty="0"/>
              <a:t>4. Sector of Information Technology                                                                       9. Sector of Health-Providence and Well-Being</a:t>
            </a:r>
          </a:p>
          <a:p>
            <a:pPr marL="0" indent="0">
              <a:buNone/>
            </a:pPr>
            <a:r>
              <a:rPr lang="en-US" sz="1400" dirty="0"/>
              <a:t>5. Sector of Shipping Professionals</a:t>
            </a:r>
          </a:p>
          <a:p>
            <a:r>
              <a:rPr lang="en-US" dirty="0"/>
              <a:t>3rd Grade of Vocational Lyceum: According to the Sector that the students selected in the 2nd grade, the students must take the Panhellenic national Examinations in order to proceed to the Higher Tertiary education. These exams are held after the students have received their </a:t>
            </a:r>
            <a:r>
              <a:rPr lang="en-US" dirty="0" err="1"/>
              <a:t>Apolytirion</a:t>
            </a:r>
            <a:r>
              <a:rPr lang="en-US" dirty="0"/>
              <a:t> which is same with the General's Lyceum.</a:t>
            </a:r>
            <a:endParaRPr lang="en-US" sz="1400" dirty="0"/>
          </a:p>
          <a:p>
            <a:pPr marL="0" indent="0">
              <a:buNone/>
            </a:pPr>
            <a:endParaRPr lang="en-US" sz="1600" dirty="0"/>
          </a:p>
          <a:p>
            <a:endParaRPr lang="el-GR" dirty="0"/>
          </a:p>
        </p:txBody>
      </p:sp>
    </p:spTree>
    <p:extLst>
      <p:ext uri="{BB962C8B-B14F-4D97-AF65-F5344CB8AC3E}">
        <p14:creationId xmlns:p14="http://schemas.microsoft.com/office/powerpoint/2010/main" val="431939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51A1E2B-A98E-4E54-87F9-512906850A53}"/>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5060BFD0-51E5-4386-AB1C-ECB7DCDC57B9}"/>
              </a:ext>
            </a:extLst>
          </p:cNvPr>
          <p:cNvSpPr>
            <a:spLocks noGrp="1"/>
          </p:cNvSpPr>
          <p:nvPr>
            <p:ph idx="1"/>
          </p:nvPr>
        </p:nvSpPr>
        <p:spPr>
          <a:xfrm>
            <a:off x="1137145" y="2061452"/>
            <a:ext cx="10409200" cy="3450613"/>
          </a:xfrm>
        </p:spPr>
        <p:txBody>
          <a:bodyPr>
            <a:normAutofit/>
          </a:bodyPr>
          <a:lstStyle/>
          <a:p>
            <a:pPr marL="0" indent="0" algn="ctr">
              <a:buNone/>
            </a:pPr>
            <a:r>
              <a:rPr lang="el-GR" sz="4800" dirty="0"/>
              <a:t>Τ</a:t>
            </a:r>
            <a:r>
              <a:rPr lang="en-US" sz="4800" dirty="0">
                <a:latin typeface="AR BLANCA" panose="02000000000000000000" pitchFamily="2" charset="0"/>
              </a:rPr>
              <a:t>hank you for your attention</a:t>
            </a:r>
            <a:r>
              <a:rPr lang="el-GR" sz="4800" dirty="0"/>
              <a:t>!!!</a:t>
            </a:r>
          </a:p>
        </p:txBody>
      </p:sp>
      <p:pic>
        <p:nvPicPr>
          <p:cNvPr id="5" name="Εικόνα 4">
            <a:extLst>
              <a:ext uri="{FF2B5EF4-FFF2-40B4-BE49-F238E27FC236}">
                <a16:creationId xmlns:a16="http://schemas.microsoft.com/office/drawing/2014/main" id="{234D15FF-6492-49CE-86D7-3C6CA000A44A}"/>
              </a:ext>
            </a:extLst>
          </p:cNvPr>
          <p:cNvPicPr>
            <a:picLocks noChangeAspect="1"/>
          </p:cNvPicPr>
          <p:nvPr/>
        </p:nvPicPr>
        <p:blipFill>
          <a:blip r:embed="rId2"/>
          <a:stretch>
            <a:fillRect/>
          </a:stretch>
        </p:blipFill>
        <p:spPr>
          <a:xfrm rot="1173076">
            <a:off x="8417814" y="3635692"/>
            <a:ext cx="2305050" cy="2381250"/>
          </a:xfrm>
          <a:prstGeom prst="rect">
            <a:avLst/>
          </a:prstGeom>
        </p:spPr>
      </p:pic>
    </p:spTree>
    <p:extLst>
      <p:ext uri="{BB962C8B-B14F-4D97-AF65-F5344CB8AC3E}">
        <p14:creationId xmlns:p14="http://schemas.microsoft.com/office/powerpoint/2010/main" val="3129268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967080-462D-4614-B2A3-8EEE9A74782F}"/>
              </a:ext>
            </a:extLst>
          </p:cNvPr>
          <p:cNvSpPr>
            <a:spLocks noGrp="1"/>
          </p:cNvSpPr>
          <p:nvPr>
            <p:ph type="title"/>
          </p:nvPr>
        </p:nvSpPr>
        <p:spPr/>
        <p:txBody>
          <a:bodyPr/>
          <a:lstStyle/>
          <a:p>
            <a:r>
              <a:rPr lang="en-US" dirty="0"/>
              <a:t>three levels of the educational system</a:t>
            </a:r>
            <a:endParaRPr lang="el-GR" dirty="0"/>
          </a:p>
        </p:txBody>
      </p:sp>
      <p:sp>
        <p:nvSpPr>
          <p:cNvPr id="3" name="Θέση περιεχομένου 2">
            <a:extLst>
              <a:ext uri="{FF2B5EF4-FFF2-40B4-BE49-F238E27FC236}">
                <a16:creationId xmlns:a16="http://schemas.microsoft.com/office/drawing/2014/main" id="{66D15627-2220-4DA8-A732-D30729C13784}"/>
              </a:ext>
            </a:extLst>
          </p:cNvPr>
          <p:cNvSpPr>
            <a:spLocks noGrp="1"/>
          </p:cNvSpPr>
          <p:nvPr>
            <p:ph idx="1"/>
          </p:nvPr>
        </p:nvSpPr>
        <p:spPr>
          <a:xfrm>
            <a:off x="898261" y="1853754"/>
            <a:ext cx="10709910" cy="3939298"/>
          </a:xfrm>
        </p:spPr>
        <p:txBody>
          <a:bodyPr>
            <a:normAutofit/>
          </a:bodyPr>
          <a:lstStyle/>
          <a:p>
            <a:r>
              <a:rPr lang="en-US" dirty="0"/>
              <a:t>The Greek educational system is mainly divided into three levels: primary, secondary and tertiary.</a:t>
            </a:r>
          </a:p>
          <a:p>
            <a:r>
              <a:rPr lang="en-US" b="1" u="sng" dirty="0"/>
              <a:t>Primary education </a:t>
            </a:r>
            <a:r>
              <a:rPr lang="en-US" dirty="0"/>
              <a:t>is divided into </a:t>
            </a:r>
            <a:r>
              <a:rPr lang="en-US" dirty="0">
                <a:solidFill>
                  <a:srgbClr val="FF0000"/>
                </a:solidFill>
              </a:rPr>
              <a:t>kindergarten</a:t>
            </a:r>
            <a:r>
              <a:rPr lang="en-US" dirty="0"/>
              <a:t> lasting one or two years, and </a:t>
            </a:r>
            <a:r>
              <a:rPr lang="en-US" dirty="0">
                <a:solidFill>
                  <a:srgbClr val="FF0000"/>
                </a:solidFill>
              </a:rPr>
              <a:t>primary school</a:t>
            </a:r>
            <a:r>
              <a:rPr lang="en-US" dirty="0"/>
              <a:t> spanning six years (ages 6 to 12). </a:t>
            </a:r>
          </a:p>
          <a:p>
            <a:r>
              <a:rPr lang="en-US" b="1" u="sng" dirty="0"/>
              <a:t>Secondary education </a:t>
            </a:r>
            <a:r>
              <a:rPr lang="en-US" dirty="0"/>
              <a:t>comprises two stages: </a:t>
            </a:r>
            <a:r>
              <a:rPr lang="en-US" dirty="0" err="1">
                <a:solidFill>
                  <a:srgbClr val="FF0000"/>
                </a:solidFill>
              </a:rPr>
              <a:t>Gymnasio</a:t>
            </a:r>
            <a:r>
              <a:rPr lang="en-US" dirty="0">
                <a:solidFill>
                  <a:srgbClr val="FF0000"/>
                </a:solidFill>
              </a:rPr>
              <a:t> </a:t>
            </a:r>
            <a:r>
              <a:rPr lang="en-US" dirty="0"/>
              <a:t>(variously translated as Middle or Junior High School), a three-year school, after which students can attend </a:t>
            </a:r>
            <a:r>
              <a:rPr lang="en-US" dirty="0">
                <a:solidFill>
                  <a:srgbClr val="FF0000"/>
                </a:solidFill>
              </a:rPr>
              <a:t>General </a:t>
            </a:r>
            <a:r>
              <a:rPr lang="en-US" dirty="0" err="1">
                <a:solidFill>
                  <a:srgbClr val="FF0000"/>
                </a:solidFill>
              </a:rPr>
              <a:t>Lykeion</a:t>
            </a:r>
            <a:r>
              <a:rPr lang="en-US" dirty="0">
                <a:solidFill>
                  <a:srgbClr val="FF0000"/>
                </a:solidFill>
              </a:rPr>
              <a:t> </a:t>
            </a:r>
            <a:r>
              <a:rPr lang="en-US" dirty="0"/>
              <a:t>(</a:t>
            </a:r>
            <a:r>
              <a:rPr lang="en-US" dirty="0" err="1"/>
              <a:t>Lykeion</a:t>
            </a:r>
            <a:r>
              <a:rPr lang="en-US" dirty="0"/>
              <a:t> translated as Senior High School) or </a:t>
            </a:r>
            <a:r>
              <a:rPr lang="en-US" dirty="0">
                <a:solidFill>
                  <a:srgbClr val="FF0000"/>
                </a:solidFill>
              </a:rPr>
              <a:t>Technical </a:t>
            </a:r>
            <a:r>
              <a:rPr lang="en-US" dirty="0" err="1">
                <a:solidFill>
                  <a:srgbClr val="FF0000"/>
                </a:solidFill>
              </a:rPr>
              <a:t>Lykeion</a:t>
            </a:r>
            <a:r>
              <a:rPr lang="en-US" dirty="0"/>
              <a:t>. </a:t>
            </a:r>
          </a:p>
          <a:p>
            <a:r>
              <a:rPr lang="en-US" b="1" u="sng" dirty="0"/>
              <a:t>Higher Tertiary education </a:t>
            </a:r>
            <a:r>
              <a:rPr lang="en-US" dirty="0"/>
              <a:t>is provided by </a:t>
            </a:r>
            <a:r>
              <a:rPr lang="en-US" dirty="0">
                <a:solidFill>
                  <a:srgbClr val="FF0000"/>
                </a:solidFill>
              </a:rPr>
              <a:t>Universities (A.E.I),  Technological Universities (T.E.I.)</a:t>
            </a:r>
            <a:r>
              <a:rPr lang="en-US" dirty="0"/>
              <a:t> and </a:t>
            </a:r>
            <a:r>
              <a:rPr lang="en-US" dirty="0">
                <a:solidFill>
                  <a:srgbClr val="FF0000"/>
                </a:solidFill>
              </a:rPr>
              <a:t>Academies</a:t>
            </a:r>
            <a:r>
              <a:rPr lang="en-US" dirty="0"/>
              <a:t> which primarily cater for the military and the clergy. </a:t>
            </a:r>
          </a:p>
          <a:p>
            <a:r>
              <a:rPr lang="en-US" dirty="0"/>
              <a:t>All levels are overseen by the Ministry of Education, Research and Religious Affairs.</a:t>
            </a:r>
            <a:endParaRPr lang="el-GR" dirty="0"/>
          </a:p>
        </p:txBody>
      </p:sp>
    </p:spTree>
    <p:extLst>
      <p:ext uri="{BB962C8B-B14F-4D97-AF65-F5344CB8AC3E}">
        <p14:creationId xmlns:p14="http://schemas.microsoft.com/office/powerpoint/2010/main" val="1363316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21A7FA-B841-4618-A620-B37A78C83FB3}"/>
              </a:ext>
            </a:extLst>
          </p:cNvPr>
          <p:cNvSpPr>
            <a:spLocks noGrp="1"/>
          </p:cNvSpPr>
          <p:nvPr>
            <p:ph type="title"/>
          </p:nvPr>
        </p:nvSpPr>
        <p:spPr/>
        <p:txBody>
          <a:bodyPr/>
          <a:lstStyle/>
          <a:p>
            <a:endParaRPr lang="el-GR"/>
          </a:p>
        </p:txBody>
      </p:sp>
      <p:pic>
        <p:nvPicPr>
          <p:cNvPr id="5" name="Θέση περιεχομένου 4">
            <a:extLst>
              <a:ext uri="{FF2B5EF4-FFF2-40B4-BE49-F238E27FC236}">
                <a16:creationId xmlns:a16="http://schemas.microsoft.com/office/drawing/2014/main" id="{E64CAE78-386A-47CA-ADD5-E3DD1342351C}"/>
              </a:ext>
            </a:extLst>
          </p:cNvPr>
          <p:cNvPicPr>
            <a:picLocks noGrp="1" noChangeAspect="1"/>
          </p:cNvPicPr>
          <p:nvPr>
            <p:ph idx="1"/>
          </p:nvPr>
        </p:nvPicPr>
        <p:blipFill>
          <a:blip r:embed="rId2"/>
          <a:stretch>
            <a:fillRect/>
          </a:stretch>
        </p:blipFill>
        <p:spPr>
          <a:xfrm>
            <a:off x="1451579" y="222886"/>
            <a:ext cx="8161020" cy="6120767"/>
          </a:xfrm>
        </p:spPr>
      </p:pic>
    </p:spTree>
    <p:extLst>
      <p:ext uri="{BB962C8B-B14F-4D97-AF65-F5344CB8AC3E}">
        <p14:creationId xmlns:p14="http://schemas.microsoft.com/office/powerpoint/2010/main" val="4018278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DD65ECE-AC37-452D-934F-ABFE49A8D047}"/>
              </a:ext>
            </a:extLst>
          </p:cNvPr>
          <p:cNvSpPr>
            <a:spLocks noGrp="1"/>
          </p:cNvSpPr>
          <p:nvPr>
            <p:ph type="title"/>
          </p:nvPr>
        </p:nvSpPr>
        <p:spPr/>
        <p:txBody>
          <a:bodyPr/>
          <a:lstStyle/>
          <a:p>
            <a:r>
              <a:rPr lang="en-US" dirty="0"/>
              <a:t>Primary education</a:t>
            </a:r>
            <a:br>
              <a:rPr lang="en-US" dirty="0"/>
            </a:br>
            <a:endParaRPr lang="el-GR" dirty="0"/>
          </a:p>
        </p:txBody>
      </p:sp>
      <p:sp>
        <p:nvSpPr>
          <p:cNvPr id="3" name="Θέση περιεχομένου 2">
            <a:extLst>
              <a:ext uri="{FF2B5EF4-FFF2-40B4-BE49-F238E27FC236}">
                <a16:creationId xmlns:a16="http://schemas.microsoft.com/office/drawing/2014/main" id="{23C3C478-6FEB-45E2-87BC-3A4F35E1814F}"/>
              </a:ext>
            </a:extLst>
          </p:cNvPr>
          <p:cNvSpPr>
            <a:spLocks noGrp="1"/>
          </p:cNvSpPr>
          <p:nvPr>
            <p:ph idx="1"/>
          </p:nvPr>
        </p:nvSpPr>
        <p:spPr>
          <a:xfrm>
            <a:off x="514350" y="2141462"/>
            <a:ext cx="10984230" cy="4202188"/>
          </a:xfrm>
        </p:spPr>
        <p:txBody>
          <a:bodyPr>
            <a:normAutofit/>
          </a:bodyPr>
          <a:lstStyle/>
          <a:p>
            <a:r>
              <a:rPr lang="en-US" dirty="0"/>
              <a:t>Before the Elementary school, kids must attend the Kindergarten from age 5 to 6 before moving to the Elementary School. Elementary schools are called "</a:t>
            </a:r>
            <a:r>
              <a:rPr lang="en-US" i="1" dirty="0" err="1"/>
              <a:t>Dimotiko</a:t>
            </a:r>
            <a:r>
              <a:rPr lang="en-US" dirty="0"/>
              <a:t>" (demotic, meaning municipal).The name remains although it has been obsolete for decades. Graduating from one year to the next is automatic, and pupils with deficient performance are given remedial tutoring. Years are six and called "classes", from first to sixth.</a:t>
            </a:r>
          </a:p>
          <a:p>
            <a:r>
              <a:rPr lang="en-US" dirty="0"/>
              <a:t>A normal school-day starts at 8.15 and finishes in 13.15. The classes last between 45 and 90 minutes with 3 breaks. The school year always starts on September 11</a:t>
            </a:r>
            <a:r>
              <a:rPr lang="en-US" baseline="30000" dirty="0"/>
              <a:t>th</a:t>
            </a:r>
            <a:r>
              <a:rPr lang="en-US" dirty="0"/>
              <a:t>  and ends on June 15</a:t>
            </a:r>
            <a:r>
              <a:rPr lang="en-US" baseline="30000" dirty="0"/>
              <a:t>th</a:t>
            </a:r>
            <a:r>
              <a:rPr lang="en-US" dirty="0"/>
              <a:t> . The students have summer vacation (about 3 months), Christmas vacation (2 weeks) and Easter vacation (2 weeks).</a:t>
            </a:r>
            <a:endParaRPr lang="el-GR" dirty="0"/>
          </a:p>
          <a:p>
            <a:r>
              <a:rPr lang="en-US" dirty="0"/>
              <a:t>Some of the subjects are: Modern Greek language</a:t>
            </a:r>
            <a:r>
              <a:rPr lang="el-GR" dirty="0"/>
              <a:t>, </a:t>
            </a:r>
            <a:r>
              <a:rPr lang="en-US" dirty="0"/>
              <a:t>Mathematics, Music, Physics, Geography, Environmental Studies, History, Computers, Art and English Language etc.</a:t>
            </a:r>
            <a:endParaRPr lang="el-GR" dirty="0"/>
          </a:p>
          <a:p>
            <a:endParaRPr lang="el-GR" dirty="0"/>
          </a:p>
        </p:txBody>
      </p:sp>
      <p:pic>
        <p:nvPicPr>
          <p:cNvPr id="5" name="Εικόνα 4">
            <a:extLst>
              <a:ext uri="{FF2B5EF4-FFF2-40B4-BE49-F238E27FC236}">
                <a16:creationId xmlns:a16="http://schemas.microsoft.com/office/drawing/2014/main" id="{DD5A9899-6B70-49C8-8FEB-CBABEE3E3126}"/>
              </a:ext>
            </a:extLst>
          </p:cNvPr>
          <p:cNvPicPr>
            <a:picLocks noChangeAspect="1"/>
          </p:cNvPicPr>
          <p:nvPr/>
        </p:nvPicPr>
        <p:blipFill>
          <a:blip r:embed="rId2"/>
          <a:stretch>
            <a:fillRect/>
          </a:stretch>
        </p:blipFill>
        <p:spPr>
          <a:xfrm>
            <a:off x="7384787" y="141133"/>
            <a:ext cx="4525273" cy="2000329"/>
          </a:xfrm>
          <a:prstGeom prst="rect">
            <a:avLst/>
          </a:prstGeom>
        </p:spPr>
      </p:pic>
    </p:spTree>
    <p:extLst>
      <p:ext uri="{BB962C8B-B14F-4D97-AF65-F5344CB8AC3E}">
        <p14:creationId xmlns:p14="http://schemas.microsoft.com/office/powerpoint/2010/main" val="2057452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F2DA079-625A-4313-A6D2-734DE107E6C0}"/>
              </a:ext>
            </a:extLst>
          </p:cNvPr>
          <p:cNvSpPr>
            <a:spLocks noGrp="1"/>
          </p:cNvSpPr>
          <p:nvPr>
            <p:ph type="title"/>
          </p:nvPr>
        </p:nvSpPr>
        <p:spPr/>
        <p:txBody>
          <a:bodyPr>
            <a:normAutofit fontScale="90000"/>
          </a:bodyPr>
          <a:lstStyle/>
          <a:p>
            <a:r>
              <a:rPr lang="en-US" dirty="0"/>
              <a:t>Secondary education</a:t>
            </a:r>
            <a:br>
              <a:rPr lang="el-GR" dirty="0"/>
            </a:br>
            <a:r>
              <a:rPr lang="en-US" dirty="0"/>
              <a:t>           </a:t>
            </a:r>
            <a:r>
              <a:rPr lang="en-US" dirty="0" err="1"/>
              <a:t>Gymnasio</a:t>
            </a:r>
            <a:br>
              <a:rPr lang="en-US" dirty="0"/>
            </a:br>
            <a:endParaRPr lang="el-GR" dirty="0"/>
          </a:p>
        </p:txBody>
      </p:sp>
      <p:sp>
        <p:nvSpPr>
          <p:cNvPr id="3" name="Θέση περιεχομένου 2">
            <a:extLst>
              <a:ext uri="{FF2B5EF4-FFF2-40B4-BE49-F238E27FC236}">
                <a16:creationId xmlns:a16="http://schemas.microsoft.com/office/drawing/2014/main" id="{F3CBCEFB-24F8-469C-A81F-FD94B68EA070}"/>
              </a:ext>
            </a:extLst>
          </p:cNvPr>
          <p:cNvSpPr>
            <a:spLocks noGrp="1"/>
          </p:cNvSpPr>
          <p:nvPr>
            <p:ph idx="1"/>
          </p:nvPr>
        </p:nvSpPr>
        <p:spPr>
          <a:xfrm>
            <a:off x="91440" y="2278622"/>
            <a:ext cx="11464289" cy="4037749"/>
          </a:xfrm>
        </p:spPr>
        <p:txBody>
          <a:bodyPr>
            <a:normAutofit lnSpcReduction="10000"/>
          </a:bodyPr>
          <a:lstStyle/>
          <a:p>
            <a:r>
              <a:rPr lang="en-US" dirty="0"/>
              <a:t>Starts on September 11</a:t>
            </a:r>
            <a:r>
              <a:rPr lang="en-US" baseline="30000" dirty="0"/>
              <a:t>th</a:t>
            </a:r>
            <a:r>
              <a:rPr lang="en-US" dirty="0"/>
              <a:t>  and ends on early June before the first day of the Panhellenic exams. The lessons end in 31</a:t>
            </a:r>
            <a:r>
              <a:rPr lang="en-US" baseline="30000" dirty="0"/>
              <a:t>st</a:t>
            </a:r>
            <a:r>
              <a:rPr lang="en-US" dirty="0"/>
              <a:t>  May so that the students will be able to study for their examinations in early June. The classes start at 8.15 and end from 13.55 to 14.15 according to the type of school. Classes last from 30 min. to 45 min. and there are breaks of 10 and 5 minutes between them.</a:t>
            </a:r>
            <a:endParaRPr lang="el-GR" dirty="0"/>
          </a:p>
          <a:p>
            <a:r>
              <a:rPr lang="en-US" dirty="0" err="1"/>
              <a:t>Gymnasio</a:t>
            </a:r>
            <a:r>
              <a:rPr lang="en-US" dirty="0"/>
              <a:t> has three “classes” and the attending is obligatory. </a:t>
            </a:r>
          </a:p>
          <a:p>
            <a:r>
              <a:rPr lang="en-US" dirty="0"/>
              <a:t> The lessons that the students will be exanimated in early June are Modern Greek Language/Modern Greek Literature, History, Mathematics and Physics. The duration for every exam is 2 hours except Modern Greek Language/Modern Greek Literature which is 3 hours.</a:t>
            </a:r>
          </a:p>
          <a:p>
            <a:r>
              <a:rPr lang="en-US" dirty="0"/>
              <a:t>Of course there are more subjects like Ancient Greek Language/Literature, Biology, Chemistry, Foreign Languages</a:t>
            </a:r>
            <a:r>
              <a:rPr lang="el-GR" dirty="0"/>
              <a:t> </a:t>
            </a:r>
            <a:r>
              <a:rPr lang="en-US" dirty="0"/>
              <a:t>but they are examined through hourly tests during the school year.</a:t>
            </a:r>
            <a:endParaRPr lang="el-GR" dirty="0"/>
          </a:p>
        </p:txBody>
      </p:sp>
      <p:pic>
        <p:nvPicPr>
          <p:cNvPr id="5" name="Εικόνα 4">
            <a:extLst>
              <a:ext uri="{FF2B5EF4-FFF2-40B4-BE49-F238E27FC236}">
                <a16:creationId xmlns:a16="http://schemas.microsoft.com/office/drawing/2014/main" id="{CBDB2A4F-4546-4B74-B890-195F9C268571}"/>
              </a:ext>
            </a:extLst>
          </p:cNvPr>
          <p:cNvPicPr>
            <a:picLocks noChangeAspect="1"/>
          </p:cNvPicPr>
          <p:nvPr/>
        </p:nvPicPr>
        <p:blipFill>
          <a:blip r:embed="rId2"/>
          <a:stretch>
            <a:fillRect/>
          </a:stretch>
        </p:blipFill>
        <p:spPr>
          <a:xfrm>
            <a:off x="8724899" y="131445"/>
            <a:ext cx="3217783" cy="1934743"/>
          </a:xfrm>
          <a:prstGeom prst="rect">
            <a:avLst/>
          </a:prstGeom>
        </p:spPr>
      </p:pic>
    </p:spTree>
    <p:extLst>
      <p:ext uri="{BB962C8B-B14F-4D97-AF65-F5344CB8AC3E}">
        <p14:creationId xmlns:p14="http://schemas.microsoft.com/office/powerpoint/2010/main" val="1516472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E72B01-8E0D-41FF-8DE7-D2C391FFA2E3}"/>
              </a:ext>
            </a:extLst>
          </p:cNvPr>
          <p:cNvSpPr>
            <a:spLocks noGrp="1"/>
          </p:cNvSpPr>
          <p:nvPr>
            <p:ph type="title"/>
          </p:nvPr>
        </p:nvSpPr>
        <p:spPr>
          <a:xfrm>
            <a:off x="914369" y="610209"/>
            <a:ext cx="9603275" cy="1049235"/>
          </a:xfrm>
        </p:spPr>
        <p:txBody>
          <a:bodyPr/>
          <a:lstStyle/>
          <a:p>
            <a:r>
              <a:rPr lang="en-US" dirty="0"/>
              <a:t>Secondary education</a:t>
            </a:r>
            <a:br>
              <a:rPr lang="el-GR" dirty="0"/>
            </a:br>
            <a:r>
              <a:rPr lang="en-US" dirty="0"/>
              <a:t>             Lyceum</a:t>
            </a:r>
            <a:endParaRPr lang="el-GR" dirty="0"/>
          </a:p>
        </p:txBody>
      </p:sp>
      <p:sp>
        <p:nvSpPr>
          <p:cNvPr id="3" name="Θέση περιεχομένου 2">
            <a:extLst>
              <a:ext uri="{FF2B5EF4-FFF2-40B4-BE49-F238E27FC236}">
                <a16:creationId xmlns:a16="http://schemas.microsoft.com/office/drawing/2014/main" id="{66536903-E4E5-40C7-AFF3-61EEFA5D7BB7}"/>
              </a:ext>
            </a:extLst>
          </p:cNvPr>
          <p:cNvSpPr>
            <a:spLocks noGrp="1"/>
          </p:cNvSpPr>
          <p:nvPr>
            <p:ph idx="1"/>
          </p:nvPr>
        </p:nvSpPr>
        <p:spPr>
          <a:xfrm>
            <a:off x="0" y="1901430"/>
            <a:ext cx="12192000" cy="4442220"/>
          </a:xfrm>
        </p:spPr>
        <p:txBody>
          <a:bodyPr>
            <a:normAutofit fontScale="85000" lnSpcReduction="20000"/>
          </a:bodyPr>
          <a:lstStyle/>
          <a:p>
            <a:r>
              <a:rPr lang="en-US" dirty="0"/>
              <a:t>Starts on September 11</a:t>
            </a:r>
            <a:r>
              <a:rPr lang="en-US" baseline="30000" dirty="0"/>
              <a:t>th</a:t>
            </a:r>
            <a:r>
              <a:rPr lang="en-US" dirty="0"/>
              <a:t>  and ends on 15</a:t>
            </a:r>
            <a:r>
              <a:rPr lang="en-US" baseline="30000" dirty="0"/>
              <a:t>th</a:t>
            </a:r>
            <a:r>
              <a:rPr lang="en-US" dirty="0"/>
              <a:t>  June. The lessons end in late May so that the students will be able to study for their examinations in June. The classes start at 8.20 and end from 13.55 to 14.20 according to the type of school. Classes last from 35 min. to 45 min. and there are breaks of 10 and 5 minutes between them.</a:t>
            </a:r>
          </a:p>
          <a:p>
            <a:r>
              <a:rPr lang="en-US" dirty="0"/>
              <a:t>There are 7 types of lyceums in Greece:</a:t>
            </a:r>
          </a:p>
          <a:p>
            <a:pPr marL="0" indent="0">
              <a:spcBef>
                <a:spcPts val="0"/>
              </a:spcBef>
              <a:buNone/>
            </a:pPr>
            <a:r>
              <a:rPr lang="el-GR" dirty="0">
                <a:solidFill>
                  <a:srgbClr val="00B050"/>
                </a:solidFill>
              </a:rPr>
              <a:t>1.</a:t>
            </a:r>
            <a:r>
              <a:rPr lang="el-GR" dirty="0"/>
              <a:t> </a:t>
            </a:r>
            <a:r>
              <a:rPr lang="en-US" dirty="0"/>
              <a:t>General Lyceum</a:t>
            </a:r>
          </a:p>
          <a:p>
            <a:pPr marL="0" indent="0">
              <a:spcBef>
                <a:spcPts val="0"/>
              </a:spcBef>
              <a:buNone/>
            </a:pPr>
            <a:r>
              <a:rPr lang="el-GR" dirty="0">
                <a:solidFill>
                  <a:srgbClr val="00B050"/>
                </a:solidFill>
              </a:rPr>
              <a:t>2.</a:t>
            </a:r>
            <a:r>
              <a:rPr lang="el-GR" dirty="0"/>
              <a:t> </a:t>
            </a:r>
            <a:r>
              <a:rPr lang="en-US" dirty="0"/>
              <a:t>Athletic Lyceum (to enter this type of school students must pass certain exams on a sport like football, basketball, volleyball</a:t>
            </a:r>
            <a:r>
              <a:rPr lang="el-GR" dirty="0"/>
              <a:t> </a:t>
            </a:r>
            <a:r>
              <a:rPr lang="en-US" dirty="0"/>
              <a:t>etc.)</a:t>
            </a:r>
          </a:p>
          <a:p>
            <a:pPr marL="0" indent="0">
              <a:spcBef>
                <a:spcPts val="0"/>
              </a:spcBef>
              <a:buNone/>
            </a:pPr>
            <a:r>
              <a:rPr lang="el-GR" dirty="0">
                <a:solidFill>
                  <a:srgbClr val="00B050"/>
                </a:solidFill>
              </a:rPr>
              <a:t>3</a:t>
            </a:r>
            <a:r>
              <a:rPr lang="el-GR" dirty="0"/>
              <a:t>. </a:t>
            </a:r>
            <a:r>
              <a:rPr lang="en-US" dirty="0"/>
              <a:t>Musical Lyceum (to enter this type of school students must pass certain exams on a musical instrument)</a:t>
            </a:r>
          </a:p>
          <a:p>
            <a:pPr marL="0" indent="0">
              <a:spcBef>
                <a:spcPts val="0"/>
              </a:spcBef>
              <a:buNone/>
            </a:pPr>
            <a:r>
              <a:rPr lang="el-GR" dirty="0">
                <a:solidFill>
                  <a:srgbClr val="00B050"/>
                </a:solidFill>
              </a:rPr>
              <a:t>4. </a:t>
            </a:r>
            <a:r>
              <a:rPr lang="en-US" dirty="0"/>
              <a:t>Art Lyceum (to enter this type of school students must pass certain exams on either arts, dance, or theater)</a:t>
            </a:r>
          </a:p>
          <a:p>
            <a:pPr marL="0" indent="0">
              <a:spcBef>
                <a:spcPts val="0"/>
              </a:spcBef>
              <a:buNone/>
            </a:pPr>
            <a:r>
              <a:rPr lang="el-GR" dirty="0">
                <a:solidFill>
                  <a:srgbClr val="00B050"/>
                </a:solidFill>
              </a:rPr>
              <a:t>5.</a:t>
            </a:r>
            <a:r>
              <a:rPr lang="el-GR" dirty="0"/>
              <a:t> </a:t>
            </a:r>
            <a:r>
              <a:rPr lang="en-US" dirty="0"/>
              <a:t>Experimental Lyceum (to enter this type of schools students must pass certain exams on Mathematics, Science, Reading Comprehension and Writing</a:t>
            </a:r>
          </a:p>
          <a:p>
            <a:pPr marL="0" indent="0">
              <a:spcBef>
                <a:spcPts val="0"/>
              </a:spcBef>
              <a:buNone/>
            </a:pPr>
            <a:r>
              <a:rPr lang="el-GR" dirty="0">
                <a:solidFill>
                  <a:srgbClr val="00B050"/>
                </a:solidFill>
              </a:rPr>
              <a:t>6</a:t>
            </a:r>
            <a:r>
              <a:rPr lang="el-GR" dirty="0"/>
              <a:t>. </a:t>
            </a:r>
            <a:r>
              <a:rPr lang="en-US" dirty="0"/>
              <a:t>Church Lyceum</a:t>
            </a:r>
            <a:endParaRPr lang="el-GR" dirty="0"/>
          </a:p>
          <a:p>
            <a:pPr marL="0" indent="0">
              <a:spcBef>
                <a:spcPts val="0"/>
              </a:spcBef>
              <a:buNone/>
            </a:pPr>
            <a:r>
              <a:rPr lang="en-US" dirty="0"/>
              <a:t>And the </a:t>
            </a:r>
            <a:r>
              <a:rPr lang="en-US" dirty="0">
                <a:solidFill>
                  <a:srgbClr val="00B050"/>
                </a:solidFill>
              </a:rPr>
              <a:t>7</a:t>
            </a:r>
            <a:r>
              <a:rPr lang="en-US" baseline="30000" dirty="0">
                <a:solidFill>
                  <a:srgbClr val="00B050"/>
                </a:solidFill>
              </a:rPr>
              <a:t>th</a:t>
            </a:r>
            <a:r>
              <a:rPr lang="en-US" dirty="0"/>
              <a:t> is the Technical</a:t>
            </a:r>
            <a:r>
              <a:rPr lang="el-GR" dirty="0"/>
              <a:t>/</a:t>
            </a:r>
            <a:r>
              <a:rPr lang="en-US" dirty="0"/>
              <a:t>Vocational Lyceum.</a:t>
            </a:r>
          </a:p>
          <a:p>
            <a:pPr marL="0" indent="0">
              <a:spcBef>
                <a:spcPts val="0"/>
              </a:spcBef>
              <a:buNone/>
            </a:pPr>
            <a:endParaRPr lang="el-GR" dirty="0"/>
          </a:p>
          <a:p>
            <a:pPr marL="0" indent="0">
              <a:spcBef>
                <a:spcPts val="0"/>
              </a:spcBef>
              <a:buNone/>
            </a:pPr>
            <a:r>
              <a:rPr lang="en-US" dirty="0"/>
              <a:t>The six first types have a lot of similarities in the curriculum and they have the same Panhellenic exams. The Technical differs both in the curriculum and the exams.</a:t>
            </a:r>
          </a:p>
          <a:p>
            <a:pPr marL="0" indent="0">
              <a:spcBef>
                <a:spcPts val="0"/>
              </a:spcBef>
              <a:buNone/>
            </a:pPr>
            <a:endParaRPr lang="en-US" dirty="0"/>
          </a:p>
          <a:p>
            <a:pPr marL="0" indent="0">
              <a:spcBef>
                <a:spcPts val="0"/>
              </a:spcBef>
              <a:buNone/>
            </a:pPr>
            <a:endParaRPr lang="en-US" dirty="0"/>
          </a:p>
          <a:p>
            <a:pPr marL="0" indent="0">
              <a:spcBef>
                <a:spcPts val="0"/>
              </a:spcBef>
              <a:buNone/>
            </a:pPr>
            <a:endParaRPr lang="en-US" dirty="0"/>
          </a:p>
          <a:p>
            <a:pPr marL="0" indent="0">
              <a:spcBef>
                <a:spcPts val="0"/>
              </a:spcBef>
              <a:buNone/>
            </a:pPr>
            <a:endParaRPr lang="el-GR" dirty="0"/>
          </a:p>
          <a:p>
            <a:pPr marL="0" indent="0">
              <a:spcBef>
                <a:spcPts val="0"/>
              </a:spcBef>
              <a:buNone/>
            </a:pPr>
            <a:endParaRPr lang="en-US" dirty="0"/>
          </a:p>
          <a:p>
            <a:endParaRPr lang="el-GR" dirty="0"/>
          </a:p>
        </p:txBody>
      </p:sp>
      <p:pic>
        <p:nvPicPr>
          <p:cNvPr id="5" name="Εικόνα 4">
            <a:extLst>
              <a:ext uri="{FF2B5EF4-FFF2-40B4-BE49-F238E27FC236}">
                <a16:creationId xmlns:a16="http://schemas.microsoft.com/office/drawing/2014/main" id="{6583F298-FAC0-4A46-8499-27977CE98FBC}"/>
              </a:ext>
            </a:extLst>
          </p:cNvPr>
          <p:cNvPicPr>
            <a:picLocks noChangeAspect="1"/>
          </p:cNvPicPr>
          <p:nvPr/>
        </p:nvPicPr>
        <p:blipFill>
          <a:blip r:embed="rId2"/>
          <a:stretch>
            <a:fillRect/>
          </a:stretch>
        </p:blipFill>
        <p:spPr>
          <a:xfrm>
            <a:off x="8460643" y="86532"/>
            <a:ext cx="3392335" cy="1814899"/>
          </a:xfrm>
          <a:prstGeom prst="rect">
            <a:avLst/>
          </a:prstGeom>
        </p:spPr>
      </p:pic>
    </p:spTree>
    <p:extLst>
      <p:ext uri="{BB962C8B-B14F-4D97-AF65-F5344CB8AC3E}">
        <p14:creationId xmlns:p14="http://schemas.microsoft.com/office/powerpoint/2010/main" val="840804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CFFF36-6EFB-458E-8B23-96EB7C5198B9}"/>
              </a:ext>
            </a:extLst>
          </p:cNvPr>
          <p:cNvSpPr>
            <a:spLocks noGrp="1"/>
          </p:cNvSpPr>
          <p:nvPr>
            <p:ph type="title"/>
          </p:nvPr>
        </p:nvSpPr>
        <p:spPr>
          <a:xfrm>
            <a:off x="4343400" y="804519"/>
            <a:ext cx="4046220" cy="784251"/>
          </a:xfrm>
        </p:spPr>
        <p:txBody>
          <a:bodyPr/>
          <a:lstStyle/>
          <a:p>
            <a:endParaRPr lang="el-GR" dirty="0"/>
          </a:p>
        </p:txBody>
      </p:sp>
      <p:pic>
        <p:nvPicPr>
          <p:cNvPr id="5" name="Θέση περιεχομένου 4">
            <a:extLst>
              <a:ext uri="{FF2B5EF4-FFF2-40B4-BE49-F238E27FC236}">
                <a16:creationId xmlns:a16="http://schemas.microsoft.com/office/drawing/2014/main" id="{9FFBD1F4-8702-4886-AD96-CF3EB3F6A34F}"/>
              </a:ext>
            </a:extLst>
          </p:cNvPr>
          <p:cNvPicPr>
            <a:picLocks noGrp="1" noChangeAspect="1"/>
          </p:cNvPicPr>
          <p:nvPr>
            <p:ph idx="1"/>
          </p:nvPr>
        </p:nvPicPr>
        <p:blipFill>
          <a:blip r:embed="rId2"/>
          <a:stretch>
            <a:fillRect/>
          </a:stretch>
        </p:blipFill>
        <p:spPr>
          <a:xfrm>
            <a:off x="1798320" y="202371"/>
            <a:ext cx="8595360" cy="6453257"/>
          </a:xfrm>
        </p:spPr>
      </p:pic>
    </p:spTree>
    <p:extLst>
      <p:ext uri="{BB962C8B-B14F-4D97-AF65-F5344CB8AC3E}">
        <p14:creationId xmlns:p14="http://schemas.microsoft.com/office/powerpoint/2010/main" val="2084703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461413-9EFC-4FF8-B3BE-4A27EB84C406}"/>
              </a:ext>
            </a:extLst>
          </p:cNvPr>
          <p:cNvSpPr>
            <a:spLocks noGrp="1"/>
          </p:cNvSpPr>
          <p:nvPr>
            <p:ph type="title"/>
          </p:nvPr>
        </p:nvSpPr>
        <p:spPr/>
        <p:txBody>
          <a:bodyPr/>
          <a:lstStyle/>
          <a:p>
            <a:r>
              <a:rPr lang="en-US" dirty="0"/>
              <a:t>General Lyceum- General High School</a:t>
            </a:r>
            <a:endParaRPr lang="el-GR" dirty="0"/>
          </a:p>
        </p:txBody>
      </p:sp>
      <p:sp>
        <p:nvSpPr>
          <p:cNvPr id="3" name="Θέση περιεχομένου 2">
            <a:extLst>
              <a:ext uri="{FF2B5EF4-FFF2-40B4-BE49-F238E27FC236}">
                <a16:creationId xmlns:a16="http://schemas.microsoft.com/office/drawing/2014/main" id="{745B1A35-E04C-4923-8596-AE7765850116}"/>
              </a:ext>
            </a:extLst>
          </p:cNvPr>
          <p:cNvSpPr>
            <a:spLocks noGrp="1"/>
          </p:cNvSpPr>
          <p:nvPr>
            <p:ph idx="1"/>
          </p:nvPr>
        </p:nvSpPr>
        <p:spPr>
          <a:xfrm>
            <a:off x="0" y="1839863"/>
            <a:ext cx="12192000" cy="4213618"/>
          </a:xfrm>
        </p:spPr>
        <p:txBody>
          <a:bodyPr>
            <a:normAutofit fontScale="92500" lnSpcReduction="20000"/>
          </a:bodyPr>
          <a:lstStyle/>
          <a:p>
            <a:pPr marL="0" indent="0">
              <a:buNone/>
            </a:pPr>
            <a:r>
              <a:rPr lang="en-US" b="1" dirty="0"/>
              <a:t>1st Grade of General Lyceum </a:t>
            </a:r>
            <a:r>
              <a:rPr lang="en-US" dirty="0"/>
              <a:t>: </a:t>
            </a:r>
            <a:r>
              <a:rPr lang="en-US" dirty="0">
                <a:solidFill>
                  <a:srgbClr val="FF0000"/>
                </a:solidFill>
              </a:rPr>
              <a:t>Subjects of General Education </a:t>
            </a:r>
            <a:r>
              <a:rPr lang="en-US" dirty="0"/>
              <a:t>(</a:t>
            </a:r>
            <a:r>
              <a:rPr lang="en-US" sz="1100" dirty="0"/>
              <a:t>Ancient/Modern Greek, Algebra, Geometry, Physics, Biology, History, Chemistry </a:t>
            </a:r>
            <a:r>
              <a:rPr lang="en-US" sz="1100" dirty="0" err="1"/>
              <a:t>etc</a:t>
            </a:r>
            <a:r>
              <a:rPr lang="en-US" sz="1100" dirty="0"/>
              <a:t>)</a:t>
            </a:r>
          </a:p>
          <a:p>
            <a:pPr marL="0" indent="0">
              <a:buNone/>
            </a:pPr>
            <a:r>
              <a:rPr lang="en-US" b="1" dirty="0"/>
              <a:t>2nd Grade of General Lyceum</a:t>
            </a:r>
            <a:r>
              <a:rPr lang="en-US" dirty="0"/>
              <a:t>: </a:t>
            </a:r>
            <a:r>
              <a:rPr lang="en-US" dirty="0">
                <a:solidFill>
                  <a:srgbClr val="FF0000"/>
                </a:solidFill>
              </a:rPr>
              <a:t>a. Subjects of General Education</a:t>
            </a:r>
          </a:p>
          <a:p>
            <a:pPr marL="0" indent="0">
              <a:buNone/>
            </a:pPr>
            <a:r>
              <a:rPr lang="en-US" dirty="0">
                <a:solidFill>
                  <a:srgbClr val="FF0000"/>
                </a:solidFill>
              </a:rPr>
              <a:t>                                                    b. The students can choose 1 of the 2 Orientation Groups: </a:t>
            </a:r>
          </a:p>
          <a:p>
            <a:pPr marL="0" indent="0">
              <a:buNone/>
            </a:pPr>
            <a:r>
              <a:rPr lang="en-US" dirty="0">
                <a:solidFill>
                  <a:srgbClr val="00B050"/>
                </a:solidFill>
              </a:rPr>
              <a:t>1. Subjects of the Humanities Orientation Group ( Ancient Greek and Social Science)</a:t>
            </a:r>
          </a:p>
          <a:p>
            <a:pPr marL="0" indent="0">
              <a:buNone/>
            </a:pPr>
            <a:r>
              <a:rPr lang="en-US" dirty="0">
                <a:solidFill>
                  <a:srgbClr val="00B050"/>
                </a:solidFill>
              </a:rPr>
              <a:t>2. Subjects of the Sciences Orientation Group (Physics and Mathematics)</a:t>
            </a:r>
          </a:p>
          <a:p>
            <a:pPr marL="0" indent="0">
              <a:buNone/>
            </a:pPr>
            <a:r>
              <a:rPr lang="en-US" b="1" dirty="0"/>
              <a:t>3rd Grade of General Lyceum : </a:t>
            </a:r>
            <a:r>
              <a:rPr lang="en-US" dirty="0">
                <a:solidFill>
                  <a:srgbClr val="FF0000"/>
                </a:solidFill>
              </a:rPr>
              <a:t>a. Subjects of General Education</a:t>
            </a:r>
          </a:p>
          <a:p>
            <a:pPr marL="0" indent="0">
              <a:buNone/>
            </a:pPr>
            <a:r>
              <a:rPr lang="en-US" dirty="0">
                <a:solidFill>
                  <a:srgbClr val="FF0000"/>
                </a:solidFill>
              </a:rPr>
              <a:t>                                                     b. The students can choose 1 of the 3 Orientation Groups: </a:t>
            </a:r>
          </a:p>
          <a:p>
            <a:pPr marL="0" indent="0">
              <a:buNone/>
            </a:pPr>
            <a:r>
              <a:rPr lang="en-US" dirty="0">
                <a:solidFill>
                  <a:srgbClr val="002060"/>
                </a:solidFill>
              </a:rPr>
              <a:t>1. Subjects of the Humanities Orientation Group (Ancient Greek, History, Latin, </a:t>
            </a:r>
            <a:r>
              <a:rPr lang="en-US" dirty="0"/>
              <a:t>Sociology</a:t>
            </a:r>
            <a:r>
              <a:rPr lang="en-US" dirty="0">
                <a:solidFill>
                  <a:srgbClr val="002060"/>
                </a:solidFill>
              </a:rPr>
              <a:t>) </a:t>
            </a:r>
          </a:p>
          <a:p>
            <a:pPr marL="0" indent="0">
              <a:buNone/>
            </a:pPr>
            <a:r>
              <a:rPr lang="en-US" dirty="0">
                <a:solidFill>
                  <a:srgbClr val="002060"/>
                </a:solidFill>
              </a:rPr>
              <a:t>2. Subjects of the Economical and Computer Studies Orientation Group (Mathematics, Economy, Computers, </a:t>
            </a:r>
            <a:r>
              <a:rPr lang="en-US" dirty="0"/>
              <a:t>History</a:t>
            </a:r>
            <a:r>
              <a:rPr lang="en-US" dirty="0">
                <a:solidFill>
                  <a:srgbClr val="002060"/>
                </a:solidFill>
              </a:rPr>
              <a:t>)</a:t>
            </a:r>
          </a:p>
          <a:p>
            <a:pPr marL="0" indent="0">
              <a:buNone/>
            </a:pPr>
            <a:r>
              <a:rPr lang="en-US" dirty="0">
                <a:solidFill>
                  <a:srgbClr val="002060"/>
                </a:solidFill>
              </a:rPr>
              <a:t>3. Subjects of the Science Studies Orientation Group (Biology, Chemistry, Physics, </a:t>
            </a:r>
            <a:r>
              <a:rPr lang="en-US" dirty="0"/>
              <a:t>Mathematics</a:t>
            </a:r>
            <a:r>
              <a:rPr lang="en-US" dirty="0">
                <a:solidFill>
                  <a:srgbClr val="002060"/>
                </a:solidFill>
              </a:rPr>
              <a:t>)</a:t>
            </a:r>
          </a:p>
          <a:p>
            <a:pPr marL="0" indent="0">
              <a:buNone/>
            </a:pPr>
            <a:endParaRPr lang="en-US" b="1" dirty="0">
              <a:solidFill>
                <a:srgbClr val="00B050"/>
              </a:solidFill>
            </a:endParaRPr>
          </a:p>
          <a:p>
            <a:pPr marL="0" indent="0">
              <a:buNone/>
            </a:pPr>
            <a:endParaRPr lang="en-US" dirty="0">
              <a:solidFill>
                <a:srgbClr val="00B050"/>
              </a:solidFill>
            </a:endParaRPr>
          </a:p>
          <a:p>
            <a:pPr marL="0" indent="0">
              <a:buNone/>
            </a:pPr>
            <a:endParaRPr lang="en-US" dirty="0">
              <a:solidFill>
                <a:srgbClr val="FF0000"/>
              </a:solidFill>
            </a:endParaRPr>
          </a:p>
          <a:p>
            <a:endParaRPr lang="el-GR" dirty="0"/>
          </a:p>
        </p:txBody>
      </p:sp>
    </p:spTree>
    <p:extLst>
      <p:ext uri="{BB962C8B-B14F-4D97-AF65-F5344CB8AC3E}">
        <p14:creationId xmlns:p14="http://schemas.microsoft.com/office/powerpoint/2010/main" val="2759426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02BC08-836A-4499-B5C3-46CC477C5E20}"/>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F3518F1-3D3D-4E6B-A076-18CDF16AC0D7}"/>
              </a:ext>
            </a:extLst>
          </p:cNvPr>
          <p:cNvSpPr>
            <a:spLocks noGrp="1"/>
          </p:cNvSpPr>
          <p:nvPr>
            <p:ph idx="1"/>
          </p:nvPr>
        </p:nvSpPr>
        <p:spPr>
          <a:xfrm>
            <a:off x="125730" y="2015732"/>
            <a:ext cx="12066269" cy="4037749"/>
          </a:xfrm>
        </p:spPr>
        <p:txBody>
          <a:bodyPr/>
          <a:lstStyle/>
          <a:p>
            <a:r>
              <a:rPr lang="en-US" dirty="0"/>
              <a:t>As mentioned above, the students must take the Panhellenic national Examinations in order to proceed to the Higher Tertiary education. These exams are held after the students have received their </a:t>
            </a:r>
            <a:r>
              <a:rPr lang="en-US" dirty="0" err="1"/>
              <a:t>Apolytirion</a:t>
            </a:r>
            <a:r>
              <a:rPr lang="en-US" dirty="0"/>
              <a:t>. The students pass into a specific Higher Educational Institute based on the Orientation and Group chosen. Starting from 2018, the students of the 3rd grade will give 4 subjects for the school exams because of the Panhellenic Exams. These subjects are Greek Language, History, Mathematics and Biology. The duration for every exam is 2 hours. The students of 1st and 2nd grades, will give some of the theory subjects.</a:t>
            </a:r>
            <a:endParaRPr lang="el-GR" dirty="0"/>
          </a:p>
        </p:txBody>
      </p:sp>
    </p:spTree>
    <p:extLst>
      <p:ext uri="{BB962C8B-B14F-4D97-AF65-F5344CB8AC3E}">
        <p14:creationId xmlns:p14="http://schemas.microsoft.com/office/powerpoint/2010/main" val="3869340427"/>
      </p:ext>
    </p:extLst>
  </p:cSld>
  <p:clrMapOvr>
    <a:masterClrMapping/>
  </p:clrMapOvr>
</p:sld>
</file>

<file path=ppt/theme/theme1.xml><?xml version="1.0" encoding="utf-8"?>
<a:theme xmlns:a="http://schemas.openxmlformats.org/drawingml/2006/main" name="Συλλογη">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197</TotalTime>
  <Words>798</Words>
  <Application>Microsoft Office PowerPoint</Application>
  <PresentationFormat>Ευρεία οθόνη</PresentationFormat>
  <Paragraphs>58</Paragraphs>
  <Slides>11</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11</vt:i4>
      </vt:variant>
    </vt:vector>
  </HeadingPairs>
  <TitlesOfParts>
    <vt:vector size="15" baseType="lpstr">
      <vt:lpstr>AR BLANCA</vt:lpstr>
      <vt:lpstr>Arial</vt:lpstr>
      <vt:lpstr>Gill Sans MT</vt:lpstr>
      <vt:lpstr>Συλλογη</vt:lpstr>
      <vt:lpstr>EDUCATION IN GREECE</vt:lpstr>
      <vt:lpstr>three levels of the educational system</vt:lpstr>
      <vt:lpstr>Παρουσίαση του PowerPoint</vt:lpstr>
      <vt:lpstr>Primary education </vt:lpstr>
      <vt:lpstr>Secondary education            Gymnasio </vt:lpstr>
      <vt:lpstr>Secondary education              Lyceum</vt:lpstr>
      <vt:lpstr>Παρουσίαση του PowerPoint</vt:lpstr>
      <vt:lpstr>General Lyceum- General High School</vt:lpstr>
      <vt:lpstr>Παρουσίαση του PowerPoint</vt:lpstr>
      <vt:lpstr>Technical/ Vocational High School</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IN GREECE</dc:title>
  <dc:creator>Άρτεμις</dc:creator>
  <cp:lastModifiedBy>Άρτεμις</cp:lastModifiedBy>
  <cp:revision>15</cp:revision>
  <dcterms:created xsi:type="dcterms:W3CDTF">2018-11-07T15:17:13Z</dcterms:created>
  <dcterms:modified xsi:type="dcterms:W3CDTF">2018-11-08T17:21:32Z</dcterms:modified>
</cp:coreProperties>
</file>