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11" r:id="rId2"/>
    <p:sldId id="310" r:id="rId3"/>
    <p:sldId id="309" r:id="rId4"/>
    <p:sldId id="313" r:id="rId5"/>
    <p:sldId id="314" r:id="rId6"/>
    <p:sldId id="306" r:id="rId7"/>
    <p:sldId id="288" r:id="rId8"/>
    <p:sldId id="294" r:id="rId9"/>
    <p:sldId id="289" r:id="rId10"/>
    <p:sldId id="291" r:id="rId11"/>
    <p:sldId id="295" r:id="rId12"/>
    <p:sldId id="298" r:id="rId13"/>
    <p:sldId id="299" r:id="rId14"/>
    <p:sldId id="308" r:id="rId15"/>
    <p:sldId id="300" r:id="rId16"/>
    <p:sldId id="257" r:id="rId17"/>
    <p:sldId id="270" r:id="rId18"/>
    <p:sldId id="301" r:id="rId19"/>
    <p:sldId id="303" r:id="rId20"/>
    <p:sldId id="304" r:id="rId21"/>
    <p:sldId id="278" r:id="rId22"/>
    <p:sldId id="30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24" autoAdjust="0"/>
  </p:normalViewPr>
  <p:slideViewPr>
    <p:cSldViewPr>
      <p:cViewPr>
        <p:scale>
          <a:sx n="50" d="100"/>
          <a:sy n="50" d="100"/>
        </p:scale>
        <p:origin x="1950"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FDE392-A41B-4ED8-8F0C-D3904A85269D}" type="datetimeFigureOut">
              <a:rPr lang="ro-RO" smtClean="0"/>
              <a:pPr/>
              <a:t>23.09.2018</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16C87-2BAF-4E6F-BCD9-D690DF843A79}"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CF16C87-2BAF-4E6F-BCD9-D690DF843A79}" type="slidenum">
              <a:rPr lang="ro-RO" smtClean="0"/>
              <a:pPr/>
              <a:t>9</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357430"/>
            <a:ext cx="7772400" cy="3227401"/>
          </a:xfrm>
        </p:spPr>
        <p:txBody>
          <a:bodyPr>
            <a:normAutofit/>
          </a:bodyPr>
          <a:lstStyle/>
          <a:p>
            <a:r>
              <a:rPr lang="en-US" b="1" dirty="0" smtClean="0"/>
              <a:t>THE OTHER </a:t>
            </a:r>
            <a:r>
              <a:rPr lang="ro-RO" b="1" dirty="0" smtClean="0"/>
              <a:t/>
            </a:r>
            <a:br>
              <a:rPr lang="ro-RO" b="1" dirty="0" smtClean="0"/>
            </a:br>
            <a:r>
              <a:rPr lang="en-US" b="1" dirty="0" smtClean="0"/>
              <a:t>MEDIEVAL EUROPE</a:t>
            </a:r>
            <a:r>
              <a:rPr lang="ro-RO" b="1" dirty="0" smtClean="0"/>
              <a:t>:</a:t>
            </a:r>
            <a:r>
              <a:rPr lang="en-US" b="1" dirty="0" smtClean="0"/>
              <a:t> </a:t>
            </a:r>
            <a:r>
              <a:rPr lang="ro-RO" dirty="0" smtClean="0"/>
              <a:t/>
            </a:r>
            <a:br>
              <a:rPr lang="ro-RO" dirty="0" smtClean="0"/>
            </a:br>
            <a:r>
              <a:rPr lang="ro-RO" dirty="0" smtClean="0"/>
              <a:t/>
            </a:r>
            <a:br>
              <a:rPr lang="ro-RO" dirty="0" smtClean="0"/>
            </a:br>
            <a:r>
              <a:rPr lang="ro-RO" dirty="0" smtClean="0"/>
              <a:t>T</a:t>
            </a:r>
            <a:r>
              <a:rPr lang="en-US" dirty="0" smtClean="0"/>
              <a:t>he Romanian case</a:t>
            </a:r>
            <a:endParaRPr lang="ro-RO" dirty="0"/>
          </a:p>
        </p:txBody>
      </p:sp>
      <p:sp>
        <p:nvSpPr>
          <p:cNvPr id="5" name="Rectangle 4"/>
          <p:cNvSpPr/>
          <p:nvPr/>
        </p:nvSpPr>
        <p:spPr>
          <a:xfrm>
            <a:off x="3000364" y="214290"/>
            <a:ext cx="5929354" cy="954107"/>
          </a:xfrm>
          <a:prstGeom prst="rect">
            <a:avLst/>
          </a:prstGeom>
        </p:spPr>
        <p:txBody>
          <a:bodyPr wrap="square">
            <a:spAutoFit/>
          </a:bodyPr>
          <a:lstStyle/>
          <a:p>
            <a:r>
              <a:rPr lang="ro-RO" sz="2800" b="1" dirty="0" smtClean="0"/>
              <a:t>3</a:t>
            </a:r>
            <a:r>
              <a:rPr lang="ro-RO" sz="2800" b="1" baseline="30000" dirty="0" smtClean="0"/>
              <a:t>rd</a:t>
            </a:r>
            <a:r>
              <a:rPr lang="ro-RO" sz="2800" b="1" dirty="0" smtClean="0"/>
              <a:t>  </a:t>
            </a:r>
            <a:r>
              <a:rPr lang="en-US" sz="2800" b="1" dirty="0" smtClean="0"/>
              <a:t>Transnational Learning Activity</a:t>
            </a:r>
            <a:br>
              <a:rPr lang="en-US" sz="2800" b="1" dirty="0" smtClean="0"/>
            </a:br>
            <a:r>
              <a:rPr lang="ro-RO" sz="2800" b="1" dirty="0" smtClean="0"/>
              <a:t>LEMESOS, Cyprus, 22-29.09.2018</a:t>
            </a:r>
            <a:endParaRPr lang="ro-RO" sz="2800" dirty="0"/>
          </a:p>
        </p:txBody>
      </p:sp>
      <p:pic>
        <p:nvPicPr>
          <p:cNvPr id="6" name="Picture 2"/>
          <p:cNvPicPr>
            <a:picLocks noChangeAspect="1" noChangeArrowheads="1"/>
          </p:cNvPicPr>
          <p:nvPr/>
        </p:nvPicPr>
        <p:blipFill>
          <a:blip r:embed="rId2" cstate="print"/>
          <a:srcRect/>
          <a:stretch>
            <a:fillRect/>
          </a:stretch>
        </p:blipFill>
        <p:spPr bwMode="auto">
          <a:xfrm>
            <a:off x="0" y="-1"/>
            <a:ext cx="2928926" cy="18748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8" descr="D:\DAN\PROGRAME EUROPENE\LOGO si disclaimer erasmus plus\EU flag-Erasmus+_vect_P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857892"/>
            <a:ext cx="1923749" cy="7858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7162800" cy="1143000"/>
          </a:xfrm>
        </p:spPr>
        <p:txBody>
          <a:bodyPr>
            <a:noAutofit/>
          </a:bodyPr>
          <a:lstStyle/>
          <a:p>
            <a:pPr algn="l"/>
            <a:r>
              <a:rPr lang="en-GB" sz="2400" b="1" dirty="0" smtClean="0"/>
              <a:t>In 1694,</a:t>
            </a:r>
            <a:r>
              <a:rPr lang="en-US" sz="2400" b="1" dirty="0" smtClean="0"/>
              <a:t>C</a:t>
            </a:r>
            <a:r>
              <a:rPr lang="ro-RO" sz="2400" b="1" dirty="0" smtClean="0"/>
              <a:t>-tin </a:t>
            </a:r>
            <a:r>
              <a:rPr lang="en-US" sz="2400" b="1" dirty="0" err="1" smtClean="0"/>
              <a:t>Brâncoveanu</a:t>
            </a:r>
            <a:r>
              <a:rPr lang="en-US" sz="2400" b="1" dirty="0" smtClean="0"/>
              <a:t> founded the Royal Academy in Bucharest, the first form of higher education in Wallachia, which functioned in the buildings of Saint Sava Monastery, where Bucharest University is today.</a:t>
            </a:r>
            <a:endParaRPr lang="ro-RO" sz="2400" b="1" dirty="0">
              <a:latin typeface="+mn-lt"/>
              <a:cs typeface="Arial" panose="020B0604020202020204" pitchFamily="34" charset="0"/>
            </a:endParaRPr>
          </a:p>
        </p:txBody>
      </p:sp>
      <p:sp>
        <p:nvSpPr>
          <p:cNvPr id="3" name="Content Placeholder 2"/>
          <p:cNvSpPr>
            <a:spLocks noGrp="1"/>
          </p:cNvSpPr>
          <p:nvPr>
            <p:ph idx="1"/>
          </p:nvPr>
        </p:nvSpPr>
        <p:spPr>
          <a:xfrm>
            <a:off x="457200" y="1600200"/>
            <a:ext cx="8229600" cy="2819400"/>
          </a:xfrm>
        </p:spPr>
        <p:txBody>
          <a:bodyPr>
            <a:normAutofit fontScale="25000" lnSpcReduction="20000"/>
          </a:bodyPr>
          <a:lstStyle/>
          <a:p>
            <a:pPr marL="0" indent="0">
              <a:buNone/>
            </a:pPr>
            <a:r>
              <a:rPr lang="en-US" sz="8000" dirty="0" smtClean="0"/>
              <a:t>The language of study was Greek, the universal language of culture in the Orthodox world. Most of the</a:t>
            </a:r>
            <a:r>
              <a:rPr lang="ro-RO" sz="8000" dirty="0" smtClean="0"/>
              <a:t> </a:t>
            </a:r>
            <a:r>
              <a:rPr lang="en-US" sz="8000" dirty="0" smtClean="0"/>
              <a:t>teachers were of Greek origin. Students came from all corners of the Orthodox world. The ancient and Christian literature and philosophy were studied, among others.</a:t>
            </a:r>
            <a:endParaRPr lang="ro-RO" sz="8000" dirty="0" smtClean="0"/>
          </a:p>
          <a:p>
            <a:pPr>
              <a:buNone/>
            </a:pPr>
            <a:endParaRPr lang="en-US" sz="8000" dirty="0" smtClean="0"/>
          </a:p>
          <a:p>
            <a:pPr>
              <a:buNone/>
            </a:pPr>
            <a:r>
              <a:rPr lang="en-US" sz="8000" dirty="0" smtClean="0"/>
              <a:t>Alongside the Royal Academy, there were also other schools which </a:t>
            </a:r>
          </a:p>
          <a:p>
            <a:pPr>
              <a:buNone/>
            </a:pPr>
            <a:r>
              <a:rPr lang="en-US" sz="8000" dirty="0" smtClean="0"/>
              <a:t>functioned in monasteries, where they taught in Slavonic and Romanian.</a:t>
            </a:r>
            <a:endParaRPr lang="ro-RO" sz="8000" dirty="0" smtClean="0"/>
          </a:p>
          <a:p>
            <a:pPr marL="0" indent="0" algn="just">
              <a:buNone/>
            </a:pPr>
            <a:r>
              <a:rPr lang="en-US" sz="8000" dirty="0" smtClean="0"/>
              <a:t>In some monasteries libraries were created, with works brought from large cultural </a:t>
            </a:r>
            <a:r>
              <a:rPr lang="en-US" sz="8000" dirty="0" err="1" smtClean="0"/>
              <a:t>centres</a:t>
            </a:r>
            <a:r>
              <a:rPr lang="en-US" sz="8000" dirty="0" smtClean="0"/>
              <a:t> from</a:t>
            </a:r>
            <a:r>
              <a:rPr lang="ro-RO" sz="8000" dirty="0" smtClean="0"/>
              <a:t> </a:t>
            </a:r>
            <a:r>
              <a:rPr lang="en-US" sz="8000" dirty="0" smtClean="0"/>
              <a:t>Western Europe; among them the library of H</a:t>
            </a:r>
            <a:r>
              <a:rPr lang="ro-RO" sz="8000" dirty="0" smtClean="0"/>
              <a:t>urezi</a:t>
            </a:r>
            <a:r>
              <a:rPr lang="en-US" sz="8000" dirty="0" smtClean="0"/>
              <a:t> Monastery, founded by </a:t>
            </a:r>
            <a:r>
              <a:rPr lang="en-US" sz="8000" dirty="0" err="1" smtClean="0"/>
              <a:t>Constantin</a:t>
            </a:r>
            <a:r>
              <a:rPr lang="en-US" sz="8000" dirty="0" smtClean="0"/>
              <a:t> Br</a:t>
            </a:r>
            <a:r>
              <a:rPr lang="ro-RO" sz="8000" dirty="0" smtClean="0"/>
              <a:t>â</a:t>
            </a:r>
            <a:r>
              <a:rPr lang="en-US" sz="8000" dirty="0" err="1" smtClean="0"/>
              <a:t>ncoveanu</a:t>
            </a:r>
            <a:r>
              <a:rPr lang="en-US" sz="8000" dirty="0" smtClean="0"/>
              <a:t>.</a:t>
            </a:r>
            <a:endParaRPr lang="ro-RO" sz="8000" dirty="0" smtClean="0"/>
          </a:p>
          <a:p>
            <a:endParaRPr lang="ro-RO" dirty="0"/>
          </a:p>
        </p:txBody>
      </p:sp>
      <p:pic>
        <p:nvPicPr>
          <p:cNvPr id="1027" name="Picture 3" descr="C:\Users\Violetel\Desktop\hurezi (1).jpg"/>
          <p:cNvPicPr>
            <a:picLocks noChangeAspect="1" noChangeArrowheads="1"/>
          </p:cNvPicPr>
          <p:nvPr/>
        </p:nvPicPr>
        <p:blipFill>
          <a:blip r:embed="rId2"/>
          <a:srcRect/>
          <a:stretch>
            <a:fillRect/>
          </a:stretch>
        </p:blipFill>
        <p:spPr bwMode="auto">
          <a:xfrm>
            <a:off x="1344410" y="4648201"/>
            <a:ext cx="2656090" cy="1828800"/>
          </a:xfrm>
          <a:prstGeom prst="rect">
            <a:avLst/>
          </a:prstGeom>
          <a:noFill/>
        </p:spPr>
      </p:pic>
      <p:pic>
        <p:nvPicPr>
          <p:cNvPr id="1028" name="Picture 4" descr="C:\Users\Violetel\Desktop\hurezi_-_biblioteca.jpg"/>
          <p:cNvPicPr>
            <a:picLocks noChangeAspect="1" noChangeArrowheads="1"/>
          </p:cNvPicPr>
          <p:nvPr/>
        </p:nvPicPr>
        <p:blipFill>
          <a:blip r:embed="rId3" cstate="print"/>
          <a:srcRect/>
          <a:stretch>
            <a:fillRect/>
          </a:stretch>
        </p:blipFill>
        <p:spPr bwMode="auto">
          <a:xfrm>
            <a:off x="4191000" y="4648200"/>
            <a:ext cx="4245868" cy="18288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5105400"/>
            <a:ext cx="4114800" cy="1143000"/>
          </a:xfrm>
        </p:spPr>
        <p:txBody>
          <a:bodyPr>
            <a:normAutofit fontScale="90000"/>
          </a:bodyPr>
          <a:lstStyle/>
          <a:p>
            <a:pPr algn="l"/>
            <a:r>
              <a:rPr lang="en-US" sz="2800" dirty="0" smtClean="0"/>
              <a:t>The Battle of St</a:t>
            </a:r>
            <a:r>
              <a:rPr lang="ro-RO" sz="2800" dirty="0" smtClean="0"/>
              <a:t>ă</a:t>
            </a:r>
            <a:r>
              <a:rPr lang="en-US" sz="2800" dirty="0" err="1" smtClean="0"/>
              <a:t>nile</a:t>
            </a:r>
            <a:r>
              <a:rPr lang="ro-RO" sz="2800" dirty="0" smtClean="0"/>
              <a:t>ș</a:t>
            </a:r>
            <a:r>
              <a:rPr lang="en-US" sz="2800" dirty="0" err="1" smtClean="0"/>
              <a:t>ti</a:t>
            </a:r>
            <a:r>
              <a:rPr lang="en-US" sz="2800" dirty="0" smtClean="0"/>
              <a:t> was won by the Turks, who took revenge a few years later.</a:t>
            </a:r>
            <a:endParaRPr lang="ro-RO" sz="2800" dirty="0"/>
          </a:p>
        </p:txBody>
      </p:sp>
      <p:sp>
        <p:nvSpPr>
          <p:cNvPr id="3" name="Content Placeholder 2"/>
          <p:cNvSpPr>
            <a:spLocks noGrp="1"/>
          </p:cNvSpPr>
          <p:nvPr>
            <p:ph idx="1"/>
          </p:nvPr>
        </p:nvSpPr>
        <p:spPr>
          <a:xfrm>
            <a:off x="457200" y="1371600"/>
            <a:ext cx="3733800" cy="4525963"/>
          </a:xfrm>
        </p:spPr>
        <p:txBody>
          <a:bodyPr>
            <a:normAutofit/>
          </a:bodyPr>
          <a:lstStyle/>
          <a:p>
            <a:endParaRPr lang="ro-RO" dirty="0" smtClean="0"/>
          </a:p>
          <a:p>
            <a:pPr marL="0" indent="0">
              <a:buNone/>
            </a:pPr>
            <a:r>
              <a:rPr lang="en-US" sz="2600" dirty="0" smtClean="0"/>
              <a:t>In the context of the Russian-Turkish war of 1711, C</a:t>
            </a:r>
            <a:r>
              <a:rPr lang="ro-RO" sz="2600" dirty="0" smtClean="0"/>
              <a:t>-tin B</a:t>
            </a:r>
            <a:r>
              <a:rPr lang="en-US" sz="2600" dirty="0" smtClean="0"/>
              <a:t>r</a:t>
            </a:r>
            <a:r>
              <a:rPr lang="ro-RO" sz="2600" dirty="0" smtClean="0"/>
              <a:t>â</a:t>
            </a:r>
            <a:r>
              <a:rPr lang="en-GB" sz="2600" dirty="0" err="1" smtClean="0"/>
              <a:t>ncoveanu</a:t>
            </a:r>
            <a:r>
              <a:rPr lang="en-US" sz="2600" dirty="0" smtClean="0"/>
              <a:t> tried, in a cautious way, to maintain the balance between the two, but several </a:t>
            </a:r>
            <a:r>
              <a:rPr lang="en-US" sz="2600" dirty="0" err="1" smtClean="0"/>
              <a:t>Wallachian</a:t>
            </a:r>
            <a:r>
              <a:rPr lang="en-US" sz="2600" dirty="0" smtClean="0"/>
              <a:t> boyars </a:t>
            </a:r>
            <a:r>
              <a:rPr lang="ro-RO" sz="2600" dirty="0" smtClean="0"/>
              <a:t>switched</a:t>
            </a:r>
            <a:r>
              <a:rPr lang="en-US" sz="2600" dirty="0" smtClean="0"/>
              <a:t> to the Tsar. </a:t>
            </a:r>
          </a:p>
        </p:txBody>
      </p:sp>
      <p:pic>
        <p:nvPicPr>
          <p:cNvPr id="2050" name="Picture 2" descr="C:\Users\Violetel\Desktop\The Battle of Stanilesti.jpg"/>
          <p:cNvPicPr>
            <a:picLocks noChangeAspect="1" noChangeArrowheads="1"/>
          </p:cNvPicPr>
          <p:nvPr/>
        </p:nvPicPr>
        <p:blipFill>
          <a:blip r:embed="rId2"/>
          <a:srcRect/>
          <a:stretch>
            <a:fillRect/>
          </a:stretch>
        </p:blipFill>
        <p:spPr bwMode="auto">
          <a:xfrm>
            <a:off x="4319081" y="1752600"/>
            <a:ext cx="4154521" cy="3124200"/>
          </a:xfrm>
          <a:prstGeom prst="rect">
            <a:avLst/>
          </a:prstGeom>
          <a:noFill/>
        </p:spPr>
      </p:pic>
      <p:sp>
        <p:nvSpPr>
          <p:cNvPr id="5" name="Rectangle 4"/>
          <p:cNvSpPr/>
          <p:nvPr/>
        </p:nvSpPr>
        <p:spPr>
          <a:xfrm>
            <a:off x="2133600" y="0"/>
            <a:ext cx="7010400" cy="1198880"/>
          </a:xfrm>
          <a:prstGeom prst="rect">
            <a:avLst/>
          </a:prstGeom>
        </p:spPr>
        <p:txBody>
          <a:bodyPr wrap="square">
            <a:spAutoFit/>
          </a:bodyPr>
          <a:lstStyle/>
          <a:p>
            <a:pPr algn="just"/>
            <a:r>
              <a:rPr lang="ro-RO" sz="2400" b="1" dirty="0" smtClean="0">
                <a:solidFill>
                  <a:schemeClr val="accent6">
                    <a:lumMod val="50000"/>
                  </a:schemeClr>
                </a:solidFill>
              </a:rPr>
              <a:t>Bu</a:t>
            </a:r>
            <a:r>
              <a:rPr lang="en-US" altLang="ro-RO" sz="2400" b="1" dirty="0" smtClean="0">
                <a:solidFill>
                  <a:schemeClr val="accent6">
                    <a:lumMod val="50000"/>
                  </a:schemeClr>
                </a:solidFill>
              </a:rPr>
              <a:t>t</a:t>
            </a:r>
            <a:r>
              <a:rPr lang="ro-RO" sz="2400" b="1" dirty="0" smtClean="0">
                <a:solidFill>
                  <a:schemeClr val="accent6">
                    <a:lumMod val="50000"/>
                  </a:schemeClr>
                </a:solidFill>
              </a:rPr>
              <a:t> a</a:t>
            </a:r>
            <a:r>
              <a:rPr lang="en-US" sz="2400" b="1" dirty="0" smtClean="0">
                <a:solidFill>
                  <a:schemeClr val="accent6">
                    <a:lumMod val="50000"/>
                  </a:schemeClr>
                </a:solidFill>
              </a:rPr>
              <a:t>n unfavorable European turn and some political mistakes led to Br</a:t>
            </a:r>
            <a:r>
              <a:rPr lang="ro-RO" altLang="en-US" sz="2400" b="1" dirty="0" smtClean="0">
                <a:solidFill>
                  <a:schemeClr val="accent6">
                    <a:lumMod val="50000"/>
                  </a:schemeClr>
                </a:solidFill>
              </a:rPr>
              <a:t>âcoveanu</a:t>
            </a:r>
            <a:r>
              <a:rPr lang="en-US" altLang="en-US" sz="2400" b="1" dirty="0" smtClean="0">
                <a:solidFill>
                  <a:schemeClr val="accent6">
                    <a:lumMod val="50000"/>
                  </a:schemeClr>
                </a:solidFill>
              </a:rPr>
              <a:t>'s</a:t>
            </a:r>
            <a:r>
              <a:rPr lang="en-US" sz="2400" b="1" dirty="0" smtClean="0">
                <a:solidFill>
                  <a:schemeClr val="accent6">
                    <a:lumMod val="50000"/>
                  </a:schemeClr>
                </a:solidFill>
              </a:rPr>
              <a:t> tragic end and the disaster of his family.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6705600" cy="609600"/>
          </a:xfrm>
        </p:spPr>
        <p:txBody>
          <a:bodyPr>
            <a:normAutofit fontScale="90000"/>
          </a:bodyPr>
          <a:lstStyle/>
          <a:p>
            <a:pPr algn="l"/>
            <a:r>
              <a:rPr lang="en-US" sz="2800" dirty="0" smtClean="0"/>
              <a:t>In Constantinople several charges were filed against Prince </a:t>
            </a:r>
            <a:r>
              <a:rPr lang="en-US" sz="2800" dirty="0" err="1" smtClean="0"/>
              <a:t>Brâncoveanu</a:t>
            </a:r>
            <a:r>
              <a:rPr lang="en-US" sz="2800" dirty="0" smtClean="0"/>
              <a:t>, including:</a:t>
            </a:r>
            <a:r>
              <a:rPr lang="ro-RO" dirty="0" smtClean="0"/>
              <a:t/>
            </a:r>
            <a:br>
              <a:rPr lang="ro-RO" dirty="0" smtClean="0"/>
            </a:br>
            <a:endParaRPr lang="ro-RO" dirty="0"/>
          </a:p>
        </p:txBody>
      </p:sp>
      <p:sp>
        <p:nvSpPr>
          <p:cNvPr id="5" name="Content Placeholder 2"/>
          <p:cNvSpPr>
            <a:spLocks noGrp="1"/>
          </p:cNvSpPr>
          <p:nvPr>
            <p:ph idx="1"/>
          </p:nvPr>
        </p:nvSpPr>
        <p:spPr>
          <a:xfrm>
            <a:off x="457200" y="1219200"/>
            <a:ext cx="8458200" cy="4906963"/>
          </a:xfrm>
        </p:spPr>
        <p:txBody>
          <a:bodyPr>
            <a:noAutofit/>
          </a:bodyPr>
          <a:lstStyle/>
          <a:p>
            <a:pPr marL="514350" indent="-514350" algn="just">
              <a:buFont typeface="Wingdings" panose="05000000000000000000" pitchFamily="2" charset="2"/>
              <a:buChar char="§"/>
            </a:pPr>
            <a:r>
              <a:rPr lang="ro-RO" sz="2400" dirty="0" smtClean="0"/>
              <a:t>t</a:t>
            </a:r>
            <a:r>
              <a:rPr lang="en-US" sz="2400" dirty="0" smtClean="0"/>
              <a:t>hat </a:t>
            </a:r>
            <a:r>
              <a:rPr lang="en-US" sz="2400" dirty="0"/>
              <a:t>he kept secret correspondence with the Emperor of Austria, with Russia, with Poland and the Republic of Venice, to whom he provided </a:t>
            </a:r>
            <a:r>
              <a:rPr lang="ro-RO" sz="2400" dirty="0" err="1" smtClean="0"/>
              <a:t>information</a:t>
            </a:r>
            <a:r>
              <a:rPr lang="en-US" sz="2400" dirty="0" smtClean="0"/>
              <a:t> </a:t>
            </a:r>
            <a:r>
              <a:rPr lang="ro-RO" sz="2400" dirty="0" err="1" smtClean="0"/>
              <a:t>about</a:t>
            </a:r>
            <a:r>
              <a:rPr lang="en-US" sz="2400" dirty="0" smtClean="0"/>
              <a:t> </a:t>
            </a:r>
            <a:r>
              <a:rPr lang="en-US" sz="2400" dirty="0"/>
              <a:t>the Turks</a:t>
            </a:r>
            <a:r>
              <a:rPr lang="en-US" sz="2400" dirty="0" smtClean="0"/>
              <a:t>.</a:t>
            </a:r>
            <a:endParaRPr lang="en-US" sz="2400" dirty="0"/>
          </a:p>
          <a:p>
            <a:pPr marL="514350" indent="-514350" algn="just">
              <a:buFont typeface="Wingdings" panose="05000000000000000000" pitchFamily="2" charset="2"/>
              <a:buChar char="§"/>
            </a:pPr>
            <a:r>
              <a:rPr lang="ro-RO" sz="2400" dirty="0" smtClean="0"/>
              <a:t>t</a:t>
            </a:r>
            <a:r>
              <a:rPr lang="en-US" sz="2400" dirty="0" smtClean="0"/>
              <a:t>hat </a:t>
            </a:r>
            <a:r>
              <a:rPr lang="en-US" sz="2400" dirty="0"/>
              <a:t>he had accumulated considerable wealth, which is why he was named </a:t>
            </a:r>
            <a:r>
              <a:rPr lang="en-US" sz="2400" dirty="0" smtClean="0"/>
              <a:t>ALT</a:t>
            </a:r>
            <a:r>
              <a:rPr lang="ro-RO" sz="2400" dirty="0" smtClean="0"/>
              <a:t>ÎN</a:t>
            </a:r>
            <a:r>
              <a:rPr lang="en-US" sz="2400" dirty="0" smtClean="0"/>
              <a:t> </a:t>
            </a:r>
            <a:r>
              <a:rPr lang="en-US" sz="2400" dirty="0"/>
              <a:t>BEY, "the prince of </a:t>
            </a:r>
            <a:r>
              <a:rPr lang="en-US" sz="2400" dirty="0" smtClean="0"/>
              <a:t>gold"</a:t>
            </a:r>
            <a:r>
              <a:rPr lang="ro-RO" sz="2400" dirty="0" smtClean="0"/>
              <a:t>.</a:t>
            </a:r>
          </a:p>
          <a:p>
            <a:pPr marL="514350" indent="-514350" algn="just">
              <a:buFont typeface="Wingdings" panose="05000000000000000000" pitchFamily="2" charset="2"/>
              <a:buChar char="§"/>
            </a:pPr>
            <a:r>
              <a:rPr lang="ro-RO" sz="2400" dirty="0" smtClean="0"/>
              <a:t>t</a:t>
            </a:r>
            <a:r>
              <a:rPr lang="en-US" sz="2400" dirty="0" smtClean="0"/>
              <a:t>hat</a:t>
            </a:r>
            <a:r>
              <a:rPr lang="en-US" sz="2400" dirty="0"/>
              <a:t>, under the pretext of </a:t>
            </a:r>
            <a:r>
              <a:rPr lang="ro-RO" sz="2400" dirty="0" smtClean="0"/>
              <a:t>a </a:t>
            </a:r>
            <a:r>
              <a:rPr lang="ro-RO" sz="2400" dirty="0" err="1" smtClean="0"/>
              <a:t>change</a:t>
            </a:r>
            <a:r>
              <a:rPr lang="ro-RO" sz="2400" dirty="0" smtClean="0"/>
              <a:t> of </a:t>
            </a:r>
            <a:r>
              <a:rPr lang="ro-RO" sz="2400" dirty="0" err="1" smtClean="0"/>
              <a:t>scenery</a:t>
            </a:r>
            <a:r>
              <a:rPr lang="en-US" sz="2400" dirty="0" smtClean="0"/>
              <a:t>, </a:t>
            </a:r>
            <a:r>
              <a:rPr lang="en-US" sz="2400" dirty="0"/>
              <a:t>more than half a year </a:t>
            </a:r>
            <a:r>
              <a:rPr lang="ro-RO" sz="2400" dirty="0" err="1" smtClean="0"/>
              <a:t>he</a:t>
            </a:r>
            <a:r>
              <a:rPr lang="ro-RO" sz="2400" dirty="0" smtClean="0"/>
              <a:t> </a:t>
            </a:r>
            <a:r>
              <a:rPr lang="ro-RO" sz="2400" dirty="0" err="1" smtClean="0"/>
              <a:t>lived</a:t>
            </a:r>
            <a:r>
              <a:rPr lang="ro-RO" sz="2400" dirty="0" smtClean="0"/>
              <a:t> </a:t>
            </a:r>
            <a:r>
              <a:rPr lang="en-US" sz="2400" dirty="0" smtClean="0"/>
              <a:t>in </a:t>
            </a:r>
            <a:r>
              <a:rPr lang="en-US" sz="2400" dirty="0"/>
              <a:t>the former capital, </a:t>
            </a:r>
            <a:r>
              <a:rPr lang="en-US" sz="2400" dirty="0" err="1"/>
              <a:t>Târgovişte</a:t>
            </a:r>
            <a:r>
              <a:rPr lang="en-US" sz="2400" dirty="0"/>
              <a:t>, from where one day he could easily run away with all his family and wealth in Transylvania, where he had </a:t>
            </a:r>
            <a:r>
              <a:rPr lang="en-US" sz="2400" dirty="0" smtClean="0"/>
              <a:t>bough</a:t>
            </a:r>
            <a:r>
              <a:rPr lang="ro-RO" sz="2400" dirty="0" smtClean="0"/>
              <a:t>t</a:t>
            </a:r>
            <a:r>
              <a:rPr lang="en-US" sz="2400" dirty="0" smtClean="0"/>
              <a:t> </a:t>
            </a:r>
            <a:r>
              <a:rPr lang="en-US" sz="2400" dirty="0"/>
              <a:t>many estates</a:t>
            </a:r>
            <a:r>
              <a:rPr lang="en-US" sz="2400" dirty="0" smtClean="0"/>
              <a:t>.</a:t>
            </a:r>
            <a:endParaRPr lang="ro-RO" sz="2400" dirty="0" smtClean="0"/>
          </a:p>
          <a:p>
            <a:pPr marL="514350" indent="-514350" algn="just">
              <a:buFont typeface="Wingdings" panose="05000000000000000000" pitchFamily="2" charset="2"/>
              <a:buChar char="§"/>
            </a:pPr>
            <a:r>
              <a:rPr lang="ro-RO" sz="2400" dirty="0" err="1"/>
              <a:t>t</a:t>
            </a:r>
            <a:r>
              <a:rPr lang="ro-RO" sz="2400" dirty="0" err="1" smtClean="0"/>
              <a:t>hat</a:t>
            </a:r>
            <a:r>
              <a:rPr lang="ro-RO" sz="2400" dirty="0" smtClean="0"/>
              <a:t> </a:t>
            </a:r>
            <a:r>
              <a:rPr lang="ro-RO" sz="2400" dirty="0" err="1" smtClean="0"/>
              <a:t>he</a:t>
            </a:r>
            <a:r>
              <a:rPr lang="en-US" sz="2400" dirty="0" smtClean="0"/>
              <a:t> ha</a:t>
            </a:r>
            <a:r>
              <a:rPr lang="ro-RO" sz="2400" dirty="0" smtClean="0"/>
              <a:t>d</a:t>
            </a:r>
            <a:r>
              <a:rPr lang="en-US" sz="2400" dirty="0" smtClean="0"/>
              <a:t> </a:t>
            </a:r>
            <a:r>
              <a:rPr lang="en-US" sz="2400" dirty="0"/>
              <a:t>deposited large sums of money in </a:t>
            </a:r>
            <a:r>
              <a:rPr lang="en-US" sz="2400" dirty="0" smtClean="0"/>
              <a:t>Vienna</a:t>
            </a:r>
            <a:r>
              <a:rPr lang="ro-RO" sz="2400" dirty="0" smtClean="0"/>
              <a:t>,</a:t>
            </a:r>
            <a:r>
              <a:rPr lang="en-US" sz="2400" dirty="0" smtClean="0"/>
              <a:t> </a:t>
            </a:r>
            <a:r>
              <a:rPr lang="en-US" sz="2400" dirty="0"/>
              <a:t>as well as in Venice</a:t>
            </a:r>
            <a:r>
              <a:rPr lang="en-US" sz="2400" dirty="0" smtClean="0"/>
              <a:t>.</a:t>
            </a:r>
            <a:endParaRPr lang="ro-RO" sz="2400" dirty="0" smtClean="0"/>
          </a:p>
          <a:p>
            <a:pPr marL="514350" indent="-514350" algn="just">
              <a:buFont typeface="Wingdings" panose="05000000000000000000" pitchFamily="2" charset="2"/>
              <a:buChar char="§"/>
            </a:pPr>
            <a:r>
              <a:rPr lang="ro-RO" sz="2400" dirty="0" smtClean="0"/>
              <a:t>t</a:t>
            </a:r>
            <a:r>
              <a:rPr lang="en-US" sz="2400" dirty="0" smtClean="0"/>
              <a:t>hat </a:t>
            </a:r>
            <a:r>
              <a:rPr lang="en-US" sz="2400" dirty="0"/>
              <a:t>the betrayal of the boyars in 1711 was </a:t>
            </a:r>
            <a:r>
              <a:rPr lang="ro-RO" sz="2400" dirty="0" err="1" smtClean="0"/>
              <a:t>done</a:t>
            </a:r>
            <a:r>
              <a:rPr lang="ro-RO" sz="2400" dirty="0" smtClean="0"/>
              <a:t> </a:t>
            </a:r>
            <a:r>
              <a:rPr lang="en-US" sz="2400" dirty="0" smtClean="0"/>
              <a:t>with </a:t>
            </a:r>
            <a:r>
              <a:rPr lang="en-US" sz="2400" dirty="0"/>
              <a:t>his consent.</a:t>
            </a:r>
            <a:endParaRPr lang="ro-RO"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THE DETHRONEMENT</a:t>
            </a:r>
            <a:endParaRPr lang="ro-RO" dirty="0"/>
          </a:p>
        </p:txBody>
      </p:sp>
      <p:sp>
        <p:nvSpPr>
          <p:cNvPr id="3" name="Content Placeholder 2"/>
          <p:cNvSpPr>
            <a:spLocks noGrp="1"/>
          </p:cNvSpPr>
          <p:nvPr>
            <p:ph idx="1"/>
          </p:nvPr>
        </p:nvSpPr>
        <p:spPr>
          <a:xfrm>
            <a:off x="457200" y="1600200"/>
            <a:ext cx="3429000" cy="4876799"/>
          </a:xfrm>
        </p:spPr>
        <p:txBody>
          <a:bodyPr>
            <a:normAutofit/>
          </a:bodyPr>
          <a:lstStyle/>
          <a:p>
            <a:pPr marL="0" indent="0" algn="just">
              <a:buNone/>
            </a:pPr>
            <a:endParaRPr lang="ro-RO" sz="2400" dirty="0" smtClean="0"/>
          </a:p>
          <a:p>
            <a:pPr marL="0" indent="0">
              <a:buNone/>
            </a:pPr>
            <a:r>
              <a:rPr lang="en-US" sz="2400" dirty="0" smtClean="0"/>
              <a:t>In the spring of 1714 </a:t>
            </a:r>
            <a:r>
              <a:rPr lang="ro-RO" sz="2400" dirty="0" smtClean="0"/>
              <a:t>, </a:t>
            </a:r>
            <a:r>
              <a:rPr lang="en-US" sz="2400" dirty="0" smtClean="0"/>
              <a:t>Mustafa Aga</a:t>
            </a:r>
            <a:r>
              <a:rPr lang="ro-RO" sz="2400" dirty="0" smtClean="0"/>
              <a:t> -</a:t>
            </a:r>
            <a:r>
              <a:rPr lang="en-US" sz="2400" dirty="0" smtClean="0"/>
              <a:t> the Sultan's messenger</a:t>
            </a:r>
            <a:r>
              <a:rPr lang="ro-RO" sz="2400" dirty="0" smtClean="0"/>
              <a:t> -</a:t>
            </a:r>
            <a:r>
              <a:rPr lang="en-US" sz="2400" dirty="0" smtClean="0"/>
              <a:t>, arrived in Bucharest. </a:t>
            </a:r>
            <a:endParaRPr lang="ro-RO" sz="2400" dirty="0" smtClean="0"/>
          </a:p>
          <a:p>
            <a:pPr marL="0" indent="0">
              <a:buNone/>
            </a:pPr>
            <a:endParaRPr lang="ro-RO" sz="2400" dirty="0" smtClean="0"/>
          </a:p>
          <a:p>
            <a:pPr marL="0" indent="0">
              <a:buNone/>
            </a:pPr>
            <a:r>
              <a:rPr lang="en-US" sz="2400" dirty="0" smtClean="0"/>
              <a:t>Being received by the ruler</a:t>
            </a:r>
            <a:r>
              <a:rPr lang="ro-RO" sz="2400" dirty="0" smtClean="0"/>
              <a:t>, </a:t>
            </a:r>
            <a:r>
              <a:rPr lang="en-US" sz="2400" dirty="0" smtClean="0"/>
              <a:t>Mustafa Aga </a:t>
            </a:r>
            <a:r>
              <a:rPr lang="ro-RO" sz="2400" dirty="0" smtClean="0"/>
              <a:t>put </a:t>
            </a:r>
            <a:r>
              <a:rPr lang="en-US" sz="2400" dirty="0" smtClean="0"/>
              <a:t>a black silk </a:t>
            </a:r>
            <a:r>
              <a:rPr lang="ro-RO" sz="2400" dirty="0" smtClean="0"/>
              <a:t>scarf</a:t>
            </a:r>
            <a:r>
              <a:rPr lang="en-US" sz="2400" dirty="0" smtClean="0"/>
              <a:t> </a:t>
            </a:r>
            <a:r>
              <a:rPr lang="ro-RO" sz="2400" dirty="0" smtClean="0"/>
              <a:t>on Brâncoveanu</a:t>
            </a:r>
            <a:r>
              <a:rPr lang="en-US" sz="2400" dirty="0" smtClean="0"/>
              <a:t>'s shoulder, saying: "</a:t>
            </a:r>
            <a:r>
              <a:rPr lang="en-US" sz="2400" dirty="0" err="1" smtClean="0"/>
              <a:t>mazil</a:t>
            </a:r>
            <a:r>
              <a:rPr lang="en-US" sz="2400" dirty="0" smtClean="0"/>
              <a:t>," meaning "dethroned"</a:t>
            </a:r>
            <a:r>
              <a:rPr lang="ro-RO" sz="2400" dirty="0" smtClean="0"/>
              <a:t>.</a:t>
            </a:r>
          </a:p>
          <a:p>
            <a:pPr marL="0" indent="0" algn="just">
              <a:buNone/>
            </a:pPr>
            <a:endParaRPr lang="ro-RO" dirty="0" smtClean="0"/>
          </a:p>
          <a:p>
            <a:endParaRPr lang="ro-RO" dirty="0" smtClean="0"/>
          </a:p>
          <a:p>
            <a:endParaRPr lang="ro-RO" b="1" dirty="0" smtClean="0"/>
          </a:p>
          <a:p>
            <a:endParaRPr lang="ro-RO" dirty="0" smtClean="0"/>
          </a:p>
          <a:p>
            <a:endParaRPr lang="ro-RO" dirty="0"/>
          </a:p>
        </p:txBody>
      </p:sp>
      <p:pic>
        <p:nvPicPr>
          <p:cNvPr id="4" name="Picture 2" descr="C:\Users\Violetel\Desktop\Mazilirea-Domnului-Constantin-Brâncoveanu-Sorin-Efros (1).jpg"/>
          <p:cNvPicPr>
            <a:picLocks noChangeAspect="1" noChangeArrowheads="1"/>
          </p:cNvPicPr>
          <p:nvPr/>
        </p:nvPicPr>
        <p:blipFill>
          <a:blip r:embed="rId2"/>
          <a:srcRect/>
          <a:stretch>
            <a:fillRect/>
          </a:stretch>
        </p:blipFill>
        <p:spPr bwMode="auto">
          <a:xfrm>
            <a:off x="4104180" y="1676400"/>
            <a:ext cx="4574124" cy="4648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THE DETHRONEMENT</a:t>
            </a:r>
            <a:endParaRPr lang="ro-RO" dirty="0"/>
          </a:p>
        </p:txBody>
      </p:sp>
      <p:sp>
        <p:nvSpPr>
          <p:cNvPr id="3" name="Content Placeholder 2"/>
          <p:cNvSpPr>
            <a:spLocks noGrp="1"/>
          </p:cNvSpPr>
          <p:nvPr>
            <p:ph idx="1"/>
          </p:nvPr>
        </p:nvSpPr>
        <p:spPr>
          <a:xfrm>
            <a:off x="457200" y="1447800"/>
            <a:ext cx="3733800" cy="5029199"/>
          </a:xfrm>
        </p:spPr>
        <p:txBody>
          <a:bodyPr>
            <a:normAutofit lnSpcReduction="10000"/>
          </a:bodyPr>
          <a:lstStyle/>
          <a:p>
            <a:pPr marL="0" indent="0" algn="just">
              <a:buNone/>
            </a:pPr>
            <a:endParaRPr lang="ro-RO" sz="2400" dirty="0" smtClean="0"/>
          </a:p>
          <a:p>
            <a:pPr marL="0" indent="0">
              <a:buNone/>
            </a:pPr>
            <a:r>
              <a:rPr lang="en-US" sz="2400" dirty="0" smtClean="0"/>
              <a:t>In </a:t>
            </a:r>
            <a:r>
              <a:rPr lang="ro-RO" sz="2400" dirty="0" smtClean="0"/>
              <a:t>front of</a:t>
            </a:r>
            <a:r>
              <a:rPr lang="en-US" sz="2400" dirty="0" smtClean="0"/>
              <a:t> the great boyars and </a:t>
            </a:r>
            <a:r>
              <a:rPr lang="ro-RO" sz="2400" dirty="0" smtClean="0"/>
              <a:t>of </a:t>
            </a:r>
            <a:r>
              <a:rPr lang="en-US" sz="2400" dirty="0" smtClean="0"/>
              <a:t>the Metropolitan</a:t>
            </a:r>
            <a:r>
              <a:rPr lang="ro-RO" sz="2400" dirty="0" smtClean="0"/>
              <a:t>, the </a:t>
            </a:r>
            <a:r>
              <a:rPr lang="en-US" sz="2400" dirty="0" err="1" smtClean="0"/>
              <a:t>det</a:t>
            </a:r>
            <a:r>
              <a:rPr lang="ro-RO" sz="2400" dirty="0" smtClean="0"/>
              <a:t>h</a:t>
            </a:r>
            <a:r>
              <a:rPr lang="en-US" sz="2400" dirty="0" err="1" smtClean="0"/>
              <a:t>roning</a:t>
            </a:r>
            <a:r>
              <a:rPr lang="en-US" sz="2400" dirty="0" smtClean="0"/>
              <a:t> act</a:t>
            </a:r>
            <a:r>
              <a:rPr lang="ro-RO" sz="2400" dirty="0" smtClean="0"/>
              <a:t> was read: </a:t>
            </a:r>
            <a:r>
              <a:rPr lang="en-US" sz="2400" dirty="0" smtClean="0"/>
              <a:t> C</a:t>
            </a:r>
            <a:r>
              <a:rPr lang="ro-RO" sz="2400" dirty="0" smtClean="0"/>
              <a:t>-tin </a:t>
            </a:r>
            <a:r>
              <a:rPr lang="en-US" sz="2400" dirty="0" smtClean="0"/>
              <a:t>Br</a:t>
            </a:r>
            <a:r>
              <a:rPr lang="ro-RO" sz="2400" dirty="0" smtClean="0"/>
              <a:t>â</a:t>
            </a:r>
            <a:r>
              <a:rPr lang="en-US" sz="2400" dirty="0" err="1" smtClean="0"/>
              <a:t>ncoveanu</a:t>
            </a:r>
            <a:r>
              <a:rPr lang="ro-RO" sz="2400" dirty="0" smtClean="0"/>
              <a:t> and  his whole family</a:t>
            </a:r>
            <a:r>
              <a:rPr lang="en-US" sz="2400" dirty="0" smtClean="0"/>
              <a:t> w</a:t>
            </a:r>
            <a:r>
              <a:rPr lang="ro-RO" sz="2400" dirty="0" smtClean="0"/>
              <a:t>as</a:t>
            </a:r>
            <a:r>
              <a:rPr lang="en-US" sz="2400" dirty="0" smtClean="0"/>
              <a:t> declared rebellious and</a:t>
            </a:r>
            <a:r>
              <a:rPr lang="ro-RO" sz="2400" dirty="0" smtClean="0"/>
              <a:t>,</a:t>
            </a:r>
            <a:r>
              <a:rPr lang="en-US" sz="2400" dirty="0" smtClean="0"/>
              <a:t> therefore</a:t>
            </a:r>
            <a:r>
              <a:rPr lang="ro-RO" sz="2400" dirty="0" smtClean="0"/>
              <a:t>,</a:t>
            </a:r>
            <a:r>
              <a:rPr lang="en-US" sz="2400" dirty="0" smtClean="0"/>
              <a:t> d</a:t>
            </a:r>
            <a:r>
              <a:rPr lang="ro-RO" sz="2400" dirty="0" smtClean="0"/>
              <a:t>epos</a:t>
            </a:r>
            <a:r>
              <a:rPr lang="en-US" sz="2400" dirty="0" err="1" smtClean="0"/>
              <a:t>ed</a:t>
            </a:r>
            <a:r>
              <a:rPr lang="ro-RO" sz="2400" dirty="0" smtClean="0"/>
              <a:t> from his throne</a:t>
            </a:r>
            <a:r>
              <a:rPr lang="en-US" sz="2400" dirty="0" smtClean="0"/>
              <a:t>.</a:t>
            </a:r>
            <a:endParaRPr lang="ro-RO" sz="2400" dirty="0" smtClean="0"/>
          </a:p>
          <a:p>
            <a:pPr marL="0" indent="0">
              <a:buNone/>
            </a:pPr>
            <a:endParaRPr lang="ro-RO" sz="2400" dirty="0" smtClean="0"/>
          </a:p>
          <a:p>
            <a:pPr marL="0" indent="0">
              <a:buNone/>
            </a:pPr>
            <a:r>
              <a:rPr lang="ro-RO" sz="2400" dirty="0" smtClean="0"/>
              <a:t>Then, his entire fortune was confiscated and loaded into 40 carts which left for Istanbul alongside Brâncoveanu and his family. </a:t>
            </a:r>
          </a:p>
          <a:p>
            <a:pPr marL="0" indent="0" algn="just">
              <a:buNone/>
            </a:pPr>
            <a:endParaRPr lang="ro-RO" dirty="0" smtClean="0"/>
          </a:p>
          <a:p>
            <a:endParaRPr lang="ro-RO" dirty="0" smtClean="0"/>
          </a:p>
          <a:p>
            <a:endParaRPr lang="ro-RO" b="1" dirty="0" smtClean="0"/>
          </a:p>
          <a:p>
            <a:endParaRPr lang="ro-RO" dirty="0" smtClean="0"/>
          </a:p>
          <a:p>
            <a:endParaRPr lang="ro-RO" dirty="0"/>
          </a:p>
        </p:txBody>
      </p:sp>
      <p:sp>
        <p:nvSpPr>
          <p:cNvPr id="5" name="Rectangle 4"/>
          <p:cNvSpPr/>
          <p:nvPr/>
        </p:nvSpPr>
        <p:spPr>
          <a:xfrm>
            <a:off x="4267200" y="5105400"/>
            <a:ext cx="4648200" cy="707886"/>
          </a:xfrm>
          <a:prstGeom prst="rect">
            <a:avLst/>
          </a:prstGeom>
        </p:spPr>
        <p:txBody>
          <a:bodyPr wrap="square">
            <a:spAutoFit/>
          </a:bodyPr>
          <a:lstStyle/>
          <a:p>
            <a:r>
              <a:rPr lang="ro-RO" sz="2000" dirty="0" smtClean="0"/>
              <a:t>Prince Brâncoveanu and his wife - princess Marica - and their children</a:t>
            </a:r>
            <a:endParaRPr lang="ro-RO" sz="2000" dirty="0"/>
          </a:p>
        </p:txBody>
      </p:sp>
      <p:pic>
        <p:nvPicPr>
          <p:cNvPr id="1026" name="Picture 2" descr="C:\Users\Violetel\Desktop\prince-brancoveanu-and-his-wife-princess-marica-and-their-children.jpg"/>
          <p:cNvPicPr>
            <a:picLocks noChangeAspect="1" noChangeArrowheads="1"/>
          </p:cNvPicPr>
          <p:nvPr/>
        </p:nvPicPr>
        <p:blipFill>
          <a:blip r:embed="rId2"/>
          <a:srcRect/>
          <a:stretch>
            <a:fillRect/>
          </a:stretch>
        </p:blipFill>
        <p:spPr bwMode="auto">
          <a:xfrm>
            <a:off x="4343400" y="1981200"/>
            <a:ext cx="4065394" cy="31051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THE TORTURE</a:t>
            </a:r>
            <a:endParaRPr lang="ro-RO" dirty="0"/>
          </a:p>
        </p:txBody>
      </p:sp>
      <p:sp>
        <p:nvSpPr>
          <p:cNvPr id="3" name="Content Placeholder 2"/>
          <p:cNvSpPr>
            <a:spLocks noGrp="1"/>
          </p:cNvSpPr>
          <p:nvPr>
            <p:ph idx="1"/>
          </p:nvPr>
        </p:nvSpPr>
        <p:spPr>
          <a:xfrm>
            <a:off x="457200" y="1371600"/>
            <a:ext cx="8229600" cy="1905000"/>
          </a:xfrm>
        </p:spPr>
        <p:txBody>
          <a:bodyPr>
            <a:normAutofit fontScale="70000" lnSpcReduction="20000"/>
          </a:bodyPr>
          <a:lstStyle/>
          <a:p>
            <a:pPr marL="0" indent="0" algn="just">
              <a:buNone/>
            </a:pPr>
            <a:r>
              <a:rPr lang="ro-RO" sz="3400" dirty="0" smtClean="0"/>
              <a:t>I</a:t>
            </a:r>
            <a:r>
              <a:rPr lang="en-US" sz="3400" dirty="0" smtClean="0"/>
              <a:t>n Istanbul, the entire family (13 prisoners) was taken to the </a:t>
            </a:r>
            <a:r>
              <a:rPr lang="en-US" sz="3400" dirty="0" err="1" smtClean="0"/>
              <a:t>Yedikule</a:t>
            </a:r>
            <a:r>
              <a:rPr lang="en-US" sz="3400" dirty="0" smtClean="0"/>
              <a:t> prison (</a:t>
            </a:r>
            <a:r>
              <a:rPr lang="ro-RO" sz="3400" i="1" dirty="0" smtClean="0"/>
              <a:t>The Fortress</a:t>
            </a:r>
            <a:r>
              <a:rPr lang="en-US" sz="3400" i="1" dirty="0" smtClean="0"/>
              <a:t> of the Seven Towers</a:t>
            </a:r>
            <a:r>
              <a:rPr lang="en-US" sz="3400" dirty="0" smtClean="0"/>
              <a:t>) in the big tower called </a:t>
            </a:r>
            <a:r>
              <a:rPr lang="ro-RO" sz="3400" i="1" dirty="0" smtClean="0"/>
              <a:t>The </a:t>
            </a:r>
            <a:r>
              <a:rPr lang="en-US" sz="3400" i="1" dirty="0" smtClean="0"/>
              <a:t>Blood Pit</a:t>
            </a:r>
            <a:r>
              <a:rPr lang="en-US" sz="3400" dirty="0" smtClean="0"/>
              <a:t>. </a:t>
            </a:r>
            <a:r>
              <a:rPr lang="ro-RO" sz="3400" dirty="0" smtClean="0"/>
              <a:t>Here, for t</a:t>
            </a:r>
            <a:r>
              <a:rPr lang="en-US" sz="3400" dirty="0" err="1" smtClean="0"/>
              <a:t>hree</a:t>
            </a:r>
            <a:r>
              <a:rPr lang="en-US" sz="3400" dirty="0" smtClean="0"/>
              <a:t> months, they were tortured </a:t>
            </a:r>
            <a:r>
              <a:rPr lang="ro-RO" sz="3400" dirty="0" smtClean="0"/>
              <a:t>by the Ottomans </a:t>
            </a:r>
            <a:r>
              <a:rPr lang="en-US" sz="3400" dirty="0" smtClean="0"/>
              <a:t>who hoped to locate the immense fortune </a:t>
            </a:r>
            <a:r>
              <a:rPr lang="ro-RO" sz="3400" dirty="0" smtClean="0"/>
              <a:t>Brâncoveanu</a:t>
            </a:r>
            <a:r>
              <a:rPr lang="en-US" sz="3400" dirty="0" smtClean="0"/>
              <a:t> had supposedly </a:t>
            </a:r>
            <a:r>
              <a:rPr lang="ro-RO" sz="3400" dirty="0" smtClean="0"/>
              <a:t>hidden outside the country</a:t>
            </a:r>
            <a:r>
              <a:rPr lang="en-US" sz="3400" dirty="0" smtClean="0"/>
              <a:t>.</a:t>
            </a:r>
            <a:endParaRPr lang="ro-RO" sz="3400" dirty="0" smtClean="0"/>
          </a:p>
          <a:p>
            <a:endParaRPr lang="ro-RO" sz="2800" dirty="0"/>
          </a:p>
        </p:txBody>
      </p:sp>
      <p:pic>
        <p:nvPicPr>
          <p:cNvPr id="4098" name="Picture 2" descr="C:\Users\Violetel\Desktop\Yedicule-inchisoare-brancoveni-8.jpg"/>
          <p:cNvPicPr>
            <a:picLocks noChangeAspect="1" noChangeArrowheads="1"/>
          </p:cNvPicPr>
          <p:nvPr/>
        </p:nvPicPr>
        <p:blipFill>
          <a:blip r:embed="rId2"/>
          <a:srcRect/>
          <a:stretch>
            <a:fillRect/>
          </a:stretch>
        </p:blipFill>
        <p:spPr bwMode="auto">
          <a:xfrm>
            <a:off x="1205448" y="3657600"/>
            <a:ext cx="3290351" cy="2471419"/>
          </a:xfrm>
          <a:prstGeom prst="rect">
            <a:avLst/>
          </a:prstGeom>
          <a:noFill/>
        </p:spPr>
      </p:pic>
      <p:pic>
        <p:nvPicPr>
          <p:cNvPr id="4099" name="Picture 3" descr="C:\Users\Violetel\Desktop\edicule-inchisoare-brancoveni-5.jpg"/>
          <p:cNvPicPr>
            <a:picLocks noChangeAspect="1" noChangeArrowheads="1"/>
          </p:cNvPicPr>
          <p:nvPr/>
        </p:nvPicPr>
        <p:blipFill>
          <a:blip r:embed="rId3"/>
          <a:srcRect/>
          <a:stretch>
            <a:fillRect/>
          </a:stretch>
        </p:blipFill>
        <p:spPr bwMode="auto">
          <a:xfrm>
            <a:off x="4648200" y="3657600"/>
            <a:ext cx="3695700" cy="2463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THE MARTYRDOM</a:t>
            </a:r>
            <a:endParaRPr lang="ro-RO" dirty="0"/>
          </a:p>
        </p:txBody>
      </p:sp>
      <p:sp>
        <p:nvSpPr>
          <p:cNvPr id="3" name="Content Placeholder 2"/>
          <p:cNvSpPr>
            <a:spLocks noGrp="1"/>
          </p:cNvSpPr>
          <p:nvPr>
            <p:ph idx="1"/>
          </p:nvPr>
        </p:nvSpPr>
        <p:spPr>
          <a:xfrm>
            <a:off x="228600" y="1219200"/>
            <a:ext cx="8915400" cy="2285999"/>
          </a:xfrm>
        </p:spPr>
        <p:txBody>
          <a:bodyPr>
            <a:normAutofit fontScale="70000" lnSpcReduction="20000"/>
          </a:bodyPr>
          <a:lstStyle/>
          <a:p>
            <a:pPr marL="179705" indent="-179705">
              <a:buNone/>
            </a:pPr>
            <a:r>
              <a:rPr lang="ro-RO" b="1" dirty="0" smtClean="0"/>
              <a:t>  </a:t>
            </a:r>
            <a:endParaRPr lang="ro-RO" dirty="0" smtClean="0"/>
          </a:p>
          <a:p>
            <a:pPr marL="0" indent="0">
              <a:buNone/>
            </a:pPr>
            <a:r>
              <a:rPr lang="en-US" sz="3400" dirty="0" smtClean="0"/>
              <a:t>On the morning of August 15, 1714, </a:t>
            </a:r>
            <a:r>
              <a:rPr lang="ro-RO" sz="3400" dirty="0" smtClean="0"/>
              <a:t>on</a:t>
            </a:r>
            <a:r>
              <a:rPr lang="en-GB" sz="3400" dirty="0" smtClean="0"/>
              <a:t> </a:t>
            </a:r>
            <a:r>
              <a:rPr lang="en-US" sz="3400" dirty="0" smtClean="0"/>
              <a:t>the </a:t>
            </a:r>
            <a:r>
              <a:rPr lang="ro-RO" sz="3400" dirty="0" smtClean="0"/>
              <a:t>Feast of the </a:t>
            </a:r>
            <a:r>
              <a:rPr lang="en-US" sz="3400" dirty="0" smtClean="0"/>
              <a:t>Assumption of</a:t>
            </a:r>
            <a:r>
              <a:rPr lang="ro-RO" sz="3400" dirty="0" smtClean="0"/>
              <a:t> Mary</a:t>
            </a:r>
            <a:r>
              <a:rPr lang="en-US" sz="3400" dirty="0" smtClean="0"/>
              <a:t>, </a:t>
            </a:r>
            <a:r>
              <a:rPr lang="ro-RO" sz="3400" dirty="0" smtClean="0"/>
              <a:t>on</a:t>
            </a:r>
            <a:r>
              <a:rPr lang="en-US" sz="3400" dirty="0" smtClean="0"/>
              <a:t> the prince</a:t>
            </a:r>
            <a:r>
              <a:rPr lang="en-GB" sz="3400" dirty="0" smtClean="0"/>
              <a:t>’s birthday (</a:t>
            </a:r>
            <a:r>
              <a:rPr lang="en-US" sz="3400" dirty="0" smtClean="0"/>
              <a:t>60 years old) and while Mrs. </a:t>
            </a:r>
            <a:r>
              <a:rPr lang="en-US" sz="3400" dirty="0" err="1" smtClean="0"/>
              <a:t>Marica</a:t>
            </a:r>
            <a:r>
              <a:rPr lang="en-US" sz="3400" dirty="0" smtClean="0"/>
              <a:t> was celebrating her name, the men were taken to the scaffold: </a:t>
            </a:r>
            <a:r>
              <a:rPr lang="en-US" sz="3400" dirty="0" err="1" smtClean="0"/>
              <a:t>voivode</a:t>
            </a:r>
            <a:r>
              <a:rPr lang="en-US" sz="3400" dirty="0" smtClean="0"/>
              <a:t> </a:t>
            </a:r>
            <a:r>
              <a:rPr lang="en-US" sz="3400" dirty="0" err="1" smtClean="0"/>
              <a:t>Constantin</a:t>
            </a:r>
            <a:r>
              <a:rPr lang="en-US" sz="3400" dirty="0" smtClean="0"/>
              <a:t> Br</a:t>
            </a:r>
            <a:r>
              <a:rPr lang="ro-RO" sz="3400" dirty="0" smtClean="0"/>
              <a:t>â</a:t>
            </a:r>
            <a:r>
              <a:rPr lang="en-US" sz="3400" dirty="0" err="1" smtClean="0"/>
              <a:t>ncoveanu</a:t>
            </a:r>
            <a:r>
              <a:rPr lang="en-US" sz="3400" dirty="0" smtClean="0"/>
              <a:t>, his four sons (</a:t>
            </a:r>
            <a:r>
              <a:rPr lang="en-US" sz="3400" dirty="0" err="1" smtClean="0"/>
              <a:t>Constantin</a:t>
            </a:r>
            <a:r>
              <a:rPr lang="en-US" sz="3400" dirty="0" smtClean="0"/>
              <a:t>, </a:t>
            </a:r>
            <a:r>
              <a:rPr lang="ro-RO" sz="3400" dirty="0" smtClean="0"/>
              <a:t>Ș</a:t>
            </a:r>
            <a:r>
              <a:rPr lang="en-US" sz="3400" dirty="0" err="1" smtClean="0"/>
              <a:t>tefan</a:t>
            </a:r>
            <a:r>
              <a:rPr lang="en-US" sz="3400" dirty="0" smtClean="0"/>
              <a:t>, </a:t>
            </a:r>
            <a:r>
              <a:rPr lang="en-US" sz="3400" dirty="0" err="1" smtClean="0"/>
              <a:t>Radu</a:t>
            </a:r>
            <a:r>
              <a:rPr lang="en-US" sz="3400" dirty="0" smtClean="0"/>
              <a:t> and </a:t>
            </a:r>
            <a:r>
              <a:rPr lang="en-US" sz="3400" dirty="0" err="1" smtClean="0"/>
              <a:t>Matei</a:t>
            </a:r>
            <a:r>
              <a:rPr lang="en-US" sz="3400" dirty="0" smtClean="0"/>
              <a:t>) and</a:t>
            </a:r>
            <a:r>
              <a:rPr lang="ro-RO" sz="3400" dirty="0" smtClean="0"/>
              <a:t> grand treasurer</a:t>
            </a:r>
            <a:r>
              <a:rPr lang="en-US" sz="3400" dirty="0" smtClean="0"/>
              <a:t> </a:t>
            </a:r>
            <a:r>
              <a:rPr lang="en-US" sz="3400" dirty="0" err="1" smtClean="0"/>
              <a:t>Ianache</a:t>
            </a:r>
            <a:r>
              <a:rPr lang="en-US" sz="3400" dirty="0" smtClean="0"/>
              <a:t> V</a:t>
            </a:r>
            <a:r>
              <a:rPr lang="ro-RO" sz="3400" dirty="0" smtClean="0"/>
              <a:t>ă</a:t>
            </a:r>
            <a:r>
              <a:rPr lang="en-US" sz="3400" dirty="0" smtClean="0"/>
              <a:t>c</a:t>
            </a:r>
            <a:r>
              <a:rPr lang="ro-RO" sz="3400" dirty="0" smtClean="0"/>
              <a:t>ă</a:t>
            </a:r>
            <a:r>
              <a:rPr lang="en-US" sz="3400" dirty="0" err="1" smtClean="0"/>
              <a:t>rescu</a:t>
            </a:r>
            <a:r>
              <a:rPr lang="en-US" sz="3400" dirty="0" smtClean="0"/>
              <a:t>.</a:t>
            </a:r>
            <a:endParaRPr lang="vi-VN" sz="3400" dirty="0" smtClean="0"/>
          </a:p>
          <a:p>
            <a:endParaRPr lang="ro-RO" dirty="0"/>
          </a:p>
        </p:txBody>
      </p:sp>
      <p:pic>
        <p:nvPicPr>
          <p:cNvPr id="5122" name="Picture 2" descr="C:\Users\Violetel\Desktop\YALI KIOSK.jpg"/>
          <p:cNvPicPr>
            <a:picLocks noChangeAspect="1" noChangeArrowheads="1"/>
          </p:cNvPicPr>
          <p:nvPr/>
        </p:nvPicPr>
        <p:blipFill>
          <a:blip r:embed="rId2"/>
          <a:srcRect/>
          <a:stretch>
            <a:fillRect/>
          </a:stretch>
        </p:blipFill>
        <p:spPr bwMode="auto">
          <a:xfrm>
            <a:off x="838200" y="3810000"/>
            <a:ext cx="3796872" cy="2553298"/>
          </a:xfrm>
          <a:prstGeom prst="rect">
            <a:avLst/>
          </a:prstGeom>
          <a:noFill/>
        </p:spPr>
      </p:pic>
      <p:sp>
        <p:nvSpPr>
          <p:cNvPr id="6" name="Rectangle 5"/>
          <p:cNvSpPr/>
          <p:nvPr/>
        </p:nvSpPr>
        <p:spPr>
          <a:xfrm>
            <a:off x="4800600" y="3786190"/>
            <a:ext cx="3810000" cy="2677656"/>
          </a:xfrm>
          <a:prstGeom prst="rect">
            <a:avLst/>
          </a:prstGeom>
        </p:spPr>
        <p:txBody>
          <a:bodyPr wrap="square">
            <a:spAutoFit/>
          </a:bodyPr>
          <a:lstStyle/>
          <a:p>
            <a:r>
              <a:rPr lang="en-US" sz="2400" dirty="0" smtClean="0"/>
              <a:t>Sultan </a:t>
            </a:r>
            <a:r>
              <a:rPr lang="en-US" sz="2400" dirty="0" err="1" smtClean="0"/>
              <a:t>Ahmet</a:t>
            </a:r>
            <a:r>
              <a:rPr lang="en-US" sz="2400" dirty="0" smtClean="0"/>
              <a:t> III, Grand Vizier Gin Ali, the ambassadors of the Christian countries - France, England, Russia, Austria - were present</a:t>
            </a:r>
            <a:r>
              <a:rPr lang="ro-RO" sz="2400" dirty="0" smtClean="0"/>
              <a:t> at the </a:t>
            </a:r>
            <a:r>
              <a:rPr lang="ro-RO" sz="2400" dirty="0" smtClean="0">
                <a:sym typeface="+mn-ea"/>
              </a:rPr>
              <a:t>punishment</a:t>
            </a:r>
            <a:r>
              <a:rPr lang="ro-RO" sz="2400" dirty="0" smtClean="0"/>
              <a:t> place: </a:t>
            </a:r>
            <a:r>
              <a:rPr lang="ro-RO" sz="2400" b="1" dirty="0" smtClean="0"/>
              <a:t>Yali Kiosk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ro-RO" dirty="0" smtClean="0"/>
              <a:t>THE MARTYRDOM</a:t>
            </a:r>
            <a:endParaRPr lang="ro-RO" dirty="0"/>
          </a:p>
        </p:txBody>
      </p:sp>
      <p:sp>
        <p:nvSpPr>
          <p:cNvPr id="3" name="Content Placeholder 2"/>
          <p:cNvSpPr>
            <a:spLocks noGrp="1"/>
          </p:cNvSpPr>
          <p:nvPr>
            <p:ph idx="1"/>
          </p:nvPr>
        </p:nvSpPr>
        <p:spPr>
          <a:xfrm>
            <a:off x="457200" y="1219199"/>
            <a:ext cx="8229600" cy="2667001"/>
          </a:xfrm>
        </p:spPr>
        <p:txBody>
          <a:bodyPr>
            <a:normAutofit fontScale="70000" lnSpcReduction="20000"/>
          </a:bodyPr>
          <a:lstStyle/>
          <a:p>
            <a:pPr algn="just"/>
            <a:r>
              <a:rPr lang="ro-RO" dirty="0" smtClean="0"/>
              <a:t>T</a:t>
            </a:r>
            <a:r>
              <a:rPr lang="en-US" dirty="0" smtClean="0"/>
              <a:t>hat day, the Sultan was sure to witness an act of humiliation for </a:t>
            </a:r>
            <a:r>
              <a:rPr lang="ro-RO" dirty="0" smtClean="0"/>
              <a:t>all</a:t>
            </a:r>
            <a:r>
              <a:rPr lang="en-US" dirty="0" smtClean="0"/>
              <a:t> Christendom. </a:t>
            </a:r>
            <a:r>
              <a:rPr lang="ro-RO" dirty="0" smtClean="0"/>
              <a:t>The p</a:t>
            </a:r>
            <a:r>
              <a:rPr lang="en-US" dirty="0" err="1" smtClean="0"/>
              <a:t>risoners</a:t>
            </a:r>
            <a:r>
              <a:rPr lang="en-US" dirty="0" smtClean="0"/>
              <a:t> were allowed to say their last prayer, and then the Sultan </a:t>
            </a:r>
            <a:r>
              <a:rPr lang="ro-RO" dirty="0" smtClean="0"/>
              <a:t>offered</a:t>
            </a:r>
            <a:r>
              <a:rPr lang="en-US" dirty="0" smtClean="0"/>
              <a:t> them </a:t>
            </a:r>
            <a:r>
              <a:rPr lang="ro-RO" dirty="0" smtClean="0"/>
              <a:t>freedom</a:t>
            </a:r>
            <a:r>
              <a:rPr lang="en-US" dirty="0" smtClean="0"/>
              <a:t> in return for giving up their Orthodox faith and </a:t>
            </a:r>
            <a:r>
              <a:rPr lang="ro-RO" dirty="0" smtClean="0"/>
              <a:t>embracing </a:t>
            </a:r>
            <a:r>
              <a:rPr lang="en-US" dirty="0" err="1" smtClean="0"/>
              <a:t>Mahometanism</a:t>
            </a:r>
            <a:r>
              <a:rPr lang="en-US" dirty="0" smtClean="0"/>
              <a:t>.</a:t>
            </a:r>
            <a:endParaRPr lang="ro-RO" dirty="0" smtClean="0"/>
          </a:p>
          <a:p>
            <a:pPr algn="just"/>
            <a:r>
              <a:rPr lang="en-US" dirty="0" smtClean="0"/>
              <a:t>But the </a:t>
            </a:r>
            <a:r>
              <a:rPr lang="en-US" dirty="0" err="1" smtClean="0"/>
              <a:t>voivode</a:t>
            </a:r>
            <a:r>
              <a:rPr lang="en-US" dirty="0" smtClean="0"/>
              <a:t> encouraged his sons </a:t>
            </a:r>
            <a:r>
              <a:rPr lang="ro-RO" dirty="0" smtClean="0"/>
              <a:t>not to give up faith, as faith was the only thing left for them. </a:t>
            </a:r>
            <a:r>
              <a:rPr lang="en-US" dirty="0" err="1" smtClean="0"/>
              <a:t>Angr</a:t>
            </a:r>
            <a:r>
              <a:rPr lang="ro-RO" dirty="0" smtClean="0"/>
              <a:t>ily</a:t>
            </a:r>
            <a:r>
              <a:rPr lang="en-US" dirty="0" smtClean="0"/>
              <a:t>, the sultan </a:t>
            </a:r>
            <a:r>
              <a:rPr lang="ro-RO" dirty="0" smtClean="0"/>
              <a:t>order</a:t>
            </a:r>
            <a:r>
              <a:rPr lang="en-US" dirty="0" err="1" smtClean="0"/>
              <a:t>ed</a:t>
            </a:r>
            <a:r>
              <a:rPr lang="en-US" dirty="0" smtClean="0"/>
              <a:t> that the </a:t>
            </a:r>
            <a:r>
              <a:rPr lang="ro-RO" dirty="0" smtClean="0"/>
              <a:t>first to be beheaded to be his four sons</a:t>
            </a:r>
            <a:r>
              <a:rPr lang="en-US" dirty="0" smtClean="0"/>
              <a:t>, and then </a:t>
            </a:r>
            <a:r>
              <a:rPr lang="ro-RO" dirty="0" smtClean="0"/>
              <a:t>the grand treasurer </a:t>
            </a:r>
            <a:r>
              <a:rPr lang="en-US" dirty="0" err="1" smtClean="0"/>
              <a:t>Ianache</a:t>
            </a:r>
            <a:r>
              <a:rPr lang="en-US" dirty="0" smtClean="0"/>
              <a:t>, believing that</a:t>
            </a:r>
            <a:r>
              <a:rPr lang="ro-RO" dirty="0" smtClean="0"/>
              <a:t>, this way, Brâncoveanu</a:t>
            </a:r>
            <a:r>
              <a:rPr lang="en-US" dirty="0" smtClean="0"/>
              <a:t> would </a:t>
            </a:r>
            <a:r>
              <a:rPr lang="ro-RO" dirty="0" smtClean="0"/>
              <a:t>lose</a:t>
            </a:r>
            <a:r>
              <a:rPr lang="en-US" dirty="0" smtClean="0"/>
              <a:t> his faith.</a:t>
            </a:r>
            <a:endParaRPr lang="ro-RO" dirty="0" smtClean="0"/>
          </a:p>
        </p:txBody>
      </p:sp>
      <p:pic>
        <p:nvPicPr>
          <p:cNvPr id="6149" name="Picture 5"/>
          <p:cNvPicPr>
            <a:picLocks noChangeAspect="1" noChangeArrowheads="1"/>
          </p:cNvPicPr>
          <p:nvPr/>
        </p:nvPicPr>
        <p:blipFill>
          <a:blip r:embed="rId2"/>
          <a:srcRect/>
          <a:stretch>
            <a:fillRect/>
          </a:stretch>
        </p:blipFill>
        <p:spPr bwMode="auto">
          <a:xfrm>
            <a:off x="5105400" y="4038600"/>
            <a:ext cx="3429000" cy="2438400"/>
          </a:xfrm>
          <a:prstGeom prst="rect">
            <a:avLst/>
          </a:prstGeom>
          <a:noFill/>
          <a:ln w="9525">
            <a:noFill/>
            <a:miter lim="800000"/>
            <a:headEnd/>
            <a:tailEnd/>
          </a:ln>
          <a:effectLst/>
        </p:spPr>
      </p:pic>
      <p:pic>
        <p:nvPicPr>
          <p:cNvPr id="6150" name="Picture 6"/>
          <p:cNvPicPr>
            <a:picLocks noChangeAspect="1" noChangeArrowheads="1"/>
          </p:cNvPicPr>
          <p:nvPr/>
        </p:nvPicPr>
        <p:blipFill>
          <a:blip r:embed="rId3"/>
          <a:srcRect/>
          <a:stretch>
            <a:fillRect/>
          </a:stretch>
        </p:blipFill>
        <p:spPr bwMode="auto">
          <a:xfrm>
            <a:off x="914400" y="4038600"/>
            <a:ext cx="4038600" cy="24242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133599"/>
          </a:xfrm>
        </p:spPr>
        <p:txBody>
          <a:bodyPr>
            <a:normAutofit fontScale="85000" lnSpcReduction="20000"/>
          </a:bodyPr>
          <a:lstStyle/>
          <a:p>
            <a:pPr algn="just"/>
            <a:r>
              <a:rPr lang="en-US" dirty="0" smtClean="0"/>
              <a:t>The six beheaded bodies were thrown into the </a:t>
            </a:r>
            <a:r>
              <a:rPr lang="en-US" dirty="0" err="1" smtClean="0"/>
              <a:t>Bosp</a:t>
            </a:r>
            <a:r>
              <a:rPr lang="ro-RO" dirty="0" smtClean="0"/>
              <a:t>h</a:t>
            </a:r>
            <a:r>
              <a:rPr lang="en-US" dirty="0" err="1" smtClean="0"/>
              <a:t>oru</a:t>
            </a:r>
            <a:r>
              <a:rPr lang="ro-RO" dirty="0" smtClean="0"/>
              <a:t>s</a:t>
            </a:r>
            <a:r>
              <a:rPr lang="en-US" dirty="0" smtClean="0"/>
              <a:t>,</a:t>
            </a:r>
            <a:r>
              <a:rPr lang="ro-RO" dirty="0" smtClean="0"/>
              <a:t> and </a:t>
            </a:r>
            <a:r>
              <a:rPr lang="en-US" dirty="0" smtClean="0"/>
              <a:t>their heads were</a:t>
            </a:r>
            <a:r>
              <a:rPr lang="ro-RO" dirty="0" smtClean="0"/>
              <a:t> "</a:t>
            </a:r>
            <a:r>
              <a:rPr lang="en-US" dirty="0" smtClean="0"/>
              <a:t>carried on poles" through the streets and </a:t>
            </a:r>
            <a:r>
              <a:rPr lang="en-US" dirty="0" err="1" smtClean="0"/>
              <a:t>th</a:t>
            </a:r>
            <a:r>
              <a:rPr lang="ro-RO" dirty="0" smtClean="0"/>
              <a:t>en</a:t>
            </a:r>
            <a:r>
              <a:rPr lang="en-US" dirty="0" smtClean="0"/>
              <a:t> hung on </a:t>
            </a:r>
            <a:r>
              <a:rPr lang="en-US" dirty="0" err="1" smtClean="0"/>
              <a:t>Serai</a:t>
            </a:r>
            <a:r>
              <a:rPr lang="el-GR" dirty="0" smtClean="0"/>
              <a:t>᾿</a:t>
            </a:r>
            <a:r>
              <a:rPr lang="ro-RO" dirty="0" smtClean="0"/>
              <a:t>s</a:t>
            </a:r>
            <a:r>
              <a:rPr lang="en-US" dirty="0" smtClean="0"/>
              <a:t> gate </a:t>
            </a:r>
            <a:r>
              <a:rPr lang="ro-RO" dirty="0" smtClean="0"/>
              <a:t>for </a:t>
            </a:r>
            <a:r>
              <a:rPr lang="en-US" dirty="0" smtClean="0"/>
              <a:t>three day</a:t>
            </a:r>
            <a:r>
              <a:rPr lang="ro-RO" dirty="0" smtClean="0"/>
              <a:t>s. A</a:t>
            </a:r>
            <a:r>
              <a:rPr lang="en-US" dirty="0" err="1" smtClean="0"/>
              <a:t>fter</a:t>
            </a:r>
            <a:r>
              <a:rPr lang="en-US" dirty="0" smtClean="0"/>
              <a:t> </a:t>
            </a:r>
            <a:r>
              <a:rPr lang="ro-RO" dirty="0" smtClean="0"/>
              <a:t>that</a:t>
            </a:r>
            <a:r>
              <a:rPr lang="en-US" altLang="ro-RO" dirty="0" smtClean="0"/>
              <a:t>,</a:t>
            </a:r>
            <a:r>
              <a:rPr lang="en-US" dirty="0" smtClean="0"/>
              <a:t> the</a:t>
            </a:r>
            <a:r>
              <a:rPr lang="ro-RO" dirty="0" smtClean="0"/>
              <a:t> heads</a:t>
            </a:r>
            <a:r>
              <a:rPr lang="en-US" dirty="0" smtClean="0"/>
              <a:t> were thrown into the sea. Christian fishermen took the bodies from the water, and buried them at the Hal</a:t>
            </a:r>
            <a:r>
              <a:rPr lang="ro-RO" dirty="0" smtClean="0"/>
              <a:t>k</a:t>
            </a:r>
            <a:r>
              <a:rPr lang="en-US" dirty="0" err="1" smtClean="0"/>
              <a:t>i</a:t>
            </a:r>
            <a:r>
              <a:rPr lang="en-US" dirty="0" smtClean="0"/>
              <a:t> </a:t>
            </a:r>
            <a:r>
              <a:rPr lang="en-US" dirty="0" err="1" smtClean="0"/>
              <a:t>Monaster</a:t>
            </a:r>
            <a:r>
              <a:rPr lang="ro-RO" dirty="0" smtClean="0"/>
              <a:t>y</a:t>
            </a:r>
            <a:r>
              <a:rPr lang="en-US" dirty="0" smtClean="0"/>
              <a:t>.</a:t>
            </a:r>
            <a:endParaRPr lang="ro-RO" dirty="0" smtClean="0"/>
          </a:p>
          <a:p>
            <a:endParaRPr lang="ro-RO" dirty="0"/>
          </a:p>
        </p:txBody>
      </p:sp>
      <p:pic>
        <p:nvPicPr>
          <p:cNvPr id="1026" name="Picture 2" descr="C:\Users\Violetel\Desktop\topkapi_palace-istanbul-1500x850-1.jpg"/>
          <p:cNvPicPr>
            <a:picLocks noChangeAspect="1" noChangeArrowheads="1"/>
          </p:cNvPicPr>
          <p:nvPr/>
        </p:nvPicPr>
        <p:blipFill>
          <a:blip r:embed="rId2" cstate="print"/>
          <a:srcRect/>
          <a:stretch>
            <a:fillRect/>
          </a:stretch>
        </p:blipFill>
        <p:spPr bwMode="auto">
          <a:xfrm>
            <a:off x="838200" y="3733800"/>
            <a:ext cx="3505200" cy="2374900"/>
          </a:xfrm>
          <a:prstGeom prst="rect">
            <a:avLst/>
          </a:prstGeom>
          <a:noFill/>
        </p:spPr>
      </p:pic>
      <p:sp>
        <p:nvSpPr>
          <p:cNvPr id="5" name="Rectangle 4"/>
          <p:cNvSpPr/>
          <p:nvPr/>
        </p:nvSpPr>
        <p:spPr>
          <a:xfrm>
            <a:off x="838200" y="6172200"/>
            <a:ext cx="2819400" cy="369332"/>
          </a:xfrm>
          <a:prstGeom prst="rect">
            <a:avLst/>
          </a:prstGeom>
        </p:spPr>
        <p:txBody>
          <a:bodyPr wrap="square">
            <a:spAutoFit/>
          </a:bodyPr>
          <a:lstStyle/>
          <a:p>
            <a:r>
              <a:rPr lang="ro-RO" dirty="0" smtClean="0"/>
              <a:t>Topkapî Palace</a:t>
            </a:r>
            <a:endParaRPr lang="ro-RO" dirty="0"/>
          </a:p>
        </p:txBody>
      </p:sp>
      <p:pic>
        <p:nvPicPr>
          <p:cNvPr id="1027" name="Picture 3" descr="C:\Users\Violetel\Desktop\topkapi-sarayi.jpg"/>
          <p:cNvPicPr>
            <a:picLocks noChangeAspect="1" noChangeArrowheads="1"/>
          </p:cNvPicPr>
          <p:nvPr/>
        </p:nvPicPr>
        <p:blipFill>
          <a:blip r:embed="rId3" cstate="print"/>
          <a:srcRect/>
          <a:stretch>
            <a:fillRect/>
          </a:stretch>
        </p:blipFill>
        <p:spPr bwMode="auto">
          <a:xfrm>
            <a:off x="4343401" y="3733800"/>
            <a:ext cx="4038600" cy="2378075"/>
          </a:xfrm>
          <a:prstGeom prst="rect">
            <a:avLst/>
          </a:prstGeom>
          <a:noFill/>
        </p:spPr>
      </p:pic>
      <p:sp>
        <p:nvSpPr>
          <p:cNvPr id="9" name="TextBox 8"/>
          <p:cNvSpPr txBox="1"/>
          <p:nvPr/>
        </p:nvSpPr>
        <p:spPr>
          <a:xfrm>
            <a:off x="4343400" y="6172200"/>
            <a:ext cx="4114800" cy="369332"/>
          </a:xfrm>
          <a:prstGeom prst="rect">
            <a:avLst/>
          </a:prstGeom>
          <a:noFill/>
        </p:spPr>
        <p:txBody>
          <a:bodyPr wrap="square" rtlCol="0">
            <a:spAutoFit/>
          </a:bodyPr>
          <a:lstStyle/>
          <a:p>
            <a:r>
              <a:rPr lang="ro-RO" dirty="0" smtClean="0"/>
              <a:t>The gate of Topkapî Palace </a:t>
            </a:r>
            <a:endParaRPr lang="ro-RO"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438400"/>
          </a:xfrm>
        </p:spPr>
        <p:txBody>
          <a:bodyPr>
            <a:normAutofit fontScale="85000" lnSpcReduction="10000"/>
          </a:bodyPr>
          <a:lstStyle/>
          <a:p>
            <a:pPr algn="just"/>
            <a:r>
              <a:rPr lang="ro-RO" dirty="0" smtClean="0"/>
              <a:t>A</a:t>
            </a:r>
            <a:r>
              <a:rPr lang="en-US" dirty="0" err="1" smtClean="0"/>
              <a:t>fter</a:t>
            </a:r>
            <a:r>
              <a:rPr lang="en-US" dirty="0" smtClean="0"/>
              <a:t> witnessing her own family martyr, Mrs. </a:t>
            </a:r>
            <a:r>
              <a:rPr lang="en-US" dirty="0" err="1" smtClean="0"/>
              <a:t>Marica</a:t>
            </a:r>
            <a:r>
              <a:rPr lang="en-US" dirty="0" smtClean="0"/>
              <a:t> was exiled for a while, and after two years she returned to the country. In 1720 </a:t>
            </a:r>
            <a:r>
              <a:rPr lang="ro-RO" dirty="0" smtClean="0"/>
              <a:t>s</a:t>
            </a:r>
            <a:r>
              <a:rPr lang="en-US" dirty="0" smtClean="0"/>
              <a:t>he succeeded </a:t>
            </a:r>
            <a:r>
              <a:rPr lang="ro-RO" dirty="0" smtClean="0"/>
              <a:t>to</a:t>
            </a:r>
            <a:r>
              <a:rPr lang="en-US" dirty="0" smtClean="0"/>
              <a:t> bring the </a:t>
            </a:r>
            <a:r>
              <a:rPr lang="ro-RO" dirty="0" smtClean="0"/>
              <a:t>remain</a:t>
            </a:r>
            <a:r>
              <a:rPr lang="en-US" dirty="0" smtClean="0"/>
              <a:t>s of the martyrs into the country and buried them secretly in St. George New</a:t>
            </a:r>
            <a:r>
              <a:rPr lang="ro-RO" dirty="0" smtClean="0"/>
              <a:t> Church</a:t>
            </a:r>
            <a:r>
              <a:rPr lang="en-US" dirty="0" smtClean="0"/>
              <a:t> in Bucharest, the last </a:t>
            </a:r>
            <a:r>
              <a:rPr lang="ro-RO" dirty="0" smtClean="0"/>
              <a:t>church built by </a:t>
            </a:r>
            <a:r>
              <a:rPr lang="en-US" dirty="0" smtClean="0"/>
              <a:t>the ruler.</a:t>
            </a:r>
            <a:endParaRPr lang="ro-RO" dirty="0" smtClean="0"/>
          </a:p>
          <a:p>
            <a:endParaRPr lang="ro-RO" dirty="0"/>
          </a:p>
        </p:txBody>
      </p:sp>
      <p:pic>
        <p:nvPicPr>
          <p:cNvPr id="7170" name="Picture 2" descr="C:\Users\Violetel\Desktop\imageResize.jpg"/>
          <p:cNvPicPr>
            <a:picLocks noChangeAspect="1" noChangeArrowheads="1"/>
          </p:cNvPicPr>
          <p:nvPr/>
        </p:nvPicPr>
        <p:blipFill>
          <a:blip r:embed="rId2"/>
          <a:srcRect/>
          <a:stretch>
            <a:fillRect/>
          </a:stretch>
        </p:blipFill>
        <p:spPr bwMode="auto">
          <a:xfrm>
            <a:off x="914400" y="4038600"/>
            <a:ext cx="3400425" cy="2266950"/>
          </a:xfrm>
          <a:prstGeom prst="rect">
            <a:avLst/>
          </a:prstGeom>
          <a:noFill/>
        </p:spPr>
      </p:pic>
      <p:pic>
        <p:nvPicPr>
          <p:cNvPr id="9" name="Picture 2" descr="C:\Users\Violetel\Desktop\141629_mormantul-sfantului-constantin-brancoveanu.jpg"/>
          <p:cNvPicPr>
            <a:picLocks noChangeAspect="1" noChangeArrowheads="1"/>
          </p:cNvPicPr>
          <p:nvPr/>
        </p:nvPicPr>
        <p:blipFill>
          <a:blip r:embed="rId3"/>
          <a:srcRect/>
          <a:stretch>
            <a:fillRect/>
          </a:stretch>
        </p:blipFill>
        <p:spPr bwMode="auto">
          <a:xfrm>
            <a:off x="4572001" y="4038600"/>
            <a:ext cx="3505200" cy="2286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1214422"/>
            <a:ext cx="4929222" cy="3214710"/>
          </a:xfrm>
        </p:spPr>
        <p:txBody>
          <a:bodyPr>
            <a:normAutofit/>
          </a:bodyPr>
          <a:lstStyle/>
          <a:p>
            <a:pPr algn="l"/>
            <a:r>
              <a:rPr lang="ro-RO" sz="2400" dirty="0" smtClean="0">
                <a:solidFill>
                  <a:schemeClr val="tx1"/>
                </a:solidFill>
              </a:rPr>
              <a:t>Until 1859,  there were no country named ”România”!</a:t>
            </a:r>
          </a:p>
          <a:p>
            <a:pPr algn="l"/>
            <a:r>
              <a:rPr lang="ro-RO" sz="2400" dirty="0" smtClean="0">
                <a:solidFill>
                  <a:schemeClr val="tx1"/>
                </a:solidFill>
              </a:rPr>
              <a:t>Instead of a single state, there were </a:t>
            </a:r>
            <a:r>
              <a:rPr lang="ro-RO" sz="2400" u="sng" dirty="0" smtClean="0">
                <a:solidFill>
                  <a:schemeClr val="tx1"/>
                </a:solidFill>
              </a:rPr>
              <a:t>three Romanian countries: Transilvania, Walachia and Moldova</a:t>
            </a:r>
            <a:r>
              <a:rPr lang="ro-RO" sz="2400" dirty="0" smtClean="0">
                <a:solidFill>
                  <a:schemeClr val="tx1"/>
                </a:solidFill>
              </a:rPr>
              <a:t>.</a:t>
            </a:r>
          </a:p>
          <a:p>
            <a:pPr algn="l"/>
            <a:r>
              <a:rPr lang="ro-RO" sz="2400" dirty="0" smtClean="0">
                <a:solidFill>
                  <a:schemeClr val="tx1"/>
                </a:solidFill>
              </a:rPr>
              <a:t>The union of Moldova and Walachia on </a:t>
            </a:r>
            <a:r>
              <a:rPr lang="ro-RO" sz="2400" b="1" dirty="0" smtClean="0">
                <a:solidFill>
                  <a:schemeClr val="tx1"/>
                </a:solidFill>
                <a:effectLst>
                  <a:outerShdw blurRad="38100" dist="38100" dir="2700000" algn="tl">
                    <a:srgbClr val="000000">
                      <a:alpha val="43137"/>
                    </a:srgbClr>
                  </a:outerShdw>
                </a:effectLst>
              </a:rPr>
              <a:t>24 January 1859 </a:t>
            </a:r>
            <a:r>
              <a:rPr lang="ro-RO" sz="2400" dirty="0" smtClean="0">
                <a:solidFill>
                  <a:schemeClr val="tx1"/>
                </a:solidFill>
              </a:rPr>
              <a:t>is the birth moment of Romania. </a:t>
            </a:r>
          </a:p>
          <a:p>
            <a:endParaRPr lang="ro-RO" dirty="0"/>
          </a:p>
        </p:txBody>
      </p:sp>
      <p:pic>
        <p:nvPicPr>
          <p:cNvPr id="1026" name="Picture 2"/>
          <p:cNvPicPr>
            <a:picLocks noChangeAspect="1" noChangeArrowheads="1"/>
          </p:cNvPicPr>
          <p:nvPr/>
        </p:nvPicPr>
        <p:blipFill>
          <a:blip r:embed="rId2"/>
          <a:srcRect/>
          <a:stretch>
            <a:fillRect/>
          </a:stretch>
        </p:blipFill>
        <p:spPr bwMode="auto">
          <a:xfrm>
            <a:off x="5500694" y="1214423"/>
            <a:ext cx="3357586" cy="2857519"/>
          </a:xfrm>
          <a:prstGeom prst="rect">
            <a:avLst/>
          </a:prstGeom>
          <a:noFill/>
          <a:ln w="3175">
            <a:solidFill>
              <a:schemeClr val="tx1">
                <a:lumMod val="85000"/>
                <a:lumOff val="15000"/>
              </a:schemeClr>
            </a:solidFill>
            <a:miter lim="800000"/>
            <a:headEnd/>
            <a:tailEnd/>
          </a:ln>
          <a:effectLst/>
        </p:spPr>
      </p:pic>
      <p:sp>
        <p:nvSpPr>
          <p:cNvPr id="7" name="Subtitle 2"/>
          <p:cNvSpPr txBox="1">
            <a:spLocks/>
          </p:cNvSpPr>
          <p:nvPr/>
        </p:nvSpPr>
        <p:spPr>
          <a:xfrm>
            <a:off x="500034" y="4643446"/>
            <a:ext cx="4429156" cy="1752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o-RO" sz="3200" b="0" i="0" u="none" strike="noStrike" kern="1200" cap="none" spc="0" normalizeH="0" baseline="0" noProof="0" dirty="0" smtClean="0">
                <a:ln>
                  <a:noFill/>
                </a:ln>
                <a:solidFill>
                  <a:schemeClr val="tx1"/>
                </a:solidFill>
                <a:effectLst/>
                <a:uLnTx/>
                <a:uFillTx/>
                <a:latin typeface="+mn-lt"/>
                <a:ea typeface="+mn-ea"/>
                <a:cs typeface="+mn-cs"/>
              </a:rPr>
              <a:t>In 1918, it followed the </a:t>
            </a:r>
            <a:r>
              <a:rPr kumimoji="0" lang="ro-RO" sz="3200" b="0" i="0" u="none" strike="noStrike" kern="1200" cap="none" spc="0" normalizeH="0" noProof="0" dirty="0" smtClean="0">
                <a:ln>
                  <a:noFill/>
                </a:ln>
                <a:solidFill>
                  <a:schemeClr val="tx1"/>
                </a:solidFill>
                <a:effectLst/>
                <a:uLnTx/>
                <a:uFillTx/>
                <a:latin typeface="+mn-lt"/>
                <a:ea typeface="+mn-ea"/>
                <a:cs typeface="+mn-cs"/>
              </a:rPr>
              <a:t> great </a:t>
            </a:r>
            <a:r>
              <a:rPr kumimoji="0" lang="ro-RO" sz="3200" b="0" i="0" u="none" strike="noStrike" kern="1200" cap="none" spc="0" normalizeH="0" baseline="0" noProof="0" dirty="0" smtClean="0">
                <a:ln>
                  <a:noFill/>
                </a:ln>
                <a:solidFill>
                  <a:schemeClr val="tx1"/>
                </a:solidFill>
                <a:effectLst/>
                <a:uLnTx/>
                <a:uFillTx/>
                <a:latin typeface="+mn-lt"/>
                <a:ea typeface="+mn-ea"/>
                <a:cs typeface="+mn-cs"/>
              </a:rPr>
              <a:t>unification of Transylvania.</a:t>
            </a:r>
            <a:endParaRPr kumimoji="0" lang="ro-RO"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27" name="Picture 3" descr="C:\Users\Violetel\Desktop\romania-mare.jpg"/>
          <p:cNvPicPr>
            <a:picLocks noChangeAspect="1" noChangeArrowheads="1"/>
          </p:cNvPicPr>
          <p:nvPr/>
        </p:nvPicPr>
        <p:blipFill>
          <a:blip r:embed="rId3"/>
          <a:srcRect/>
          <a:stretch>
            <a:fillRect/>
          </a:stretch>
        </p:blipFill>
        <p:spPr bwMode="auto">
          <a:xfrm>
            <a:off x="5500694" y="4286256"/>
            <a:ext cx="3357586" cy="230182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5334000" y="4114800"/>
            <a:ext cx="2819400" cy="2087563"/>
          </a:xfrm>
          <a:prstGeom prst="rect">
            <a:avLst/>
          </a:prstGeom>
          <a:noFill/>
          <a:ln w="9525">
            <a:noFill/>
            <a:miter lim="800000"/>
            <a:headEnd/>
            <a:tailEnd/>
          </a:ln>
          <a:effectLst/>
        </p:spPr>
      </p:pic>
      <p:pic>
        <p:nvPicPr>
          <p:cNvPr id="6" name="Picture 5"/>
          <p:cNvPicPr>
            <a:picLocks noChangeAspect="1" noChangeArrowheads="1"/>
          </p:cNvPicPr>
          <p:nvPr/>
        </p:nvPicPr>
        <p:blipFill>
          <a:blip r:embed="rId3"/>
          <a:srcRect/>
          <a:stretch>
            <a:fillRect/>
          </a:stretch>
        </p:blipFill>
        <p:spPr bwMode="auto">
          <a:xfrm>
            <a:off x="1295400" y="4114800"/>
            <a:ext cx="2857500" cy="1905000"/>
          </a:xfrm>
          <a:prstGeom prst="rect">
            <a:avLst/>
          </a:prstGeom>
          <a:noFill/>
          <a:ln w="9525">
            <a:noFill/>
            <a:miter lim="800000"/>
            <a:headEnd/>
            <a:tailEnd/>
          </a:ln>
          <a:effectLst/>
        </p:spPr>
      </p:pic>
      <p:sp>
        <p:nvSpPr>
          <p:cNvPr id="5" name="Rectangle 4"/>
          <p:cNvSpPr/>
          <p:nvPr/>
        </p:nvSpPr>
        <p:spPr>
          <a:xfrm>
            <a:off x="1143000" y="1676400"/>
            <a:ext cx="7391400" cy="2308324"/>
          </a:xfrm>
          <a:prstGeom prst="rect">
            <a:avLst/>
          </a:prstGeom>
        </p:spPr>
        <p:txBody>
          <a:bodyPr wrap="square">
            <a:spAutoFit/>
          </a:bodyPr>
          <a:lstStyle/>
          <a:p>
            <a:pPr algn="just"/>
            <a:r>
              <a:rPr lang="en-US" sz="2400" dirty="0" smtClean="0"/>
              <a:t>The tomb was covered with a white marble plaque without a name. The identification was made after almost 200 years, when the inscription </a:t>
            </a:r>
            <a:r>
              <a:rPr lang="en-US" sz="2400" i="1" dirty="0" smtClean="0"/>
              <a:t>"The </a:t>
            </a:r>
            <a:r>
              <a:rPr lang="ro-RO" sz="2400" i="1" dirty="0" smtClean="0"/>
              <a:t>remain</a:t>
            </a:r>
            <a:r>
              <a:rPr lang="en-US" sz="2400" i="1" dirty="0" smtClean="0"/>
              <a:t>s of the blessed Lord, Io, </a:t>
            </a:r>
            <a:r>
              <a:rPr lang="en-US" sz="2400" i="1" dirty="0" err="1" smtClean="0"/>
              <a:t>Constantin</a:t>
            </a:r>
            <a:r>
              <a:rPr lang="en-US" sz="2400" i="1" dirty="0" smtClean="0"/>
              <a:t> </a:t>
            </a:r>
            <a:r>
              <a:rPr lang="en-US" sz="2400" i="1" dirty="0" err="1" smtClean="0"/>
              <a:t>Brâncoveanu</a:t>
            </a:r>
            <a:r>
              <a:rPr lang="en-US" sz="2400" i="1" dirty="0" smtClean="0"/>
              <a:t> </a:t>
            </a:r>
            <a:r>
              <a:rPr lang="en-US" sz="2400" i="1" dirty="0" err="1" smtClean="0"/>
              <a:t>Basarab</a:t>
            </a:r>
            <a:r>
              <a:rPr lang="en-US" sz="2400" i="1" dirty="0" smtClean="0"/>
              <a:t> </a:t>
            </a:r>
            <a:r>
              <a:rPr lang="en-US" sz="2400" i="1" dirty="0" err="1" smtClean="0"/>
              <a:t>Voievode</a:t>
            </a:r>
            <a:r>
              <a:rPr lang="en-US" sz="2400" i="1" dirty="0" smtClean="0"/>
              <a:t>"</a:t>
            </a:r>
            <a:r>
              <a:rPr lang="en-US" sz="2400" dirty="0" smtClean="0"/>
              <a:t> were found on the silver candle above the grave.</a:t>
            </a:r>
            <a:endParaRPr lang="ro-RO"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ro-RO" dirty="0" smtClean="0"/>
              <a:t>             THE CANONIZATION</a:t>
            </a:r>
            <a:endParaRPr lang="ro-RO" dirty="0"/>
          </a:p>
        </p:txBody>
      </p:sp>
      <p:sp>
        <p:nvSpPr>
          <p:cNvPr id="3" name="Content Placeholder 2"/>
          <p:cNvSpPr>
            <a:spLocks noGrp="1"/>
          </p:cNvSpPr>
          <p:nvPr>
            <p:ph idx="1"/>
          </p:nvPr>
        </p:nvSpPr>
        <p:spPr>
          <a:xfrm>
            <a:off x="457200" y="1600201"/>
            <a:ext cx="4343400" cy="3047999"/>
          </a:xfrm>
        </p:spPr>
        <p:txBody>
          <a:bodyPr>
            <a:normAutofit fontScale="85000" lnSpcReduction="20000"/>
          </a:bodyPr>
          <a:lstStyle/>
          <a:p>
            <a:pPr marL="0" indent="0">
              <a:buNone/>
            </a:pPr>
            <a:r>
              <a:rPr lang="en-US" dirty="0" smtClean="0"/>
              <a:t>On June 20, 1992, the </a:t>
            </a:r>
            <a:r>
              <a:rPr lang="en-US" dirty="0" err="1" smtClean="0"/>
              <a:t>Sinode</a:t>
            </a:r>
            <a:r>
              <a:rPr lang="en-US" dirty="0" smtClean="0"/>
              <a:t> of the Romanian Orthodox Church decreed</a:t>
            </a:r>
            <a:r>
              <a:rPr lang="ro-RO" dirty="0" smtClean="0"/>
              <a:t> the </a:t>
            </a:r>
            <a:r>
              <a:rPr lang="en-US" dirty="0" err="1" smtClean="0"/>
              <a:t>canoniz</a:t>
            </a:r>
            <a:r>
              <a:rPr lang="ro-RO" dirty="0" smtClean="0"/>
              <a:t>ation of</a:t>
            </a:r>
            <a:r>
              <a:rPr lang="en-US" dirty="0" smtClean="0"/>
              <a:t> </a:t>
            </a:r>
            <a:r>
              <a:rPr lang="en-US" dirty="0" err="1" smtClean="0"/>
              <a:t>Brâncoveni</a:t>
            </a:r>
            <a:r>
              <a:rPr lang="en-US" dirty="0" smtClean="0"/>
              <a:t> Martyrs, setting them a memorial day on August 16 (not to coincide with the Feast of the Assumption).</a:t>
            </a:r>
            <a:endParaRPr lang="ro-RO" dirty="0" smtClean="0"/>
          </a:p>
        </p:txBody>
      </p:sp>
      <p:pic>
        <p:nvPicPr>
          <p:cNvPr id="10242" name="Picture 2" descr="C:\Users\Violetel\Desktop\DSCN8957.jpg"/>
          <p:cNvPicPr>
            <a:picLocks noChangeAspect="1" noChangeArrowheads="1"/>
          </p:cNvPicPr>
          <p:nvPr/>
        </p:nvPicPr>
        <p:blipFill>
          <a:blip r:embed="rId2" cstate="print"/>
          <a:srcRect/>
          <a:stretch>
            <a:fillRect/>
          </a:stretch>
        </p:blipFill>
        <p:spPr bwMode="auto">
          <a:xfrm>
            <a:off x="5105400" y="1600200"/>
            <a:ext cx="3657600" cy="4800600"/>
          </a:xfrm>
          <a:prstGeom prst="rect">
            <a:avLst/>
          </a:prstGeom>
          <a:noFill/>
        </p:spPr>
      </p:pic>
      <p:pic>
        <p:nvPicPr>
          <p:cNvPr id="10243" name="Picture 3"/>
          <p:cNvPicPr>
            <a:picLocks noChangeAspect="1" noChangeArrowheads="1"/>
          </p:cNvPicPr>
          <p:nvPr/>
        </p:nvPicPr>
        <p:blipFill>
          <a:blip r:embed="rId3" cstate="print"/>
          <a:srcRect/>
          <a:stretch>
            <a:fillRect/>
          </a:stretch>
        </p:blipFill>
        <p:spPr bwMode="auto">
          <a:xfrm>
            <a:off x="2819400" y="4343400"/>
            <a:ext cx="1981200" cy="2059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THANK YOU!</a:t>
            </a:r>
            <a:endParaRPr lang="ro-RO" dirty="0"/>
          </a:p>
        </p:txBody>
      </p:sp>
      <p:pic>
        <p:nvPicPr>
          <p:cNvPr id="4" name="Picture 2"/>
          <p:cNvPicPr>
            <a:picLocks noGrp="1" noChangeAspect="1" noChangeArrowheads="1"/>
          </p:cNvPicPr>
          <p:nvPr>
            <p:ph idx="1"/>
          </p:nvPr>
        </p:nvPicPr>
        <p:blipFill>
          <a:blip r:embed="rId2"/>
          <a:srcRect/>
          <a:stretch>
            <a:fillRect/>
          </a:stretch>
        </p:blipFill>
        <p:spPr bwMode="auto">
          <a:xfrm>
            <a:off x="381000" y="2286000"/>
            <a:ext cx="8229600" cy="1689509"/>
          </a:xfrm>
          <a:prstGeom prst="rect">
            <a:avLst/>
          </a:prstGeom>
          <a:noFill/>
          <a:ln w="9525">
            <a:noFill/>
            <a:miter lim="800000"/>
            <a:headEnd/>
            <a:tailEnd/>
          </a:ln>
          <a:effectLst/>
        </p:spPr>
      </p:pic>
      <p:sp>
        <p:nvSpPr>
          <p:cNvPr id="5" name="Rectangle 4"/>
          <p:cNvSpPr/>
          <p:nvPr/>
        </p:nvSpPr>
        <p:spPr>
          <a:xfrm>
            <a:off x="685800" y="4572001"/>
            <a:ext cx="7848600" cy="646331"/>
          </a:xfrm>
          <a:prstGeom prst="rect">
            <a:avLst/>
          </a:prstGeom>
        </p:spPr>
        <p:txBody>
          <a:bodyPr wrap="square">
            <a:spAutoFit/>
          </a:bodyPr>
          <a:lstStyle/>
          <a:p>
            <a:r>
              <a:rPr lang="ro-RO" sz="1200" i="1" dirty="0"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ro-RO"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subTitle" idx="1"/>
          </p:nvPr>
        </p:nvSpPr>
        <p:spPr>
          <a:xfrm>
            <a:off x="285720" y="1285860"/>
            <a:ext cx="3857652" cy="5214974"/>
          </a:xfrm>
        </p:spPr>
        <p:txBody>
          <a:bodyPr>
            <a:noAutofit/>
          </a:bodyPr>
          <a:lstStyle/>
          <a:p>
            <a:pPr algn="l"/>
            <a:r>
              <a:rPr lang="ro-RO" sz="2400" dirty="0">
                <a:solidFill>
                  <a:schemeClr val="tx1"/>
                </a:solidFill>
              </a:rPr>
              <a:t>For more than a half of a milenium, the Ottoman Empire was the main foriegn threat for the Romanian </a:t>
            </a:r>
            <a:r>
              <a:rPr lang="ro-RO" sz="2400" dirty="0" smtClean="0">
                <a:solidFill>
                  <a:schemeClr val="tx1"/>
                </a:solidFill>
              </a:rPr>
              <a:t>countries. </a:t>
            </a:r>
            <a:endParaRPr lang="ro-RO" sz="2400" dirty="0">
              <a:solidFill>
                <a:schemeClr val="tx1"/>
              </a:solidFill>
            </a:endParaRPr>
          </a:p>
          <a:p>
            <a:pPr algn="l"/>
            <a:r>
              <a:rPr lang="en-US" sz="2400" dirty="0">
                <a:solidFill>
                  <a:schemeClr val="tx1"/>
                </a:solidFill>
              </a:rPr>
              <a:t>The Romanian states were the only one</a:t>
            </a:r>
            <a:r>
              <a:rPr lang="ro-RO" sz="2400" dirty="0">
                <a:solidFill>
                  <a:schemeClr val="tx1"/>
                </a:solidFill>
              </a:rPr>
              <a:t>s</a:t>
            </a:r>
            <a:r>
              <a:rPr lang="en-US" sz="2400" dirty="0">
                <a:solidFill>
                  <a:schemeClr val="tx1"/>
                </a:solidFill>
              </a:rPr>
              <a:t> in Easter</a:t>
            </a:r>
            <a:r>
              <a:rPr lang="ro-RO" sz="2400" dirty="0">
                <a:solidFill>
                  <a:schemeClr val="tx1"/>
                </a:solidFill>
              </a:rPr>
              <a:t>n</a:t>
            </a:r>
            <a:r>
              <a:rPr lang="en-US" sz="2400" dirty="0">
                <a:solidFill>
                  <a:schemeClr val="tx1"/>
                </a:solidFill>
              </a:rPr>
              <a:t> Europe to survive; they </a:t>
            </a:r>
            <a:r>
              <a:rPr lang="ro-RO" sz="2400" dirty="0">
                <a:solidFill>
                  <a:schemeClr val="tx1"/>
                </a:solidFill>
              </a:rPr>
              <a:t>entered under the Ottoman domination (a very heavy one), but always outside the Empire borders</a:t>
            </a:r>
            <a:r>
              <a:rPr lang="ro-RO" sz="2400" dirty="0" smtClean="0">
                <a:solidFill>
                  <a:schemeClr val="tx1"/>
                </a:solidFill>
              </a:rPr>
              <a:t>.</a:t>
            </a:r>
          </a:p>
          <a:p>
            <a:pPr algn="l"/>
            <a:endParaRPr lang="ro-RO" sz="2400"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214422"/>
            <a:ext cx="4790907" cy="3864119"/>
          </a:xfrm>
          <a:prstGeom prst="rect">
            <a:avLst/>
          </a:prstGeom>
        </p:spPr>
      </p:pic>
      <p:sp>
        <p:nvSpPr>
          <p:cNvPr id="8" name="Rectangle 7"/>
          <p:cNvSpPr/>
          <p:nvPr/>
        </p:nvSpPr>
        <p:spPr>
          <a:xfrm>
            <a:off x="4143372" y="5143512"/>
            <a:ext cx="4572000" cy="1569660"/>
          </a:xfrm>
          <a:prstGeom prst="rect">
            <a:avLst/>
          </a:prstGeom>
        </p:spPr>
        <p:txBody>
          <a:bodyPr wrap="square">
            <a:spAutoFit/>
          </a:bodyPr>
          <a:lstStyle/>
          <a:p>
            <a:r>
              <a:rPr lang="en-US" sz="2400" dirty="0" smtClean="0"/>
              <a:t>The capitulations signed with the Ottomans </a:t>
            </a:r>
            <a:r>
              <a:rPr lang="ro-RO" sz="2400" dirty="0" smtClean="0"/>
              <a:t>didn’t allow the Turks to live on Romanian soil and to build mosques there.</a:t>
            </a:r>
          </a:p>
        </p:txBody>
      </p:sp>
      <p:sp>
        <p:nvSpPr>
          <p:cNvPr id="9" name="Rectangle 8"/>
          <p:cNvSpPr/>
          <p:nvPr/>
        </p:nvSpPr>
        <p:spPr>
          <a:xfrm>
            <a:off x="2143108" y="214290"/>
            <a:ext cx="7000892" cy="954107"/>
          </a:xfrm>
          <a:prstGeom prst="rect">
            <a:avLst/>
          </a:prstGeom>
        </p:spPr>
        <p:txBody>
          <a:bodyPr wrap="square">
            <a:spAutoFit/>
          </a:bodyPr>
          <a:lstStyle/>
          <a:p>
            <a:r>
              <a:rPr lang="ro-RO" sz="2800" dirty="0" smtClean="0"/>
              <a:t>B</a:t>
            </a:r>
            <a:r>
              <a:rPr lang="en-US" sz="2800" dirty="0" err="1" smtClean="0"/>
              <a:t>ut</a:t>
            </a:r>
            <a:r>
              <a:rPr lang="en-US" sz="2800" dirty="0" smtClean="0"/>
              <a:t>, until that moment, it was a long journey</a:t>
            </a:r>
            <a:r>
              <a:rPr lang="ro-RO" sz="2800" dirty="0" smtClean="0"/>
              <a:t>:</a:t>
            </a:r>
          </a:p>
          <a:p>
            <a:r>
              <a:rPr lang="ro-RO" sz="2800" b="1" dirty="0" smtClean="0"/>
              <a:t>The Romanians and the Ottomans</a:t>
            </a:r>
            <a:endParaRPr lang="ro-RO"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911741"/>
          </a:xfrm>
        </p:spPr>
        <p:txBody>
          <a:bodyPr/>
          <a:lstStyle/>
          <a:p>
            <a:r>
              <a:rPr lang="ro-RO" dirty="0" smtClean="0"/>
              <a:t>From time to time, the Romanian Princeps started again the freedom war against the Turks: Mircea the Old, Vlad the Impaler, Stefan the Great, Mihai the Brave</a:t>
            </a:r>
          </a:p>
          <a:p>
            <a:endParaRPr lang="ro-RO" dirty="0"/>
          </a:p>
        </p:txBody>
      </p:sp>
      <p:sp>
        <p:nvSpPr>
          <p:cNvPr id="4" name="Title 3"/>
          <p:cNvSpPr>
            <a:spLocks noGrp="1"/>
          </p:cNvSpPr>
          <p:nvPr>
            <p:ph type="title"/>
          </p:nvPr>
        </p:nvSpPr>
        <p:spPr>
          <a:xfrm>
            <a:off x="457200" y="274638"/>
            <a:ext cx="8229600" cy="523220"/>
          </a:xfrm>
          <a:prstGeom prst="rect">
            <a:avLst/>
          </a:prstGeom>
        </p:spPr>
        <p:txBody>
          <a:bodyPr wrap="square">
            <a:spAutoFit/>
          </a:bodyPr>
          <a:lstStyle/>
          <a:p>
            <a:r>
              <a:rPr lang="ro-RO" sz="2800" b="1" dirty="0" smtClean="0"/>
              <a:t>     The Romanians and the Ottomans</a:t>
            </a:r>
            <a:endParaRPr lang="ro-RO" sz="2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86" y="3643314"/>
            <a:ext cx="1483247" cy="217171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l="8766" r="12339"/>
          <a:stretch>
            <a:fillRect/>
          </a:stretch>
        </p:blipFill>
        <p:spPr>
          <a:xfrm>
            <a:off x="2357422" y="3643314"/>
            <a:ext cx="1928826" cy="21870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129" r="19623"/>
          <a:stretch>
            <a:fillRect/>
          </a:stretch>
        </p:blipFill>
        <p:spPr>
          <a:xfrm>
            <a:off x="4357686" y="3643314"/>
            <a:ext cx="2458387" cy="218702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16" y="3643314"/>
            <a:ext cx="1898074" cy="218702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28596" y="2214554"/>
            <a:ext cx="4357718" cy="4186254"/>
          </a:xfrm>
        </p:spPr>
        <p:txBody>
          <a:bodyPr>
            <a:noAutofit/>
          </a:bodyPr>
          <a:lstStyle/>
          <a:p>
            <a:pPr marL="0" indent="0">
              <a:buNone/>
            </a:pPr>
            <a:endParaRPr lang="ro-RO" sz="2400" dirty="0" smtClean="0"/>
          </a:p>
          <a:p>
            <a:pPr marL="0" indent="0">
              <a:buNone/>
            </a:pPr>
            <a:r>
              <a:rPr lang="en-GB" sz="2400" dirty="0" smtClean="0"/>
              <a:t>For example: </a:t>
            </a:r>
            <a:r>
              <a:rPr lang="en-GB" sz="2400" b="1" dirty="0" err="1" smtClean="0"/>
              <a:t>Kikkos</a:t>
            </a:r>
            <a:r>
              <a:rPr lang="en-GB" sz="2400" b="1" dirty="0" smtClean="0"/>
              <a:t> Monastery </a:t>
            </a:r>
            <a:r>
              <a:rPr lang="en-GB" sz="2400" dirty="0" smtClean="0"/>
              <a:t>in Cyprus or Mount Athos Monasteries were subsidised by the Romanian </a:t>
            </a:r>
            <a:r>
              <a:rPr lang="en-GB" sz="2400" dirty="0" err="1" smtClean="0"/>
              <a:t>Princeps</a:t>
            </a:r>
            <a:r>
              <a:rPr lang="en-GB" sz="2400" dirty="0" smtClean="0"/>
              <a:t>.</a:t>
            </a:r>
            <a:endParaRPr lang="ro-RO" sz="2400" dirty="0" smtClean="0"/>
          </a:p>
          <a:p>
            <a:pPr marL="0" indent="0">
              <a:buNone/>
            </a:pPr>
            <a:endParaRPr lang="ro-RO" sz="2400" dirty="0" smtClean="0"/>
          </a:p>
          <a:p>
            <a:pPr marL="0" indent="0">
              <a:buNone/>
            </a:pPr>
            <a:endParaRPr lang="en-GB" sz="2400" dirty="0" smtClean="0"/>
          </a:p>
          <a:p>
            <a:pPr marL="0" indent="0">
              <a:buNone/>
            </a:pPr>
            <a:r>
              <a:rPr lang="en-GB" sz="2400" b="1" dirty="0" err="1" smtClean="0"/>
              <a:t>Zografu</a:t>
            </a:r>
            <a:r>
              <a:rPr lang="en-GB" sz="2400" b="1" dirty="0" smtClean="0"/>
              <a:t> Monastery</a:t>
            </a:r>
            <a:r>
              <a:rPr lang="en-GB" sz="2400" dirty="0" smtClean="0"/>
              <a:t>, at Athos, were entirely rebuild by Stefan the Great</a:t>
            </a:r>
            <a:r>
              <a:rPr lang="ro-RO" sz="2400" dirty="0" smtClean="0"/>
              <a:t>, princeps of Moldavia</a:t>
            </a:r>
            <a:r>
              <a:rPr lang="en-GB" sz="2400" dirty="0" smtClean="0"/>
              <a:t>.</a:t>
            </a:r>
          </a:p>
        </p:txBody>
      </p:sp>
      <p:sp>
        <p:nvSpPr>
          <p:cNvPr id="5" name="Rectangle 4"/>
          <p:cNvSpPr/>
          <p:nvPr/>
        </p:nvSpPr>
        <p:spPr>
          <a:xfrm>
            <a:off x="428596" y="1285860"/>
            <a:ext cx="8429684" cy="830997"/>
          </a:xfrm>
          <a:prstGeom prst="rect">
            <a:avLst/>
          </a:prstGeom>
        </p:spPr>
        <p:txBody>
          <a:bodyPr wrap="square">
            <a:spAutoFit/>
          </a:bodyPr>
          <a:lstStyle/>
          <a:p>
            <a:r>
              <a:rPr lang="en-GB" sz="2400" dirty="0" smtClean="0"/>
              <a:t>Being the only Orthodox rulers in Europe, they were also the main helpers of their Orthodox brothers (Greeks, Serbs, Bulgarians)...</a:t>
            </a:r>
            <a:endParaRPr lang="ro-RO" sz="24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066" y="2143116"/>
            <a:ext cx="3326432" cy="22141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066" y="4427804"/>
            <a:ext cx="3357586" cy="21444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b="1" i="1" dirty="0" smtClean="0">
                <a:solidFill>
                  <a:schemeClr val="tx1">
                    <a:lumMod val="50000"/>
                  </a:schemeClr>
                </a:solidFill>
              </a:rPr>
              <a:t/>
            </a:r>
            <a:br>
              <a:rPr lang="en-US" sz="3600" b="1" i="1" dirty="0" smtClean="0">
                <a:solidFill>
                  <a:schemeClr val="tx1">
                    <a:lumMod val="50000"/>
                  </a:schemeClr>
                </a:solidFill>
              </a:rPr>
            </a:br>
            <a:endParaRPr lang="ro-RO" dirty="0"/>
          </a:p>
        </p:txBody>
      </p:sp>
      <p:pic>
        <p:nvPicPr>
          <p:cNvPr id="2050" name="Picture 2" descr="C:\Users\Violetel\Desktop\Brancoveanu-sons.gif"/>
          <p:cNvPicPr>
            <a:picLocks noChangeAspect="1" noChangeArrowheads="1"/>
          </p:cNvPicPr>
          <p:nvPr/>
        </p:nvPicPr>
        <p:blipFill>
          <a:blip r:embed="rId2"/>
          <a:srcRect/>
          <a:stretch>
            <a:fillRect/>
          </a:stretch>
        </p:blipFill>
        <p:spPr bwMode="auto">
          <a:xfrm>
            <a:off x="5181600" y="1219200"/>
            <a:ext cx="3747106" cy="5410200"/>
          </a:xfrm>
          <a:prstGeom prst="rect">
            <a:avLst/>
          </a:prstGeom>
          <a:noFill/>
        </p:spPr>
      </p:pic>
      <p:sp>
        <p:nvSpPr>
          <p:cNvPr id="10" name="Rectangle 9"/>
          <p:cNvSpPr/>
          <p:nvPr/>
        </p:nvSpPr>
        <p:spPr>
          <a:xfrm>
            <a:off x="152400" y="1524000"/>
            <a:ext cx="5029200" cy="4246245"/>
          </a:xfrm>
          <a:prstGeom prst="rect">
            <a:avLst/>
          </a:prstGeom>
          <a:noFill/>
        </p:spPr>
        <p:txBody>
          <a:bodyPr wrap="square" lIns="91440" tIns="45720" rIns="91440" bIns="45720">
            <a:spAutoFit/>
          </a:bodyPr>
          <a:lstStyle/>
          <a:p>
            <a:pPr algn="ctr"/>
            <a:r>
              <a:rPr lang="en-US" altLang="ro-RO" sz="5400" b="1" cap="none" spc="0" dirty="0" smtClean="0">
                <a:ln w="31550" cmpd="sng">
                  <a:solidFill>
                    <a:schemeClr val="accent6">
                      <a:lumMod val="50000"/>
                    </a:schemeClr>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rPr>
              <a:t>An enlightened ruler and a Christian martyr</a:t>
            </a:r>
            <a:r>
              <a:rPr lang="ro-RO" sz="5400" b="1" cap="none" spc="0" dirty="0" smtClean="0">
                <a:ln w="31550" cmpd="sng">
                  <a:solidFill>
                    <a:schemeClr val="accent6">
                      <a:lumMod val="50000"/>
                    </a:schemeClr>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rPr>
              <a:t>: </a:t>
            </a:r>
          </a:p>
          <a:p>
            <a:pPr algn="ctr"/>
            <a:r>
              <a:rPr lang="ro-RO" sz="5400" b="1" cap="none" spc="0" dirty="0" smtClean="0">
                <a:ln w="31550" cmpd="sng">
                  <a:solidFill>
                    <a:schemeClr val="accent6">
                      <a:lumMod val="50000"/>
                    </a:schemeClr>
                  </a:solidFill>
                  <a:prstDash val="solid"/>
                </a:ln>
                <a:solidFill>
                  <a:schemeClr val="accent6">
                    <a:lumMod val="60000"/>
                    <a:lumOff val="40000"/>
                  </a:schemeClr>
                </a:solidFill>
                <a:effectLst>
                  <a:outerShdw blurRad="50800" dist="40000" dir="5400000" algn="tl" rotWithShape="0">
                    <a:srgbClr val="000000">
                      <a:shade val="5000"/>
                      <a:satMod val="120000"/>
                      <a:alpha val="33000"/>
                    </a:srgbClr>
                  </a:outerShdw>
                </a:effectLst>
              </a:rPr>
              <a:t> </a:t>
            </a:r>
            <a:r>
              <a:rPr lang="ro-RO" sz="5400" b="1" cap="none" spc="0" dirty="0" smtClean="0">
                <a:ln w="31550" cmpd="sng">
                  <a:solidFill>
                    <a:schemeClr val="accent6">
                      <a:lumMod val="50000"/>
                    </a:schemeClr>
                  </a:solidFill>
                  <a:prstDash val="solid"/>
                </a:ln>
                <a:solidFill>
                  <a:schemeClr val="accent6">
                    <a:lumMod val="75000"/>
                  </a:schemeClr>
                </a:solidFill>
                <a:effectLst>
                  <a:outerShdw blurRad="50800" dist="40000" dir="5400000" algn="tl" rotWithShape="0">
                    <a:srgbClr val="000000">
                      <a:shade val="5000"/>
                      <a:satMod val="120000"/>
                      <a:alpha val="33000"/>
                    </a:srgbClr>
                  </a:outerShdw>
                </a:effectLst>
              </a:rPr>
              <a:t>CONSTANTIN  </a:t>
            </a:r>
            <a:r>
              <a:rPr lang="ro-RO" sz="5400" b="1" cap="none" spc="0" dirty="0" smtClean="0">
                <a:ln w="31550" cmpd="sng">
                  <a:solidFill>
                    <a:schemeClr val="accent6">
                      <a:lumMod val="50000"/>
                    </a:schemeClr>
                  </a:solidFill>
                  <a:prstDash val="solid"/>
                </a:ln>
                <a:solidFill>
                  <a:schemeClr val="accent6">
                    <a:lumMod val="75000"/>
                  </a:schemeClr>
                </a:solidFill>
                <a:effectLst>
                  <a:outerShdw blurRad="50800" dist="40000" dir="5400000" algn="tl" rotWithShape="0">
                    <a:srgbClr val="000000">
                      <a:shade val="5000"/>
                      <a:satMod val="120000"/>
                      <a:alpha val="33000"/>
                    </a:srgbClr>
                  </a:outerShdw>
                </a:effectLst>
              </a:rPr>
              <a:t>BRANCOVEANU</a:t>
            </a:r>
            <a:endParaRPr lang="en-US" sz="5400" b="1" cap="none" spc="0" dirty="0">
              <a:ln w="31550" cmpd="sng">
                <a:solidFill>
                  <a:schemeClr val="accent6">
                    <a:lumMod val="50000"/>
                  </a:schemeClr>
                </a:solidFill>
                <a:prstDash val="solid"/>
              </a:ln>
              <a:solidFill>
                <a:schemeClr val="accent6">
                  <a:lumMod val="75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000" dirty="0" smtClean="0">
                <a:solidFill>
                  <a:srgbClr val="FF0000"/>
                </a:solidFill>
              </a:rPr>
              <a:t/>
            </a:r>
            <a:br>
              <a:rPr lang="ro-RO" sz="2000" dirty="0" smtClean="0">
                <a:solidFill>
                  <a:srgbClr val="FF0000"/>
                </a:solidFill>
              </a:rPr>
            </a:br>
            <a:endParaRPr lang="ro-RO" sz="2000" dirty="0"/>
          </a:p>
        </p:txBody>
      </p:sp>
      <p:pic>
        <p:nvPicPr>
          <p:cNvPr id="1026" name="Picture 2" descr="C:\Users\Violetel\Desktop\brancoveanu.jpg"/>
          <p:cNvPicPr>
            <a:picLocks noGrp="1" noChangeAspect="1" noChangeArrowheads="1"/>
          </p:cNvPicPr>
          <p:nvPr>
            <p:ph idx="1"/>
          </p:nvPr>
        </p:nvPicPr>
        <p:blipFill>
          <a:blip r:embed="rId2"/>
          <a:srcRect/>
          <a:stretch>
            <a:fillRect/>
          </a:stretch>
        </p:blipFill>
        <p:spPr bwMode="auto">
          <a:xfrm>
            <a:off x="5410200" y="1600200"/>
            <a:ext cx="3468370" cy="4648200"/>
          </a:xfrm>
          <a:prstGeom prst="rect">
            <a:avLst/>
          </a:prstGeom>
          <a:noFill/>
        </p:spPr>
      </p:pic>
      <p:sp>
        <p:nvSpPr>
          <p:cNvPr id="5" name="Rectangle 4"/>
          <p:cNvSpPr/>
          <p:nvPr/>
        </p:nvSpPr>
        <p:spPr>
          <a:xfrm>
            <a:off x="457200" y="1371600"/>
            <a:ext cx="5099050" cy="2676525"/>
          </a:xfrm>
          <a:prstGeom prst="rect">
            <a:avLst/>
          </a:prstGeom>
        </p:spPr>
        <p:txBody>
          <a:bodyPr wrap="square">
            <a:spAutoFit/>
          </a:bodyPr>
          <a:lstStyle/>
          <a:p>
            <a:r>
              <a:rPr lang="vi-VN" sz="2800" b="1" dirty="0" smtClean="0">
                <a:latin typeface="Calibri" panose="020F0502020204030204" pitchFamily="34" charset="0"/>
              </a:rPr>
              <a:t>Constantin</a:t>
            </a:r>
            <a:r>
              <a:rPr lang="ro-RO" sz="2800" b="1" dirty="0" smtClean="0">
                <a:latin typeface="Calibri" panose="020F0502020204030204" pitchFamily="34" charset="0"/>
              </a:rPr>
              <a:t> </a:t>
            </a:r>
            <a:r>
              <a:rPr lang="vi-VN" sz="2800" b="1" dirty="0" smtClean="0">
                <a:latin typeface="Calibri" panose="020F0502020204030204" pitchFamily="34" charset="0"/>
              </a:rPr>
              <a:t>Brâncoveanu</a:t>
            </a:r>
            <a:r>
              <a:rPr lang="vi-VN" sz="2800" dirty="0" smtClean="0"/>
              <a:t> </a:t>
            </a:r>
            <a:r>
              <a:rPr lang="ro-RO" sz="2800" dirty="0" smtClean="0"/>
              <a:t>was</a:t>
            </a:r>
          </a:p>
          <a:p>
            <a:r>
              <a:rPr lang="en-US" sz="2800" dirty="0" smtClean="0">
                <a:cs typeface="Arial" panose="020B0604020202020204" pitchFamily="34" charset="0"/>
              </a:rPr>
              <a:t>Prince of Wallachia between 1688 and 1714</a:t>
            </a:r>
            <a:r>
              <a:rPr lang="ro-RO" sz="2800" dirty="0" smtClean="0">
                <a:cs typeface="Arial" panose="020B0604020202020204" pitchFamily="34" charset="0"/>
              </a:rPr>
              <a:t>, </a:t>
            </a:r>
            <a:r>
              <a:rPr lang="en-US" sz="2800" dirty="0" smtClean="0"/>
              <a:t>the country being under Ottoman domination</a:t>
            </a:r>
            <a:r>
              <a:rPr lang="ro-RO" sz="2800" dirty="0" smtClean="0"/>
              <a:t>.</a:t>
            </a:r>
            <a:endParaRPr lang="ro-RO" sz="2800" dirty="0" smtClean="0">
              <a:cs typeface="Arial" panose="020B0604020202020204" pitchFamily="34" charset="0"/>
            </a:endParaRPr>
          </a:p>
          <a:p>
            <a:endParaRPr lang="ro-RO" sz="2800" dirty="0" smtClean="0"/>
          </a:p>
          <a:p>
            <a:r>
              <a:rPr lang="vi-VN" sz="2800" dirty="0" smtClean="0"/>
              <a:t> </a:t>
            </a:r>
            <a:endParaRPr lang="ro-RO" sz="2800" dirty="0" smtClean="0"/>
          </a:p>
        </p:txBody>
      </p:sp>
      <p:sp>
        <p:nvSpPr>
          <p:cNvPr id="6" name="Rectangle 5"/>
          <p:cNvSpPr/>
          <p:nvPr/>
        </p:nvSpPr>
        <p:spPr>
          <a:xfrm>
            <a:off x="533400" y="3505200"/>
            <a:ext cx="4724400" cy="2677656"/>
          </a:xfrm>
          <a:prstGeom prst="rect">
            <a:avLst/>
          </a:prstGeom>
        </p:spPr>
        <p:txBody>
          <a:bodyPr wrap="square">
            <a:spAutoFit/>
          </a:bodyPr>
          <a:lstStyle/>
          <a:p>
            <a:r>
              <a:rPr lang="en-GB" sz="2800" dirty="0" smtClean="0">
                <a:latin typeface="Calibri" panose="020F0502020204030204" pitchFamily="34" charset="0"/>
                <a:cs typeface="Arial" panose="020B0604020202020204" pitchFamily="34" charset="0"/>
              </a:rPr>
              <a:t>During his reign of 26 years, </a:t>
            </a:r>
            <a:endParaRPr lang="ro-RO" sz="2800" dirty="0" smtClean="0">
              <a:latin typeface="Calibri" panose="020F0502020204030204" pitchFamily="34" charset="0"/>
              <a:cs typeface="Arial" panose="020B0604020202020204" pitchFamily="34" charset="0"/>
            </a:endParaRPr>
          </a:p>
          <a:p>
            <a:r>
              <a:rPr lang="ro-RO" sz="2800" dirty="0" smtClean="0">
                <a:latin typeface="Calibri" panose="020F0502020204030204" pitchFamily="34" charset="0"/>
                <a:cs typeface="Arial" panose="020B0604020202020204" pitchFamily="34" charset="0"/>
              </a:rPr>
              <a:t>C. </a:t>
            </a:r>
            <a:r>
              <a:rPr lang="ro-RO" altLang="ro-RO" sz="2800" dirty="0" smtClean="0">
                <a:solidFill>
                  <a:srgbClr val="212121"/>
                </a:solidFill>
                <a:latin typeface="Calibri" panose="020F0502020204030204" pitchFamily="34" charset="0"/>
                <a:cs typeface="Arial" panose="020B0604020202020204" pitchFamily="34" charset="0"/>
              </a:rPr>
              <a:t>Brâncoveanu </a:t>
            </a:r>
            <a:r>
              <a:rPr lang="en-GB" altLang="ro-RO" sz="2800" dirty="0" smtClean="0">
                <a:solidFill>
                  <a:srgbClr val="212121"/>
                </a:solidFill>
                <a:latin typeface="Calibri" panose="020F0502020204030204" pitchFamily="34" charset="0"/>
                <a:cs typeface="Arial" panose="020B0604020202020204" pitchFamily="34" charset="0"/>
              </a:rPr>
              <a:t>proved to be a perfect ruler and a good manager </a:t>
            </a:r>
            <a:r>
              <a:rPr lang="ro-RO" altLang="ro-RO" sz="2800" dirty="0" smtClean="0">
                <a:solidFill>
                  <a:srgbClr val="212121"/>
                </a:solidFill>
                <a:latin typeface="Calibri" panose="020F0502020204030204" pitchFamily="34" charset="0"/>
                <a:cs typeface="Arial" panose="020B0604020202020204" pitchFamily="34" charset="0"/>
              </a:rPr>
              <a:t>of the wealth of the country, establishing an era of prosperity and peace</a:t>
            </a:r>
            <a:r>
              <a:rPr lang="en-GB" altLang="ro-RO" sz="2800" dirty="0" smtClean="0">
                <a:solidFill>
                  <a:srgbClr val="212121"/>
                </a:solidFill>
                <a:latin typeface="Calibri" panose="020F0502020204030204" pitchFamily="34" charset="0"/>
                <a:cs typeface="Arial" panose="020B0604020202020204" pitchFamily="34" charset="0"/>
              </a:rPr>
              <a:t>.</a:t>
            </a:r>
            <a:r>
              <a:rPr lang="ro-RO" altLang="ro-RO" sz="2800" dirty="0" smtClean="0">
                <a:latin typeface="Calibri" panose="020F0502020204030204" pitchFamily="34" charset="0"/>
                <a:cs typeface="Arial" panose="020B0604020202020204" pitchFamily="34" charset="0"/>
              </a:rPr>
              <a:t> </a:t>
            </a:r>
            <a:endParaRPr lang="ro-RO" sz="2800" dirty="0">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0"/>
            <a:ext cx="6858000" cy="2286000"/>
          </a:xfrm>
        </p:spPr>
        <p:txBody>
          <a:bodyPr>
            <a:normAutofit/>
          </a:bodyPr>
          <a:lstStyle/>
          <a:p>
            <a:pPr marL="0" indent="0" algn="just">
              <a:buNone/>
            </a:pPr>
            <a:r>
              <a:rPr lang="en-US" sz="2400" b="1" dirty="0" smtClean="0"/>
              <a:t>In his religious and secular</a:t>
            </a:r>
            <a:r>
              <a:rPr lang="ro-RO" sz="2400" b="1" dirty="0" smtClean="0"/>
              <a:t> </a:t>
            </a:r>
            <a:r>
              <a:rPr lang="en-US" sz="2400" b="1" dirty="0" smtClean="0"/>
              <a:t>constructions, Br</a:t>
            </a:r>
            <a:r>
              <a:rPr lang="ro-RO" sz="2400" b="1" dirty="0" smtClean="0"/>
              <a:t>âncoveanu succeeded to </a:t>
            </a:r>
            <a:r>
              <a:rPr lang="en-US" sz="2400" b="1" dirty="0" smtClean="0"/>
              <a:t>harmoniously </a:t>
            </a:r>
            <a:r>
              <a:rPr lang="en-US" sz="2400" b="1" dirty="0" err="1" smtClean="0"/>
              <a:t>combin</a:t>
            </a:r>
            <a:r>
              <a:rPr lang="ro-RO" sz="2400" b="1" dirty="0" smtClean="0"/>
              <a:t>e</a:t>
            </a:r>
            <a:r>
              <a:rPr lang="en-US" sz="2400" b="1" dirty="0" smtClean="0"/>
              <a:t> the local tradition, the neo-Byzantine style and the innovative ideas of the Italian Renaissance in a new architectural style called the "</a:t>
            </a:r>
            <a:r>
              <a:rPr lang="en-US" sz="2400" b="1" dirty="0" err="1" smtClean="0"/>
              <a:t>Brâncoveanu</a:t>
            </a:r>
            <a:r>
              <a:rPr lang="en-US" sz="2400" b="1" dirty="0" smtClean="0"/>
              <a:t> Style".</a:t>
            </a:r>
            <a:endParaRPr lang="ro-RO" sz="2400" b="1" dirty="0"/>
          </a:p>
        </p:txBody>
      </p:sp>
      <p:pic>
        <p:nvPicPr>
          <p:cNvPr id="2050" name="Picture 2" descr="C:\Users\Violetel\Desktop\Palatul Potlogi, construit pentru fiul sau Constantin.jpg"/>
          <p:cNvPicPr>
            <a:picLocks noChangeAspect="1" noChangeArrowheads="1"/>
          </p:cNvPicPr>
          <p:nvPr/>
        </p:nvPicPr>
        <p:blipFill>
          <a:blip r:embed="rId2"/>
          <a:srcRect/>
          <a:stretch>
            <a:fillRect/>
          </a:stretch>
        </p:blipFill>
        <p:spPr bwMode="auto">
          <a:xfrm>
            <a:off x="304800" y="2438400"/>
            <a:ext cx="2971800" cy="1905000"/>
          </a:xfrm>
          <a:prstGeom prst="rect">
            <a:avLst/>
          </a:prstGeom>
          <a:noFill/>
        </p:spPr>
      </p:pic>
      <p:pic>
        <p:nvPicPr>
          <p:cNvPr id="2055" name="Picture 7" descr="C:\Users\Violetel\Desktop\Palatul-Mogoşoaia.jpg"/>
          <p:cNvPicPr>
            <a:picLocks noChangeAspect="1" noChangeArrowheads="1"/>
          </p:cNvPicPr>
          <p:nvPr/>
        </p:nvPicPr>
        <p:blipFill>
          <a:blip r:embed="rId3"/>
          <a:srcRect/>
          <a:stretch>
            <a:fillRect/>
          </a:stretch>
        </p:blipFill>
        <p:spPr bwMode="auto">
          <a:xfrm>
            <a:off x="228600" y="4572000"/>
            <a:ext cx="3048000" cy="1905000"/>
          </a:xfrm>
          <a:prstGeom prst="rect">
            <a:avLst/>
          </a:prstGeom>
          <a:noFill/>
        </p:spPr>
      </p:pic>
      <p:sp>
        <p:nvSpPr>
          <p:cNvPr id="12" name="TextBox 11"/>
          <p:cNvSpPr txBox="1"/>
          <p:nvPr/>
        </p:nvSpPr>
        <p:spPr>
          <a:xfrm>
            <a:off x="304800" y="3962400"/>
            <a:ext cx="2949807" cy="523220"/>
          </a:xfrm>
          <a:prstGeom prst="rect">
            <a:avLst/>
          </a:prstGeom>
          <a:noFill/>
        </p:spPr>
        <p:txBody>
          <a:bodyPr wrap="square" rtlCol="0">
            <a:spAutoFit/>
          </a:bodyPr>
          <a:lstStyle/>
          <a:p>
            <a:r>
              <a:rPr lang="ro-RO" sz="2800" b="1" dirty="0" smtClean="0">
                <a:solidFill>
                  <a:schemeClr val="bg1"/>
                </a:solidFill>
              </a:rPr>
              <a:t>POTLOGI PALACE</a:t>
            </a:r>
            <a:endParaRPr lang="ro-RO" sz="2800" b="1" dirty="0">
              <a:solidFill>
                <a:schemeClr val="bg1"/>
              </a:solidFill>
            </a:endParaRPr>
          </a:p>
        </p:txBody>
      </p:sp>
      <p:pic>
        <p:nvPicPr>
          <p:cNvPr id="2057" name="Picture 9" descr="C:\Users\Violetel\Desktop\hurezi.jpg"/>
          <p:cNvPicPr>
            <a:picLocks noChangeAspect="1" noChangeArrowheads="1"/>
          </p:cNvPicPr>
          <p:nvPr/>
        </p:nvPicPr>
        <p:blipFill>
          <a:blip r:embed="rId4" cstate="print"/>
          <a:srcRect/>
          <a:stretch>
            <a:fillRect/>
          </a:stretch>
        </p:blipFill>
        <p:spPr bwMode="auto">
          <a:xfrm>
            <a:off x="3581400" y="2362200"/>
            <a:ext cx="3048000" cy="2032992"/>
          </a:xfrm>
          <a:prstGeom prst="rect">
            <a:avLst/>
          </a:prstGeom>
          <a:noFill/>
        </p:spPr>
      </p:pic>
      <p:sp>
        <p:nvSpPr>
          <p:cNvPr id="15" name="TextBox 14"/>
          <p:cNvSpPr txBox="1"/>
          <p:nvPr/>
        </p:nvSpPr>
        <p:spPr>
          <a:xfrm>
            <a:off x="3581400" y="2362200"/>
            <a:ext cx="3048000" cy="400110"/>
          </a:xfrm>
          <a:prstGeom prst="rect">
            <a:avLst/>
          </a:prstGeom>
          <a:noFill/>
        </p:spPr>
        <p:txBody>
          <a:bodyPr wrap="square" rtlCol="0">
            <a:spAutoFit/>
          </a:bodyPr>
          <a:lstStyle/>
          <a:p>
            <a:r>
              <a:rPr lang="ro-RO" sz="2000" b="1" dirty="0" smtClean="0">
                <a:solidFill>
                  <a:schemeClr val="bg1"/>
                </a:solidFill>
              </a:rPr>
              <a:t>HUREZI MONASTERY</a:t>
            </a:r>
            <a:endParaRPr lang="ro-RO" sz="2000" b="1" dirty="0">
              <a:solidFill>
                <a:schemeClr val="bg1"/>
              </a:solidFill>
            </a:endParaRPr>
          </a:p>
        </p:txBody>
      </p:sp>
      <p:pic>
        <p:nvPicPr>
          <p:cNvPr id="2058" name="Picture 10" descr="C:\Users\Violetel\Desktop\800px-Sinaia_monastery_-_the_Great_Church.jpg"/>
          <p:cNvPicPr>
            <a:picLocks noChangeAspect="1" noChangeArrowheads="1"/>
          </p:cNvPicPr>
          <p:nvPr/>
        </p:nvPicPr>
        <p:blipFill>
          <a:blip r:embed="rId5"/>
          <a:srcRect/>
          <a:stretch>
            <a:fillRect/>
          </a:stretch>
        </p:blipFill>
        <p:spPr bwMode="auto">
          <a:xfrm>
            <a:off x="3581399" y="4648200"/>
            <a:ext cx="3021839" cy="1824038"/>
          </a:xfrm>
          <a:prstGeom prst="rect">
            <a:avLst/>
          </a:prstGeom>
          <a:noFill/>
        </p:spPr>
      </p:pic>
      <p:sp>
        <p:nvSpPr>
          <p:cNvPr id="17" name="TextBox 16"/>
          <p:cNvSpPr txBox="1"/>
          <p:nvPr/>
        </p:nvSpPr>
        <p:spPr>
          <a:xfrm>
            <a:off x="3581400" y="4648200"/>
            <a:ext cx="2971800" cy="400110"/>
          </a:xfrm>
          <a:prstGeom prst="rect">
            <a:avLst/>
          </a:prstGeom>
          <a:noFill/>
        </p:spPr>
        <p:txBody>
          <a:bodyPr wrap="square" rtlCol="0">
            <a:spAutoFit/>
          </a:bodyPr>
          <a:lstStyle/>
          <a:p>
            <a:r>
              <a:rPr lang="ro-RO" sz="2000" b="1" dirty="0" smtClean="0">
                <a:solidFill>
                  <a:schemeClr val="bg1"/>
                </a:solidFill>
              </a:rPr>
              <a:t>SINAIA MONASTERY</a:t>
            </a:r>
            <a:endParaRPr lang="ro-RO" sz="2000" b="1" dirty="0">
              <a:solidFill>
                <a:schemeClr val="bg1"/>
              </a:solidFill>
            </a:endParaRPr>
          </a:p>
        </p:txBody>
      </p:sp>
      <p:pic>
        <p:nvPicPr>
          <p:cNvPr id="2059" name="Picture 11" descr="C:\Users\Violetel\Desktop\Biserica_Manastirii_Antim.JPG"/>
          <p:cNvPicPr>
            <a:picLocks noChangeAspect="1" noChangeArrowheads="1"/>
          </p:cNvPicPr>
          <p:nvPr/>
        </p:nvPicPr>
        <p:blipFill>
          <a:blip r:embed="rId6" cstate="print"/>
          <a:srcRect/>
          <a:stretch>
            <a:fillRect/>
          </a:stretch>
        </p:blipFill>
        <p:spPr bwMode="auto">
          <a:xfrm>
            <a:off x="6781800" y="3124200"/>
            <a:ext cx="2058340" cy="2744202"/>
          </a:xfrm>
          <a:prstGeom prst="rect">
            <a:avLst/>
          </a:prstGeom>
          <a:noFill/>
        </p:spPr>
      </p:pic>
      <p:sp>
        <p:nvSpPr>
          <p:cNvPr id="19" name="TextBox 18"/>
          <p:cNvSpPr txBox="1"/>
          <p:nvPr/>
        </p:nvSpPr>
        <p:spPr>
          <a:xfrm>
            <a:off x="6781801" y="5486400"/>
            <a:ext cx="2057400" cy="1015663"/>
          </a:xfrm>
          <a:prstGeom prst="rect">
            <a:avLst/>
          </a:prstGeom>
          <a:noFill/>
        </p:spPr>
        <p:txBody>
          <a:bodyPr wrap="square" rtlCol="0">
            <a:spAutoFit/>
          </a:bodyPr>
          <a:lstStyle/>
          <a:p>
            <a:r>
              <a:rPr lang="en-GB" sz="2000" b="1" dirty="0" smtClean="0">
                <a:solidFill>
                  <a:schemeClr val="bg1"/>
                </a:solidFill>
              </a:rPr>
              <a:t>The Church of ANTIM Monastery</a:t>
            </a:r>
            <a:endParaRPr lang="ro-RO" sz="2000" b="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629400" cy="1371600"/>
          </a:xfrm>
        </p:spPr>
        <p:txBody>
          <a:bodyPr>
            <a:normAutofit fontScale="90000"/>
          </a:bodyPr>
          <a:lstStyle/>
          <a:p>
            <a:pPr algn="l"/>
            <a:r>
              <a:rPr lang="ro-RO" sz="3100" dirty="0" smtClean="0">
                <a:latin typeface="Arial" panose="020B0604020202020204" pitchFamily="34" charset="0"/>
                <a:cs typeface="Arial" panose="020B0604020202020204" pitchFamily="34" charset="0"/>
              </a:rPr>
              <a:t/>
            </a:r>
            <a:br>
              <a:rPr lang="ro-RO" sz="3100" dirty="0" smtClean="0">
                <a:latin typeface="Arial" panose="020B0604020202020204" pitchFamily="34" charset="0"/>
                <a:cs typeface="Arial" panose="020B0604020202020204" pitchFamily="34" charset="0"/>
              </a:rPr>
            </a:br>
            <a:r>
              <a:rPr lang="en-GB" sz="3100" dirty="0" smtClean="0">
                <a:latin typeface="Arial" panose="020B0604020202020204" pitchFamily="34" charset="0"/>
                <a:cs typeface="Arial" panose="020B0604020202020204" pitchFamily="34" charset="0"/>
              </a:rPr>
              <a:t> </a:t>
            </a:r>
            <a:r>
              <a:rPr lang="en-GB" sz="3100" b="1" dirty="0" smtClean="0">
                <a:latin typeface="Calibri" panose="020F0502020204030204" pitchFamily="34" charset="0"/>
                <a:cs typeface="Arial" panose="020B0604020202020204" pitchFamily="34" charset="0"/>
              </a:rPr>
              <a:t>Under</a:t>
            </a:r>
            <a:r>
              <a:rPr lang="ro-RO" sz="3100" b="1" dirty="0" smtClean="0">
                <a:latin typeface="Calibri" panose="020F0502020204030204" pitchFamily="34" charset="0"/>
                <a:cs typeface="Arial" panose="020B0604020202020204" pitchFamily="34" charset="0"/>
              </a:rPr>
              <a:t> </a:t>
            </a:r>
            <a:r>
              <a:rPr lang="en-GB" sz="3100" b="1" dirty="0" smtClean="0">
                <a:latin typeface="Calibri" panose="020F0502020204030204" pitchFamily="34" charset="0"/>
                <a:cs typeface="Arial" panose="020B0604020202020204" pitchFamily="34" charset="0"/>
              </a:rPr>
              <a:t>his reign, Wallachia experienced a period of cultural flourishing. </a:t>
            </a:r>
            <a:r>
              <a:rPr lang="ro-RO" dirty="0" smtClean="0"/>
              <a:t/>
            </a:r>
            <a:br>
              <a:rPr lang="ro-RO" dirty="0" smtClean="0"/>
            </a:br>
            <a:endParaRPr lang="ro-RO" dirty="0"/>
          </a:p>
        </p:txBody>
      </p:sp>
      <p:sp>
        <p:nvSpPr>
          <p:cNvPr id="3" name="Content Placeholder 2"/>
          <p:cNvSpPr>
            <a:spLocks noGrp="1"/>
          </p:cNvSpPr>
          <p:nvPr>
            <p:ph idx="1"/>
          </p:nvPr>
        </p:nvSpPr>
        <p:spPr>
          <a:xfrm>
            <a:off x="152400" y="1524000"/>
            <a:ext cx="3886200" cy="4800600"/>
          </a:xfrm>
        </p:spPr>
        <p:txBody>
          <a:bodyPr>
            <a:normAutofit/>
          </a:bodyPr>
          <a:lstStyle/>
          <a:p>
            <a:pPr>
              <a:buNone/>
            </a:pPr>
            <a:r>
              <a:rPr lang="ro-RO" dirty="0" smtClean="0"/>
              <a:t>    </a:t>
            </a:r>
            <a:endParaRPr lang="ro-RO" dirty="0"/>
          </a:p>
        </p:txBody>
      </p:sp>
      <p:sp>
        <p:nvSpPr>
          <p:cNvPr id="4" name="Rectangle 3"/>
          <p:cNvSpPr/>
          <p:nvPr/>
        </p:nvSpPr>
        <p:spPr>
          <a:xfrm>
            <a:off x="533400" y="1295401"/>
            <a:ext cx="4495800" cy="4431030"/>
          </a:xfrm>
          <a:prstGeom prst="rect">
            <a:avLst/>
          </a:prstGeom>
        </p:spPr>
        <p:txBody>
          <a:bodyPr wrap="square">
            <a:spAutoFit/>
          </a:bodyPr>
          <a:lstStyle/>
          <a:p>
            <a:r>
              <a:rPr lang="en-US" sz="2400" dirty="0" smtClean="0">
                <a:latin typeface="Calibri" panose="020F0502020204030204" pitchFamily="34" charset="0"/>
                <a:cs typeface="Arial" panose="020B0604020202020204" pitchFamily="34" charset="0"/>
              </a:rPr>
              <a:t>The ruler was the protector of the printing press and schools. </a:t>
            </a:r>
            <a:endParaRPr lang="ro-RO" sz="2400" dirty="0" smtClean="0">
              <a:latin typeface="Calibri" panose="020F0502020204030204" pitchFamily="34" charset="0"/>
              <a:cs typeface="Arial" panose="020B0604020202020204" pitchFamily="34" charset="0"/>
            </a:endParaRPr>
          </a:p>
          <a:p>
            <a:r>
              <a:rPr lang="en-US" sz="2400" dirty="0" smtClean="0">
                <a:latin typeface="Calibri" panose="020F0502020204030204" pitchFamily="34" charset="0"/>
                <a:cs typeface="Arial" panose="020B0604020202020204" pitchFamily="34" charset="0"/>
              </a:rPr>
              <a:t>In 1689 he brought </a:t>
            </a:r>
            <a:r>
              <a:rPr lang="en-US" sz="2400" dirty="0" err="1" smtClean="0">
                <a:latin typeface="Calibri" panose="020F0502020204030204" pitchFamily="34" charset="0"/>
                <a:cs typeface="Arial" panose="020B0604020202020204" pitchFamily="34" charset="0"/>
              </a:rPr>
              <a:t>Antim</a:t>
            </a:r>
            <a:r>
              <a:rPr lang="en-US" sz="2400" dirty="0" smtClean="0">
                <a:latin typeface="Calibri" panose="020F0502020204030204" pitchFamily="34" charset="0"/>
                <a:cs typeface="Arial" panose="020B0604020202020204" pitchFamily="34" charset="0"/>
              </a:rPr>
              <a:t> Ivireanul from Istanbul, who became the future Metropolitan of Bucharest. Under the Metropolitan’s guidance many books of theology, morals, anti-Catholicism and anti-Calvinism were printed, all in Romanian, Greek, Slavonic and even Arabic.</a:t>
            </a:r>
            <a:endParaRPr lang="vi-VN" sz="2400" dirty="0" smtClean="0">
              <a:latin typeface="Calibri" panose="020F0502020204030204" pitchFamily="34" charset="0"/>
            </a:endParaRPr>
          </a:p>
          <a:p>
            <a:endParaRPr lang="vi-VN" dirty="0" smtClean="0"/>
          </a:p>
        </p:txBody>
      </p:sp>
      <p:pic>
        <p:nvPicPr>
          <p:cNvPr id="3074" name="Picture 2" descr="C:\Users\Violetel\Desktop\comemorare-Sfinţilor-Constantin-Brâncoveanu-şi-Antim-Ivireanul.jpg"/>
          <p:cNvPicPr>
            <a:picLocks noChangeAspect="1" noChangeArrowheads="1"/>
          </p:cNvPicPr>
          <p:nvPr/>
        </p:nvPicPr>
        <p:blipFill>
          <a:blip r:embed="rId3"/>
          <a:srcRect/>
          <a:stretch>
            <a:fillRect/>
          </a:stretch>
        </p:blipFill>
        <p:spPr bwMode="auto">
          <a:xfrm>
            <a:off x="5105400" y="1371600"/>
            <a:ext cx="3657600" cy="3200400"/>
          </a:xfrm>
          <a:prstGeom prst="rect">
            <a:avLst/>
          </a:prstGeom>
          <a:noFill/>
        </p:spPr>
      </p:pic>
      <p:pic>
        <p:nvPicPr>
          <p:cNvPr id="11267" name="Picture 3" descr="C:\Users\Violetel\Desktop\Noul Testament 1703.jpg"/>
          <p:cNvPicPr>
            <a:picLocks noChangeAspect="1" noChangeArrowheads="1"/>
          </p:cNvPicPr>
          <p:nvPr/>
        </p:nvPicPr>
        <p:blipFill>
          <a:blip r:embed="rId4"/>
          <a:srcRect/>
          <a:stretch>
            <a:fillRect/>
          </a:stretch>
        </p:blipFill>
        <p:spPr bwMode="auto">
          <a:xfrm>
            <a:off x="5105400" y="4648200"/>
            <a:ext cx="3657600" cy="1942070"/>
          </a:xfrm>
          <a:prstGeom prst="rect">
            <a:avLst/>
          </a:prstGeom>
          <a:noFill/>
        </p:spPr>
      </p:pic>
      <p:sp>
        <p:nvSpPr>
          <p:cNvPr id="8" name="TextBox 7"/>
          <p:cNvSpPr txBox="1"/>
          <p:nvPr/>
        </p:nvSpPr>
        <p:spPr>
          <a:xfrm>
            <a:off x="636270" y="5726430"/>
            <a:ext cx="4114800" cy="829945"/>
          </a:xfrm>
          <a:prstGeom prst="rect">
            <a:avLst/>
          </a:prstGeom>
          <a:noFill/>
        </p:spPr>
        <p:txBody>
          <a:bodyPr wrap="square" rtlCol="0">
            <a:spAutoFit/>
          </a:bodyPr>
          <a:lstStyle/>
          <a:p>
            <a:r>
              <a:rPr lang="ro-RO" sz="2400" b="1" dirty="0">
                <a:solidFill>
                  <a:schemeClr val="accent6">
                    <a:lumMod val="50000"/>
                  </a:schemeClr>
                </a:solidFill>
              </a:rPr>
              <a:t>The New Testament, printed in Bucharest in 1703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1508</Words>
  <Application>Microsoft Office PowerPoint</Application>
  <PresentationFormat>On-screen Show (4:3)</PresentationFormat>
  <Paragraphs>91</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THE OTHER  MEDIEVAL EUROPE:   The Romanian case</vt:lpstr>
      <vt:lpstr>PowerPoint Presentation</vt:lpstr>
      <vt:lpstr>PowerPoint Presentation</vt:lpstr>
      <vt:lpstr>     The Romanians and the Ottomans</vt:lpstr>
      <vt:lpstr>PowerPoint Presentation</vt:lpstr>
      <vt:lpstr>PowerPoint Presentation</vt:lpstr>
      <vt:lpstr> </vt:lpstr>
      <vt:lpstr>PowerPoint Presentation</vt:lpstr>
      <vt:lpstr>  Under his reign, Wallachia experienced a period of cultural flourishing.  </vt:lpstr>
      <vt:lpstr>In 1694,C-tin Brâncoveanu founded the Royal Academy in Bucharest, the first form of higher education in Wallachia, which functioned in the buildings of Saint Sava Monastery, where Bucharest University is today.</vt:lpstr>
      <vt:lpstr>The Battle of Stănilești was won by the Turks, who took revenge a few years later.</vt:lpstr>
      <vt:lpstr>In Constantinople several charges were filed against Prince Brâncoveanu, including: </vt:lpstr>
      <vt:lpstr>      THE DETHRONEMENT</vt:lpstr>
      <vt:lpstr>      THE DETHRONEMENT</vt:lpstr>
      <vt:lpstr>THE TORTURE</vt:lpstr>
      <vt:lpstr>THE MARTYRDOM</vt:lpstr>
      <vt:lpstr>THE MARTYRDOM</vt:lpstr>
      <vt:lpstr>PowerPoint Presentation</vt:lpstr>
      <vt:lpstr>PowerPoint Presentation</vt:lpstr>
      <vt:lpstr>PowerPoint Presentation</vt:lpstr>
      <vt:lpstr>             THE CANONIZATION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Violetel</dc:creator>
  <cp:lastModifiedBy>Windows User</cp:lastModifiedBy>
  <cp:revision>14</cp:revision>
  <dcterms:created xsi:type="dcterms:W3CDTF">2006-08-16T00:00:00Z</dcterms:created>
  <dcterms:modified xsi:type="dcterms:W3CDTF">2018-09-23T19:22:23Z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