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446725" cy="2971801"/>
          </a:xfrm>
        </p:spPr>
        <p:txBody>
          <a:bodyPr/>
          <a:lstStyle/>
          <a:p>
            <a:r>
              <a:rPr lang="en-US" dirty="0" smtClean="0"/>
              <a:t>Austria and its role in the Crusades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Gloria and Michael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crusades were a series of religious wars between Christians and Muslims over control of holy sites in the Middle East</a:t>
            </a:r>
          </a:p>
          <a:p>
            <a:r>
              <a:rPr lang="en-US" dirty="0" smtClean="0"/>
              <a:t>They were sanctioned by the pope in the medieval period and organized by western </a:t>
            </a:r>
            <a:r>
              <a:rPr lang="en-US" dirty="0"/>
              <a:t>E</a:t>
            </a:r>
            <a:r>
              <a:rPr lang="en-US" dirty="0" smtClean="0"/>
              <a:t>uropean Christians  in response to centuries of </a:t>
            </a:r>
            <a:r>
              <a:rPr lang="en-US" dirty="0"/>
              <a:t>M</a:t>
            </a:r>
            <a:r>
              <a:rPr lang="en-US" dirty="0" smtClean="0"/>
              <a:t>uslim wars of expansion</a:t>
            </a:r>
          </a:p>
          <a:p>
            <a:r>
              <a:rPr lang="en-US" dirty="0" smtClean="0"/>
              <a:t>Their objectives were to check the spread of Islam, to retake control of the Holy Land and to recapture formerly Christian </a:t>
            </a:r>
            <a:r>
              <a:rPr lang="en-US" dirty="0" err="1" smtClean="0"/>
              <a:t>territorities</a:t>
            </a:r>
            <a:endParaRPr lang="en-US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49" y="3720648"/>
            <a:ext cx="6232887" cy="304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beginning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0"/>
            <a:ext cx="6748554" cy="36152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Pope Urban II. made a speech calling for crusade at the council of Clermont in November 1095</a:t>
            </a:r>
          </a:p>
          <a:p>
            <a:r>
              <a:rPr lang="en-US" dirty="0" smtClean="0"/>
              <a:t>There was a promise of forgiveness of sins for whoever took part in the crusade, which increased motivation of the soldiers and helped the pope to persuade them</a:t>
            </a:r>
          </a:p>
          <a:p>
            <a:r>
              <a:rPr lang="en-US" dirty="0" smtClean="0"/>
              <a:t>It‘s disputed, that the famous slogan „It’s God’s will“ (Deus </a:t>
            </a:r>
            <a:r>
              <a:rPr lang="en-US" dirty="0" err="1" smtClean="0"/>
              <a:t>vult</a:t>
            </a:r>
            <a:r>
              <a:rPr lang="en-US" dirty="0" smtClean="0"/>
              <a:t>) was  established as a catch-cry during the council</a:t>
            </a:r>
          </a:p>
          <a:p>
            <a:r>
              <a:rPr lang="en-US" dirty="0" smtClean="0"/>
              <a:t>Urban II. died on July 29th 1099, 14 days after the fall of Jerusalem to the crusades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767" y="1071155"/>
            <a:ext cx="4592836" cy="534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Reasons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and </a:t>
            </a:r>
            <a:r>
              <a:rPr lang="en-US" dirty="0" err="1" smtClean="0"/>
              <a:t>inofficial</a:t>
            </a:r>
            <a:r>
              <a:rPr lang="en-US" dirty="0" smtClean="0"/>
              <a:t> reasons</a:t>
            </a:r>
          </a:p>
          <a:p>
            <a:r>
              <a:rPr lang="en-US" dirty="0" smtClean="0"/>
              <a:t>Power and glory</a:t>
            </a:r>
          </a:p>
          <a:p>
            <a:r>
              <a:rPr lang="en-US" dirty="0" smtClean="0"/>
              <a:t>Emancipation of Jerusalem from the Muslims and the conquest of the Holy Land</a:t>
            </a:r>
          </a:p>
          <a:p>
            <a:r>
              <a:rPr lang="en-US" dirty="0" smtClean="0"/>
              <a:t>Official reasons were used for persuasion of soldiers – church was well-esteemed at that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lionheart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34394"/>
          </a:xfrm>
        </p:spPr>
        <p:txBody>
          <a:bodyPr/>
          <a:lstStyle/>
          <a:p>
            <a:r>
              <a:rPr lang="de-DE" dirty="0" smtClean="0"/>
              <a:t>King </a:t>
            </a:r>
            <a:r>
              <a:rPr lang="de-DE" dirty="0" err="1" smtClean="0"/>
              <a:t>of</a:t>
            </a:r>
            <a:r>
              <a:rPr lang="de-DE" dirty="0" smtClean="0"/>
              <a:t> England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Cyprus</a:t>
            </a:r>
            <a:r>
              <a:rPr lang="de-DE" dirty="0" smtClean="0"/>
              <a:t>: </a:t>
            </a:r>
            <a:r>
              <a:rPr lang="en-US" dirty="0" smtClean="0"/>
              <a:t>Richard Lionheart </a:t>
            </a:r>
            <a:r>
              <a:rPr lang="en-US" dirty="0"/>
              <a:t>landed in Cyprus during the third crusade because his ship was wrecked, The emperor Isaak </a:t>
            </a:r>
            <a:r>
              <a:rPr lang="en-US" dirty="0" err="1"/>
              <a:t>Komnenos</a:t>
            </a:r>
            <a:r>
              <a:rPr lang="en-US" dirty="0"/>
              <a:t> refused to help them. He also insulted Richard´s sister. So Richard attacked </a:t>
            </a:r>
            <a:r>
              <a:rPr lang="en-US" dirty="0" err="1"/>
              <a:t>Komnenos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Participated in the third </a:t>
            </a:r>
            <a:r>
              <a:rPr lang="en-US" dirty="0" smtClean="0"/>
              <a:t>crusade</a:t>
            </a:r>
            <a:endParaRPr lang="en-US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1" y="2883262"/>
            <a:ext cx="5120640" cy="341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crusade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545881"/>
            <a:ext cx="8534400" cy="45328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Austrian King</a:t>
            </a:r>
            <a:r>
              <a:rPr lang="en-US" dirty="0" smtClean="0"/>
              <a:t> </a:t>
            </a:r>
            <a:r>
              <a:rPr lang="en-US" dirty="0"/>
              <a:t>Leopold and Richard </a:t>
            </a:r>
            <a:r>
              <a:rPr lang="en-US" dirty="0" smtClean="0"/>
              <a:t>Lionheart were </a:t>
            </a:r>
            <a:r>
              <a:rPr lang="en-US" dirty="0"/>
              <a:t>fighting in the third crusade </a:t>
            </a:r>
            <a:r>
              <a:rPr lang="en-US" dirty="0" smtClean="0"/>
              <a:t>against the Muslims, </a:t>
            </a:r>
            <a:r>
              <a:rPr lang="en-US" dirty="0"/>
              <a:t>but then there was a conflict between them. Richard dropped the flag of Leopold on the </a:t>
            </a:r>
            <a:r>
              <a:rPr lang="en-US" dirty="0" smtClean="0"/>
              <a:t>ground, </a:t>
            </a:r>
            <a:r>
              <a:rPr lang="en-US" dirty="0"/>
              <a:t>at that time this was a sign of </a:t>
            </a:r>
            <a:r>
              <a:rPr lang="en-US" dirty="0" smtClean="0"/>
              <a:t>insult and Leopold didn’t get all </a:t>
            </a:r>
            <a:r>
              <a:rPr lang="en-US" dirty="0" smtClean="0"/>
              <a:t>the treasures </a:t>
            </a:r>
            <a:r>
              <a:rPr lang="en-US" dirty="0" smtClean="0"/>
              <a:t>he wanted. </a:t>
            </a:r>
          </a:p>
          <a:p>
            <a:r>
              <a:rPr lang="en-US" dirty="0" smtClean="0"/>
              <a:t>When </a:t>
            </a:r>
            <a:r>
              <a:rPr lang="en-US" dirty="0"/>
              <a:t>Richard was travelling back to England he pretended to be a pilgrim to hide who he actually was</a:t>
            </a:r>
            <a:r>
              <a:rPr lang="en-US" dirty="0" smtClean="0"/>
              <a:t>. But </a:t>
            </a:r>
            <a:r>
              <a:rPr lang="en-US" dirty="0"/>
              <a:t>because he was wearing a pompous ring, a follower of Leopold recognized </a:t>
            </a:r>
            <a:r>
              <a:rPr lang="en-US" dirty="0" smtClean="0"/>
              <a:t>him.</a:t>
            </a:r>
          </a:p>
          <a:p>
            <a:r>
              <a:rPr lang="en-US" dirty="0" smtClean="0"/>
              <a:t>So </a:t>
            </a:r>
            <a:r>
              <a:rPr lang="en-US" dirty="0"/>
              <a:t>he was arrested in Austria in the castle of </a:t>
            </a:r>
            <a:r>
              <a:rPr lang="en-US" dirty="0" err="1"/>
              <a:t>Dürnstein</a:t>
            </a:r>
            <a:r>
              <a:rPr lang="en-US" dirty="0"/>
              <a:t>. That was the punishment of Leopold. Leopold reported this to Heinrich VI., </a:t>
            </a:r>
            <a:r>
              <a:rPr lang="en-US" dirty="0" smtClean="0"/>
              <a:t>the Holy </a:t>
            </a:r>
            <a:r>
              <a:rPr lang="en-US" dirty="0" smtClean="0"/>
              <a:t>R</a:t>
            </a:r>
            <a:r>
              <a:rPr lang="en-US" dirty="0" smtClean="0"/>
              <a:t>oman Emperor at </a:t>
            </a:r>
            <a:r>
              <a:rPr lang="en-US" dirty="0"/>
              <a:t>the end of the 12</a:t>
            </a:r>
            <a:r>
              <a:rPr lang="en-US" baseline="30000" dirty="0"/>
              <a:t>th</a:t>
            </a:r>
            <a:r>
              <a:rPr lang="en-US" dirty="0"/>
              <a:t> century (1191-his death). He captured Richard in the castle of </a:t>
            </a:r>
            <a:r>
              <a:rPr lang="en-US" dirty="0" err="1" smtClean="0"/>
              <a:t>Trifel</a:t>
            </a:r>
            <a:r>
              <a:rPr lang="en-US" dirty="0" smtClean="0"/>
              <a:t>, which is situated in Germany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After several </a:t>
            </a:r>
            <a:r>
              <a:rPr lang="en-US" dirty="0" smtClean="0"/>
              <a:t>negotiations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smtClean="0"/>
              <a:t>the Austrian King Leopold and </a:t>
            </a:r>
            <a:r>
              <a:rPr lang="en-US" dirty="0"/>
              <a:t>Heinrich VI. </a:t>
            </a:r>
            <a:r>
              <a:rPr lang="en-US" dirty="0"/>
              <a:t>the </a:t>
            </a:r>
            <a:r>
              <a:rPr lang="en-US" dirty="0" smtClean="0"/>
              <a:t>Holy </a:t>
            </a:r>
            <a:r>
              <a:rPr lang="en-US" dirty="0"/>
              <a:t>Roman </a:t>
            </a:r>
            <a:r>
              <a:rPr lang="en-US" dirty="0" smtClean="0"/>
              <a:t>Emperor</a:t>
            </a:r>
            <a:r>
              <a:rPr lang="en-US" dirty="0"/>
              <a:t>, </a:t>
            </a:r>
            <a:r>
              <a:rPr lang="en-US" dirty="0"/>
              <a:t>Richard was released, but his brother had to pay a ransom. It was a great amount.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00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2" y="570751"/>
            <a:ext cx="11690584" cy="571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story of the</a:t>
            </a:r>
            <a:br>
              <a:rPr lang="en-US" dirty="0" smtClean="0"/>
            </a:br>
            <a:r>
              <a:rPr lang="en-US" dirty="0" smtClean="0"/>
              <a:t>Austrian </a:t>
            </a:r>
            <a:r>
              <a:rPr lang="en-US" dirty="0" smtClean="0"/>
              <a:t>Flag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0"/>
            <a:ext cx="7101251" cy="3615267"/>
          </a:xfrm>
        </p:spPr>
        <p:txBody>
          <a:bodyPr/>
          <a:lstStyle/>
          <a:p>
            <a:r>
              <a:rPr lang="en-US" dirty="0" smtClean="0"/>
              <a:t>The Austrian King Leopold fought in the battle of </a:t>
            </a:r>
            <a:r>
              <a:rPr lang="en-US" dirty="0" err="1" smtClean="0"/>
              <a:t>Akkon</a:t>
            </a:r>
            <a:r>
              <a:rPr lang="en-US" dirty="0" smtClean="0"/>
              <a:t>, city near Jerusalem, to free the holy land from the Muslims</a:t>
            </a:r>
          </a:p>
          <a:p>
            <a:r>
              <a:rPr lang="en-US" dirty="0" smtClean="0"/>
              <a:t>He lost his banner</a:t>
            </a:r>
          </a:p>
          <a:p>
            <a:r>
              <a:rPr lang="en-US" dirty="0" smtClean="0"/>
              <a:t>His white uniform was full of blood, but under his belt the uniform was still white.</a:t>
            </a:r>
          </a:p>
          <a:p>
            <a:r>
              <a:rPr lang="en-US" dirty="0" smtClean="0"/>
              <a:t>Emperor Heinrich gave him a new banner with those </a:t>
            </a:r>
            <a:r>
              <a:rPr lang="en-US" dirty="0" err="1" smtClean="0"/>
              <a:t>colours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5" y="2299064"/>
            <a:ext cx="4404962" cy="440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0115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507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Segment</vt:lpstr>
      <vt:lpstr>Austria and its role in the Crusades</vt:lpstr>
      <vt:lpstr>General Info</vt:lpstr>
      <vt:lpstr>The beginning</vt:lpstr>
      <vt:lpstr>Reasons</vt:lpstr>
      <vt:lpstr>Richard lionheart</vt:lpstr>
      <vt:lpstr>The third crusade</vt:lpstr>
      <vt:lpstr>PowerPoint-Präsentation</vt:lpstr>
      <vt:lpstr> the story of the Austrian Flag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Austria and its role in the Crusades</dc:title>
  <dc:creator>Admin</dc:creator>
  <cp:lastModifiedBy>Pühringer Irene</cp:lastModifiedBy>
  <cp:revision>11</cp:revision>
  <dcterms:created xsi:type="dcterms:W3CDTF">2018-07-02T07:47:09Z</dcterms:created>
  <dcterms:modified xsi:type="dcterms:W3CDTF">2018-09-11T09:45:40Z</dcterms:modified>
</cp:coreProperties>
</file>