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80" d="100"/>
          <a:sy n="80" d="100"/>
        </p:scale>
        <p:origin x="-108" y="-7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AB320E65-FEFA-4217-8DDC-D14B3C330202}" type="datetimeFigureOut">
              <a:rPr lang="el-GR" smtClean="0"/>
              <a:pPr/>
              <a:t>16/10/2017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714FA25-DC92-46CA-96C0-46D449D87317}" type="slidenum">
              <a:rPr lang="el-GR" smtClean="0"/>
              <a:pPr/>
              <a:t>‹#›</a:t>
            </a:fld>
            <a:endParaRPr lang="el-GR"/>
          </a:p>
        </p:txBody>
      </p:sp>
    </p:spTree>
    <p:extLst>
      <p:ext uri="{BB962C8B-B14F-4D97-AF65-F5344CB8AC3E}">
        <p14:creationId xmlns:p14="http://schemas.microsoft.com/office/powerpoint/2010/main" xmlns="" val="2744037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B320E65-FEFA-4217-8DDC-D14B3C330202}" type="datetimeFigureOut">
              <a:rPr lang="el-GR" smtClean="0"/>
              <a:pPr/>
              <a:t>16/10/2017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714FA25-DC92-46CA-96C0-46D449D87317}" type="slidenum">
              <a:rPr lang="el-GR" smtClean="0"/>
              <a:pPr/>
              <a:t>‹#›</a:t>
            </a:fld>
            <a:endParaRPr lang="el-GR"/>
          </a:p>
        </p:txBody>
      </p:sp>
    </p:spTree>
    <p:extLst>
      <p:ext uri="{BB962C8B-B14F-4D97-AF65-F5344CB8AC3E}">
        <p14:creationId xmlns:p14="http://schemas.microsoft.com/office/powerpoint/2010/main" xmlns="" val="3023973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B320E65-FEFA-4217-8DDC-D14B3C330202}" type="datetimeFigureOut">
              <a:rPr lang="el-GR" smtClean="0"/>
              <a:pPr/>
              <a:t>16/10/2017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714FA25-DC92-46CA-96C0-46D449D87317}" type="slidenum">
              <a:rPr lang="el-GR" smtClean="0"/>
              <a:pPr/>
              <a:t>‹#›</a:t>
            </a:fld>
            <a:endParaRPr lang="el-GR"/>
          </a:p>
        </p:txBody>
      </p:sp>
    </p:spTree>
    <p:extLst>
      <p:ext uri="{BB962C8B-B14F-4D97-AF65-F5344CB8AC3E}">
        <p14:creationId xmlns:p14="http://schemas.microsoft.com/office/powerpoint/2010/main" xmlns="" val="643652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smtClean="0"/>
              <a:t>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B320E65-FEFA-4217-8DDC-D14B3C330202}" type="datetimeFigureOut">
              <a:rPr lang="el-GR" smtClean="0"/>
              <a:pPr/>
              <a:t>16/10/2017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714FA25-DC92-46CA-96C0-46D449D87317}" type="slidenum">
              <a:rPr lang="el-GR" smtClean="0"/>
              <a:pPr/>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2404894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B320E65-FEFA-4217-8DDC-D14B3C330202}" type="datetimeFigureOut">
              <a:rPr lang="el-GR" smtClean="0"/>
              <a:pPr/>
              <a:t>16/10/2017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714FA25-DC92-46CA-96C0-46D449D87317}" type="slidenum">
              <a:rPr lang="el-GR" smtClean="0"/>
              <a:pPr/>
              <a:t>‹#›</a:t>
            </a:fld>
            <a:endParaRPr lang="el-GR"/>
          </a:p>
        </p:txBody>
      </p:sp>
    </p:spTree>
    <p:extLst>
      <p:ext uri="{BB962C8B-B14F-4D97-AF65-F5344CB8AC3E}">
        <p14:creationId xmlns:p14="http://schemas.microsoft.com/office/powerpoint/2010/main" xmlns="" val="500214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B320E65-FEFA-4217-8DDC-D14B3C330202}" type="datetimeFigureOut">
              <a:rPr lang="el-GR" smtClean="0"/>
              <a:pPr/>
              <a:t>16/10/2017</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714FA25-DC92-46CA-96C0-46D449D87317}" type="slidenum">
              <a:rPr lang="el-GR" smtClean="0"/>
              <a:pPr/>
              <a:t>‹#›</a:t>
            </a:fld>
            <a:endParaRPr lang="el-GR"/>
          </a:p>
        </p:txBody>
      </p:sp>
    </p:spTree>
    <p:extLst>
      <p:ext uri="{BB962C8B-B14F-4D97-AF65-F5344CB8AC3E}">
        <p14:creationId xmlns:p14="http://schemas.microsoft.com/office/powerpoint/2010/main" xmlns="" val="3071610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B320E65-FEFA-4217-8DDC-D14B3C330202}" type="datetimeFigureOut">
              <a:rPr lang="el-GR" smtClean="0"/>
              <a:pPr/>
              <a:t>16/10/2017</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714FA25-DC92-46CA-96C0-46D449D87317}" type="slidenum">
              <a:rPr lang="el-GR" smtClean="0"/>
              <a:pPr/>
              <a:t>‹#›</a:t>
            </a:fld>
            <a:endParaRPr lang="el-GR"/>
          </a:p>
        </p:txBody>
      </p:sp>
    </p:spTree>
    <p:extLst>
      <p:ext uri="{BB962C8B-B14F-4D97-AF65-F5344CB8AC3E}">
        <p14:creationId xmlns:p14="http://schemas.microsoft.com/office/powerpoint/2010/main" xmlns="" val="2443510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B320E65-FEFA-4217-8DDC-D14B3C330202}" type="datetimeFigureOut">
              <a:rPr lang="el-GR" smtClean="0"/>
              <a:pPr/>
              <a:t>16/10/2017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714FA25-DC92-46CA-96C0-46D449D87317}" type="slidenum">
              <a:rPr lang="el-GR" smtClean="0"/>
              <a:pPr/>
              <a:t>‹#›</a:t>
            </a:fld>
            <a:endParaRPr lang="el-GR"/>
          </a:p>
        </p:txBody>
      </p:sp>
    </p:spTree>
    <p:extLst>
      <p:ext uri="{BB962C8B-B14F-4D97-AF65-F5344CB8AC3E}">
        <p14:creationId xmlns:p14="http://schemas.microsoft.com/office/powerpoint/2010/main" xmlns="" val="1485277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B320E65-FEFA-4217-8DDC-D14B3C330202}" type="datetimeFigureOut">
              <a:rPr lang="el-GR" smtClean="0"/>
              <a:pPr/>
              <a:t>16/10/2017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714FA25-DC92-46CA-96C0-46D449D87317}" type="slidenum">
              <a:rPr lang="el-GR" smtClean="0"/>
              <a:pPr/>
              <a:t>‹#›</a:t>
            </a:fld>
            <a:endParaRPr lang="el-GR"/>
          </a:p>
        </p:txBody>
      </p:sp>
    </p:spTree>
    <p:extLst>
      <p:ext uri="{BB962C8B-B14F-4D97-AF65-F5344CB8AC3E}">
        <p14:creationId xmlns:p14="http://schemas.microsoft.com/office/powerpoint/2010/main" xmlns="" val="1814723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p>
            <a:fld id="{AB320E65-FEFA-4217-8DDC-D14B3C330202}" type="datetimeFigureOut">
              <a:rPr lang="el-GR" smtClean="0"/>
              <a:pPr/>
              <a:t>16/10/2017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714FA25-DC92-46CA-96C0-46D449D87317}" type="slidenum">
              <a:rPr lang="el-GR" smtClean="0"/>
              <a:pPr/>
              <a:t>‹#›</a:t>
            </a:fld>
            <a:endParaRPr lang="el-GR"/>
          </a:p>
        </p:txBody>
      </p:sp>
    </p:spTree>
    <p:extLst>
      <p:ext uri="{BB962C8B-B14F-4D97-AF65-F5344CB8AC3E}">
        <p14:creationId xmlns:p14="http://schemas.microsoft.com/office/powerpoint/2010/main" xmlns="" val="24621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B320E65-FEFA-4217-8DDC-D14B3C330202}" type="datetimeFigureOut">
              <a:rPr lang="el-GR" smtClean="0"/>
              <a:pPr/>
              <a:t>16/10/2017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714FA25-DC92-46CA-96C0-46D449D87317}" type="slidenum">
              <a:rPr lang="el-GR" smtClean="0"/>
              <a:pPr/>
              <a:t>‹#›</a:t>
            </a:fld>
            <a:endParaRPr lang="el-GR"/>
          </a:p>
        </p:txBody>
      </p:sp>
    </p:spTree>
    <p:extLst>
      <p:ext uri="{BB962C8B-B14F-4D97-AF65-F5344CB8AC3E}">
        <p14:creationId xmlns:p14="http://schemas.microsoft.com/office/powerpoint/2010/main" xmlns="" val="316604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AB320E65-FEFA-4217-8DDC-D14B3C330202}" type="datetimeFigureOut">
              <a:rPr lang="el-GR" smtClean="0"/>
              <a:pPr/>
              <a:t>16/10/2017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714FA25-DC92-46CA-96C0-46D449D87317}" type="slidenum">
              <a:rPr lang="el-GR" smtClean="0"/>
              <a:pPr/>
              <a:t>‹#›</a:t>
            </a:fld>
            <a:endParaRPr lang="el-GR"/>
          </a:p>
        </p:txBody>
      </p:sp>
    </p:spTree>
    <p:extLst>
      <p:ext uri="{BB962C8B-B14F-4D97-AF65-F5344CB8AC3E}">
        <p14:creationId xmlns:p14="http://schemas.microsoft.com/office/powerpoint/2010/main" xmlns="" val="3430018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AB320E65-FEFA-4217-8DDC-D14B3C330202}" type="datetimeFigureOut">
              <a:rPr lang="el-GR" smtClean="0"/>
              <a:pPr/>
              <a:t>16/10/2017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714FA25-DC92-46CA-96C0-46D449D87317}" type="slidenum">
              <a:rPr lang="el-GR" smtClean="0"/>
              <a:pPr/>
              <a:t>‹#›</a:t>
            </a:fld>
            <a:endParaRPr lang="el-GR"/>
          </a:p>
        </p:txBody>
      </p:sp>
    </p:spTree>
    <p:extLst>
      <p:ext uri="{BB962C8B-B14F-4D97-AF65-F5344CB8AC3E}">
        <p14:creationId xmlns:p14="http://schemas.microsoft.com/office/powerpoint/2010/main" xmlns="" val="2439629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AB320E65-FEFA-4217-8DDC-D14B3C330202}" type="datetimeFigureOut">
              <a:rPr lang="el-GR" smtClean="0"/>
              <a:pPr/>
              <a:t>16/10/2017</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4714FA25-DC92-46CA-96C0-46D449D87317}" type="slidenum">
              <a:rPr lang="el-GR" smtClean="0"/>
              <a:pPr/>
              <a:t>‹#›</a:t>
            </a:fld>
            <a:endParaRPr lang="el-GR"/>
          </a:p>
        </p:txBody>
      </p:sp>
    </p:spTree>
    <p:extLst>
      <p:ext uri="{BB962C8B-B14F-4D97-AF65-F5344CB8AC3E}">
        <p14:creationId xmlns:p14="http://schemas.microsoft.com/office/powerpoint/2010/main" xmlns="" val="3127336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B320E65-FEFA-4217-8DDC-D14B3C330202}" type="datetimeFigureOut">
              <a:rPr lang="el-GR" smtClean="0"/>
              <a:pPr/>
              <a:t>16/10/2017</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4714FA25-DC92-46CA-96C0-46D449D87317}" type="slidenum">
              <a:rPr lang="el-GR" smtClean="0"/>
              <a:pPr/>
              <a:t>‹#›</a:t>
            </a:fld>
            <a:endParaRPr lang="el-GR"/>
          </a:p>
        </p:txBody>
      </p:sp>
    </p:spTree>
    <p:extLst>
      <p:ext uri="{BB962C8B-B14F-4D97-AF65-F5344CB8AC3E}">
        <p14:creationId xmlns:p14="http://schemas.microsoft.com/office/powerpoint/2010/main" xmlns="" val="175756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Date Placeholder 4"/>
          <p:cNvSpPr>
            <a:spLocks noGrp="1"/>
          </p:cNvSpPr>
          <p:nvPr>
            <p:ph type="dt" sz="half" idx="10"/>
          </p:nvPr>
        </p:nvSpPr>
        <p:spPr/>
        <p:txBody>
          <a:bodyPr/>
          <a:lstStyle/>
          <a:p>
            <a:fld id="{AB320E65-FEFA-4217-8DDC-D14B3C330202}" type="datetimeFigureOut">
              <a:rPr lang="el-GR" smtClean="0"/>
              <a:pPr/>
              <a:t>16/10/2017</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4714FA25-DC92-46CA-96C0-46D449D87317}" type="slidenum">
              <a:rPr lang="el-GR" smtClean="0"/>
              <a:pPr/>
              <a:t>‹#›</a:t>
            </a:fld>
            <a:endParaRPr lang="el-GR"/>
          </a:p>
        </p:txBody>
      </p:sp>
    </p:spTree>
    <p:extLst>
      <p:ext uri="{BB962C8B-B14F-4D97-AF65-F5344CB8AC3E}">
        <p14:creationId xmlns:p14="http://schemas.microsoft.com/office/powerpoint/2010/main" xmlns="" val="972993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B320E65-FEFA-4217-8DDC-D14B3C330202}" type="datetimeFigureOut">
              <a:rPr lang="el-GR" smtClean="0"/>
              <a:pPr/>
              <a:t>16/10/2017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714FA25-DC92-46CA-96C0-46D449D87317}" type="slidenum">
              <a:rPr lang="el-GR" smtClean="0"/>
              <a:pPr/>
              <a:t>‹#›</a:t>
            </a:fld>
            <a:endParaRPr lang="el-GR"/>
          </a:p>
        </p:txBody>
      </p:sp>
    </p:spTree>
    <p:extLst>
      <p:ext uri="{BB962C8B-B14F-4D97-AF65-F5344CB8AC3E}">
        <p14:creationId xmlns:p14="http://schemas.microsoft.com/office/powerpoint/2010/main" xmlns="" val="2047981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B320E65-FEFA-4217-8DDC-D14B3C330202}" type="datetimeFigureOut">
              <a:rPr lang="el-GR" smtClean="0"/>
              <a:pPr/>
              <a:t>16/10/2017</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714FA25-DC92-46CA-96C0-46D449D87317}" type="slidenum">
              <a:rPr lang="el-GR" smtClean="0"/>
              <a:pPr/>
              <a:t>‹#›</a:t>
            </a:fld>
            <a:endParaRPr lang="el-GR"/>
          </a:p>
        </p:txBody>
      </p:sp>
    </p:spTree>
    <p:extLst>
      <p:ext uri="{BB962C8B-B14F-4D97-AF65-F5344CB8AC3E}">
        <p14:creationId xmlns:p14="http://schemas.microsoft.com/office/powerpoint/2010/main" xmlns="" val="1490501074"/>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29197" y="340217"/>
            <a:ext cx="8825658" cy="1243885"/>
          </a:xfrm>
        </p:spPr>
        <p:txBody>
          <a:bodyPr anchor="t"/>
          <a:lstStyle/>
          <a:p>
            <a:pPr algn="ctr"/>
            <a:r>
              <a:rPr lang="en-US" sz="3600" dirty="0"/>
              <a:t>MYTHOLOGY IN CRETE</a:t>
            </a:r>
            <a:r>
              <a:rPr lang="el-GR" sz="3600" dirty="0"/>
              <a:t/>
            </a:r>
            <a:br>
              <a:rPr lang="el-GR" sz="3600" dirty="0"/>
            </a:br>
            <a:endParaRPr lang="el-GR" sz="3600" dirty="0">
              <a:latin typeface="Times New Roman" panose="02020603050405020304" pitchFamily="18" charset="0"/>
              <a:cs typeface="Times New Roman" panose="02020603050405020304" pitchFamily="18" charset="0"/>
            </a:endParaRPr>
          </a:p>
        </p:txBody>
      </p:sp>
      <p:sp>
        <p:nvSpPr>
          <p:cNvPr id="3" name="Υπότιτλος 2"/>
          <p:cNvSpPr>
            <a:spLocks noGrp="1"/>
          </p:cNvSpPr>
          <p:nvPr>
            <p:ph type="subTitle" idx="1"/>
          </p:nvPr>
        </p:nvSpPr>
        <p:spPr>
          <a:xfrm rot="10800000" flipV="1">
            <a:off x="794089" y="5290738"/>
            <a:ext cx="9495874" cy="1352283"/>
          </a:xfrm>
        </p:spPr>
        <p:txBody>
          <a:bodyPr>
            <a:noAutofit/>
          </a:bodyPr>
          <a:lstStyle/>
          <a:p>
            <a:pPr algn="ctr"/>
            <a:r>
              <a:rPr lang="en-US" sz="2400" dirty="0"/>
              <a:t>The word  «</a:t>
            </a:r>
            <a:r>
              <a:rPr lang="el-GR" sz="2400" dirty="0" err="1" smtClean="0"/>
              <a:t>Κρ</a:t>
            </a:r>
            <a:r>
              <a:rPr lang="en-US" sz="2400" dirty="0" smtClean="0"/>
              <a:t>h</a:t>
            </a:r>
            <a:r>
              <a:rPr lang="el-GR" sz="2400" dirty="0" smtClean="0"/>
              <a:t>τη</a:t>
            </a:r>
            <a:r>
              <a:rPr lang="en-US" sz="2400" dirty="0"/>
              <a:t>» (Crete) possibly originates from the word  «</a:t>
            </a:r>
            <a:r>
              <a:rPr lang="el-GR" sz="2400" dirty="0"/>
              <a:t>κραταιά</a:t>
            </a:r>
            <a:r>
              <a:rPr lang="en-US" sz="2400" dirty="0"/>
              <a:t>» which means “mighty” or “powerful deity”.</a:t>
            </a:r>
            <a:endParaRPr lang="el-GR" sz="2400" dirty="0"/>
          </a:p>
        </p:txBody>
      </p:sp>
      <p:pic>
        <p:nvPicPr>
          <p:cNvPr id="4" name="Εικόνα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10698" y="1233822"/>
            <a:ext cx="7371749" cy="3839453"/>
          </a:xfrm>
          <a:prstGeom prst="rect">
            <a:avLst/>
          </a:prstGeom>
        </p:spPr>
      </p:pic>
    </p:spTree>
    <p:extLst>
      <p:ext uri="{BB962C8B-B14F-4D97-AF65-F5344CB8AC3E}">
        <p14:creationId xmlns:p14="http://schemas.microsoft.com/office/powerpoint/2010/main" xmlns="" val="1110823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7"/>
            <a:ext cx="10081990" cy="1968511"/>
          </a:xfrm>
        </p:spPr>
        <p:txBody>
          <a:bodyPr/>
          <a:lstStyle/>
          <a:p>
            <a:pPr algn="ctr"/>
            <a:r>
              <a:rPr lang="en-US" sz="2400" dirty="0"/>
              <a:t>Ariadne, daughter of Minos, fell for Theseus and gave him a ball of thread to find his way out of the labyrinth, as well as a sword with which Theseus killed Minotaur.</a:t>
            </a:r>
            <a:r>
              <a:rPr lang="el-GR" sz="2400" dirty="0"/>
              <a:t/>
            </a:r>
            <a:br>
              <a:rPr lang="el-GR" sz="2400" dirty="0"/>
            </a:br>
            <a:endParaRPr lang="el-GR" sz="2400" dirty="0">
              <a:latin typeface="Times New Roman" panose="02020603050405020304" pitchFamily="18" charset="0"/>
              <a:cs typeface="Times New Roman" panose="02020603050405020304" pitchFamily="18" charset="0"/>
            </a:endParaRPr>
          </a:p>
        </p:txBody>
      </p:sp>
      <p:pic>
        <p:nvPicPr>
          <p:cNvPr id="3" name="Εικόνα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13846" y="2918139"/>
            <a:ext cx="2908948" cy="2908948"/>
          </a:xfrm>
          <a:prstGeom prst="rect">
            <a:avLst/>
          </a:prstGeom>
        </p:spPr>
      </p:pic>
      <p:pic>
        <p:nvPicPr>
          <p:cNvPr id="4" name="Εικόνα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33667" y="2918139"/>
            <a:ext cx="4354582" cy="3054707"/>
          </a:xfrm>
          <a:prstGeom prst="rect">
            <a:avLst/>
          </a:prstGeom>
        </p:spPr>
      </p:pic>
    </p:spTree>
    <p:extLst>
      <p:ext uri="{BB962C8B-B14F-4D97-AF65-F5344CB8AC3E}">
        <p14:creationId xmlns:p14="http://schemas.microsoft.com/office/powerpoint/2010/main" xmlns="" val="4163310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366" y="452718"/>
            <a:ext cx="10689465" cy="2496544"/>
          </a:xfrm>
        </p:spPr>
        <p:txBody>
          <a:bodyPr/>
          <a:lstStyle/>
          <a:p>
            <a:pPr algn="ctr"/>
            <a:r>
              <a:rPr lang="en-US" sz="2400" dirty="0"/>
              <a:t>On leaving the island of Crete, Theseus failed to change his ship’s black sails to white as an indication of his victory. Aegeus  desperate that his son had been killed by Minotaur jumped into the sea and drowned. Ever since the sea carries the name Aegean sea.  </a:t>
            </a:r>
            <a:r>
              <a:rPr lang="el-GR" sz="2400" dirty="0"/>
              <a:t/>
            </a:r>
            <a:br>
              <a:rPr lang="el-GR" sz="2400" dirty="0"/>
            </a:br>
            <a:endParaRPr lang="el-GR" sz="2400" dirty="0">
              <a:latin typeface="Times New Roman" panose="02020603050405020304" pitchFamily="18" charset="0"/>
              <a:cs typeface="Times New Roman" panose="02020603050405020304" pitchFamily="18" charset="0"/>
            </a:endParaRPr>
          </a:p>
        </p:txBody>
      </p:sp>
      <p:pic>
        <p:nvPicPr>
          <p:cNvPr id="3" name="Εικόνα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1898" y="3059645"/>
            <a:ext cx="10058400" cy="3350704"/>
          </a:xfrm>
          <a:prstGeom prst="rect">
            <a:avLst/>
          </a:prstGeom>
        </p:spPr>
      </p:pic>
    </p:spTree>
    <p:extLst>
      <p:ext uri="{BB962C8B-B14F-4D97-AF65-F5344CB8AC3E}">
        <p14:creationId xmlns:p14="http://schemas.microsoft.com/office/powerpoint/2010/main" xmlns="" val="48310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6214" y="195141"/>
            <a:ext cx="11140225" cy="3938977"/>
          </a:xfrm>
        </p:spPr>
        <p:txBody>
          <a:bodyPr/>
          <a:lstStyle/>
          <a:p>
            <a:pPr algn="ctr"/>
            <a:r>
              <a:rPr lang="en-US" sz="2000" b="1" u="sng" dirty="0" err="1"/>
              <a:t>Talos</a:t>
            </a:r>
            <a:r>
              <a:rPr lang="el-GR" sz="2000" dirty="0"/>
              <a:t/>
            </a:r>
            <a:br>
              <a:rPr lang="el-GR" sz="2000" dirty="0"/>
            </a:br>
            <a:r>
              <a:rPr lang="en-US" sz="2000" dirty="0"/>
              <a:t> </a:t>
            </a:r>
            <a:r>
              <a:rPr lang="el-GR" sz="2000" dirty="0"/>
              <a:t/>
            </a:r>
            <a:br>
              <a:rPr lang="el-GR" sz="2000" dirty="0"/>
            </a:br>
            <a:r>
              <a:rPr lang="en-US" sz="2000" dirty="0" err="1"/>
              <a:t>Talos</a:t>
            </a:r>
            <a:r>
              <a:rPr lang="en-US" sz="2000" dirty="0"/>
              <a:t> is another mythical creature connected to Cretan mythology.  He was a bronze giant given to Minos by Zeus to </a:t>
            </a:r>
            <a:r>
              <a:rPr lang="el-GR" sz="2000" dirty="0"/>
              <a:t/>
            </a:r>
            <a:br>
              <a:rPr lang="el-GR" sz="2000" dirty="0"/>
            </a:br>
            <a:r>
              <a:rPr lang="en-US" sz="2000" dirty="0"/>
              <a:t>protect the island of Crete. He had a single vein that went from his neck to his ankle. It was sealed with a bronze nail. He patrolled the shores of Crete three times a day offering protection from enemy ships. He also went to the villages demonstrating the rules of king Minos written on a bronze plaque.  When the Argonauts approached  Crete, </a:t>
            </a:r>
            <a:r>
              <a:rPr lang="en-US" sz="2000" dirty="0" err="1"/>
              <a:t>Talos</a:t>
            </a:r>
            <a:r>
              <a:rPr lang="en-US" sz="2000" dirty="0"/>
              <a:t> hurled huge rocks against them. He was killed by Medea, protector of the Argonauts, when she managed to displace the nail that sealed his vein. His blood run out of his body like melted lead and died.</a:t>
            </a:r>
            <a:r>
              <a:rPr lang="el-GR" sz="2000" dirty="0"/>
              <a:t/>
            </a:r>
            <a:br>
              <a:rPr lang="el-GR" sz="2000" dirty="0"/>
            </a:br>
            <a:endParaRPr lang="el-GR" sz="2000" dirty="0">
              <a:latin typeface="Times New Roman" panose="02020603050405020304" pitchFamily="18" charset="0"/>
              <a:cs typeface="Times New Roman" panose="02020603050405020304" pitchFamily="18" charset="0"/>
            </a:endParaRPr>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34031" y="4255823"/>
            <a:ext cx="2894269" cy="2403545"/>
          </a:xfrm>
          <a:prstGeom prst="rect">
            <a:avLst/>
          </a:prstGeom>
        </p:spPr>
      </p:pic>
      <p:pic>
        <p:nvPicPr>
          <p:cNvPr id="4" name="Εικόνα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66116" y="4134118"/>
            <a:ext cx="2522582" cy="2333763"/>
          </a:xfrm>
          <a:prstGeom prst="rect">
            <a:avLst/>
          </a:prstGeom>
        </p:spPr>
      </p:pic>
    </p:spTree>
    <p:extLst>
      <p:ext uri="{BB962C8B-B14F-4D97-AF65-F5344CB8AC3E}">
        <p14:creationId xmlns:p14="http://schemas.microsoft.com/office/powerpoint/2010/main" xmlns="" val="1881711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28034" y="285290"/>
            <a:ext cx="10895527" cy="3874585"/>
          </a:xfrm>
        </p:spPr>
        <p:txBody>
          <a:bodyPr/>
          <a:lstStyle/>
          <a:p>
            <a:pPr algn="ctr"/>
            <a:r>
              <a:rPr lang="en-US" sz="2400" b="1" u="sng" dirty="0"/>
              <a:t>Birth of Zeus</a:t>
            </a:r>
            <a:r>
              <a:rPr lang="el-GR" sz="2400" dirty="0"/>
              <a:t/>
            </a:r>
            <a:br>
              <a:rPr lang="el-GR" sz="2400" dirty="0"/>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b="1" dirty="0"/>
              <a:t>Cronus</a:t>
            </a:r>
            <a:r>
              <a:rPr lang="en-US" sz="2400" dirty="0"/>
              <a:t>, son of Uranus (the sky) and Gaia (the earth), marries his sister</a:t>
            </a:r>
            <a:r>
              <a:rPr lang="en-US" sz="2400" b="1" dirty="0"/>
              <a:t> Rhea</a:t>
            </a:r>
            <a:r>
              <a:rPr lang="en-US" sz="2400" dirty="0"/>
              <a:t>, who gives birth to many children. Uranus had predicted that one of Cronus’s sons would dethrone his father, so Cronus devours his children immediately after birth to avert destiny. When Rhea gives birth to </a:t>
            </a:r>
            <a:r>
              <a:rPr lang="en-US" sz="2400" b="1" dirty="0"/>
              <a:t>Zeus</a:t>
            </a:r>
            <a:r>
              <a:rPr lang="en-US" sz="2400" dirty="0"/>
              <a:t> she hides him in </a:t>
            </a:r>
            <a:r>
              <a:rPr lang="en-US" sz="2400" dirty="0" err="1"/>
              <a:t>Dictaeon</a:t>
            </a:r>
            <a:r>
              <a:rPr lang="en-US" sz="2400" dirty="0"/>
              <a:t> </a:t>
            </a:r>
            <a:r>
              <a:rPr lang="en-US" sz="2400" dirty="0" err="1"/>
              <a:t>Andron</a:t>
            </a:r>
            <a:r>
              <a:rPr lang="en-US" sz="2400" dirty="0"/>
              <a:t>  (</a:t>
            </a:r>
            <a:r>
              <a:rPr lang="en-US" sz="2400" dirty="0" err="1"/>
              <a:t>Psychro</a:t>
            </a:r>
            <a:r>
              <a:rPr lang="en-US" sz="2400" dirty="0"/>
              <a:t> Cave) in </a:t>
            </a:r>
            <a:r>
              <a:rPr lang="en-US" sz="2400" dirty="0" err="1"/>
              <a:t>Lasithi</a:t>
            </a:r>
            <a:r>
              <a:rPr lang="en-US" sz="2400" dirty="0"/>
              <a:t> Plateau. Cronus had previously swallowed a rock wrapped in swaddling clothes believing he was swallowing his newborn son.</a:t>
            </a:r>
            <a:r>
              <a:rPr lang="el-GR" sz="2400" dirty="0"/>
              <a:t/>
            </a:r>
            <a:br>
              <a:rPr lang="el-GR" sz="2400" dirty="0"/>
            </a:br>
            <a:r>
              <a:rPr lang="el-GR" sz="2400" b="1" u="sng" dirty="0">
                <a:latin typeface="Times New Roman" panose="02020603050405020304" pitchFamily="18" charset="0"/>
                <a:cs typeface="Times New Roman" panose="02020603050405020304" pitchFamily="18" charset="0"/>
              </a:rPr>
              <a:t/>
            </a:r>
            <a:br>
              <a:rPr lang="el-GR" sz="2400" b="1" u="sng" dirty="0">
                <a:latin typeface="Times New Roman" panose="02020603050405020304" pitchFamily="18" charset="0"/>
                <a:cs typeface="Times New Roman" panose="02020603050405020304" pitchFamily="18" charset="0"/>
              </a:rPr>
            </a:br>
            <a:r>
              <a:rPr lang="el-GR" sz="2400" b="1" u="sng" dirty="0" smtClean="0">
                <a:latin typeface="Times New Roman" panose="02020603050405020304" pitchFamily="18" charset="0"/>
                <a:cs typeface="Times New Roman" panose="02020603050405020304" pitchFamily="18" charset="0"/>
              </a:rPr>
              <a:t/>
            </a:r>
            <a:br>
              <a:rPr lang="el-GR" sz="2400" b="1" u="sng" dirty="0" smtClean="0">
                <a:latin typeface="Times New Roman" panose="02020603050405020304" pitchFamily="18" charset="0"/>
                <a:cs typeface="Times New Roman" panose="02020603050405020304" pitchFamily="18" charset="0"/>
              </a:rPr>
            </a:br>
            <a:r>
              <a:rPr lang="el-GR" sz="2400" b="1" dirty="0" smtClean="0">
                <a:latin typeface="Times New Roman" panose="02020603050405020304" pitchFamily="18" charset="0"/>
                <a:cs typeface="Times New Roman" panose="02020603050405020304" pitchFamily="18" charset="0"/>
              </a:rPr>
              <a:t/>
            </a:r>
            <a:br>
              <a:rPr lang="el-GR" sz="2400" b="1" dirty="0" smtClean="0">
                <a:latin typeface="Times New Roman" panose="02020603050405020304" pitchFamily="18" charset="0"/>
                <a:cs typeface="Times New Roman" panose="02020603050405020304" pitchFamily="18" charset="0"/>
              </a:rPr>
            </a:br>
            <a:r>
              <a:rPr lang="el-GR" sz="2400" b="1" dirty="0" smtClean="0"/>
              <a:t/>
            </a:r>
            <a:br>
              <a:rPr lang="el-GR" sz="2400" b="1" dirty="0" smtClean="0"/>
            </a:br>
            <a:r>
              <a:rPr lang="el-GR" sz="2400" b="1" dirty="0"/>
              <a:t/>
            </a:r>
            <a:br>
              <a:rPr lang="el-GR" sz="2400" b="1" dirty="0"/>
            </a:br>
            <a:endParaRPr lang="el-GR" sz="2400" dirty="0"/>
          </a:p>
        </p:txBody>
      </p:sp>
      <p:pic>
        <p:nvPicPr>
          <p:cNvPr id="3" name="Εικόνα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87932" y="3854539"/>
            <a:ext cx="3349983" cy="2794096"/>
          </a:xfrm>
          <a:prstGeom prst="rect">
            <a:avLst/>
          </a:prstGeom>
        </p:spPr>
      </p:pic>
      <p:pic>
        <p:nvPicPr>
          <p:cNvPr id="4" name="Εικόνα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13639" y="3854539"/>
            <a:ext cx="3721279" cy="2790959"/>
          </a:xfrm>
          <a:prstGeom prst="rect">
            <a:avLst/>
          </a:prstGeom>
        </p:spPr>
      </p:pic>
    </p:spTree>
    <p:extLst>
      <p:ext uri="{BB962C8B-B14F-4D97-AF65-F5344CB8AC3E}">
        <p14:creationId xmlns:p14="http://schemas.microsoft.com/office/powerpoint/2010/main" xmlns="" val="2838379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36263" y="336809"/>
            <a:ext cx="9404723" cy="3024578"/>
          </a:xfrm>
        </p:spPr>
        <p:txBody>
          <a:bodyPr/>
          <a:lstStyle/>
          <a:p>
            <a:pPr algn="ctr"/>
            <a:r>
              <a:rPr lang="en-US" sz="2000" dirty="0"/>
              <a:t>Zeus was raised by nymph </a:t>
            </a:r>
            <a:r>
              <a:rPr lang="en-US" sz="2000" dirty="0" err="1"/>
              <a:t>Adrasteia</a:t>
            </a:r>
            <a:r>
              <a:rPr lang="en-US" sz="2000" dirty="0"/>
              <a:t> and her sister Ida, drinking the milk of a nymph-goat, Amalthea, while </a:t>
            </a:r>
            <a:r>
              <a:rPr lang="en-US" sz="2000" dirty="0" err="1"/>
              <a:t>Kourites</a:t>
            </a:r>
            <a:r>
              <a:rPr lang="en-US" sz="2000" dirty="0"/>
              <a:t>, men who were half-gods, were dancing a war dance, shouting and striking their shields with their swords, so that Cronus would not hear baby Zeus crying. He grew up in a cave among shepherds on top of mount Ida (</a:t>
            </a:r>
            <a:r>
              <a:rPr lang="en-US" sz="2000" dirty="0" err="1"/>
              <a:t>Psiloritis</a:t>
            </a:r>
            <a:r>
              <a:rPr lang="en-US" sz="2000" dirty="0"/>
              <a:t>) and eventually he killed Cronus releasing Hera, Poseidon, Demeter, Hades and Hestia, who were disgorged from their father’s stomach. Soon Zeus and his brothers and sisters started a war against the Titans which they won.</a:t>
            </a:r>
            <a:r>
              <a:rPr lang="el-GR" sz="2000" dirty="0"/>
              <a:t/>
            </a:r>
            <a:br>
              <a:rPr lang="el-GR" sz="2000" dirty="0"/>
            </a:br>
            <a:endParaRPr lang="el-GR" sz="2000" dirty="0">
              <a:latin typeface="Times New Roman" panose="02020603050405020304" pitchFamily="18" charset="0"/>
              <a:cs typeface="Times New Roman" panose="02020603050405020304" pitchFamily="18" charset="0"/>
            </a:endParaRPr>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30757" y="3613824"/>
            <a:ext cx="3825025" cy="2550017"/>
          </a:xfrm>
          <a:prstGeom prst="rect">
            <a:avLst/>
          </a:prstGeom>
        </p:spPr>
      </p:pic>
      <p:pic>
        <p:nvPicPr>
          <p:cNvPr id="4" name="Εικόνα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31489" y="3746545"/>
            <a:ext cx="3283710" cy="2417296"/>
          </a:xfrm>
          <a:prstGeom prst="rect">
            <a:avLst/>
          </a:prstGeom>
        </p:spPr>
      </p:pic>
      <p:pic>
        <p:nvPicPr>
          <p:cNvPr id="5" name="Εικόνα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45846" y="3112315"/>
            <a:ext cx="2670085" cy="3051526"/>
          </a:xfrm>
          <a:prstGeom prst="rect">
            <a:avLst/>
          </a:prstGeom>
        </p:spPr>
      </p:pic>
      <p:sp>
        <p:nvSpPr>
          <p:cNvPr id="6" name="TextBox 5"/>
          <p:cNvSpPr txBox="1"/>
          <p:nvPr/>
        </p:nvSpPr>
        <p:spPr>
          <a:xfrm>
            <a:off x="1390918" y="6163841"/>
            <a:ext cx="1047082" cy="369332"/>
          </a:xfrm>
          <a:prstGeom prst="rect">
            <a:avLst/>
          </a:prstGeom>
          <a:noFill/>
        </p:spPr>
        <p:txBody>
          <a:bodyPr wrap="none" rtlCol="0">
            <a:spAutoFit/>
          </a:bodyPr>
          <a:lstStyle/>
          <a:p>
            <a:r>
              <a:rPr lang="en-US" dirty="0" err="1" smtClean="0"/>
              <a:t>Kourites</a:t>
            </a:r>
            <a:endParaRPr lang="el-GR" dirty="0"/>
          </a:p>
        </p:txBody>
      </p:sp>
      <p:sp>
        <p:nvSpPr>
          <p:cNvPr id="7" name="TextBox 6"/>
          <p:cNvSpPr txBox="1"/>
          <p:nvPr/>
        </p:nvSpPr>
        <p:spPr>
          <a:xfrm>
            <a:off x="4983722" y="6163063"/>
            <a:ext cx="1303562" cy="369332"/>
          </a:xfrm>
          <a:prstGeom prst="rect">
            <a:avLst/>
          </a:prstGeom>
          <a:noFill/>
        </p:spPr>
        <p:txBody>
          <a:bodyPr wrap="none" rtlCol="0">
            <a:spAutoFit/>
          </a:bodyPr>
          <a:lstStyle/>
          <a:p>
            <a:r>
              <a:rPr lang="en-US" dirty="0" smtClean="0"/>
              <a:t>Amalthea</a:t>
            </a:r>
            <a:endParaRPr lang="el-GR" dirty="0"/>
          </a:p>
        </p:txBody>
      </p:sp>
      <p:sp>
        <p:nvSpPr>
          <p:cNvPr id="8" name="TextBox 7"/>
          <p:cNvSpPr txBox="1"/>
          <p:nvPr/>
        </p:nvSpPr>
        <p:spPr>
          <a:xfrm>
            <a:off x="9008132" y="6163063"/>
            <a:ext cx="2225289" cy="369332"/>
          </a:xfrm>
          <a:prstGeom prst="rect">
            <a:avLst/>
          </a:prstGeom>
          <a:noFill/>
        </p:spPr>
        <p:txBody>
          <a:bodyPr wrap="none" rtlCol="0">
            <a:spAutoFit/>
          </a:bodyPr>
          <a:lstStyle/>
          <a:p>
            <a:r>
              <a:rPr lang="en-US" dirty="0" smtClean="0"/>
              <a:t>Battle of the Titans</a:t>
            </a:r>
            <a:endParaRPr lang="el-GR" dirty="0"/>
          </a:p>
        </p:txBody>
      </p:sp>
    </p:spTree>
    <p:extLst>
      <p:ext uri="{BB962C8B-B14F-4D97-AF65-F5344CB8AC3E}">
        <p14:creationId xmlns:p14="http://schemas.microsoft.com/office/powerpoint/2010/main" xmlns="" val="1732417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8534" y="323928"/>
            <a:ext cx="10751692" cy="3243520"/>
          </a:xfrm>
        </p:spPr>
        <p:txBody>
          <a:bodyPr/>
          <a:lstStyle/>
          <a:p>
            <a:pPr algn="ctr"/>
            <a:r>
              <a:rPr lang="en-US" sz="2800" u="sng" dirty="0"/>
              <a:t>Zeus and Europa</a:t>
            </a:r>
            <a:r>
              <a:rPr lang="el-GR" sz="2800" dirty="0"/>
              <a:t/>
            </a:r>
            <a:br>
              <a:rPr lang="el-GR" sz="2800" dirty="0"/>
            </a:br>
            <a:r>
              <a:rPr lang="el-GR" sz="2800" b="1" u="sng" dirty="0">
                <a:latin typeface="Times New Roman" panose="02020603050405020304" pitchFamily="18" charset="0"/>
                <a:cs typeface="Times New Roman" panose="02020603050405020304" pitchFamily="18" charset="0"/>
              </a:rPr>
              <a:t/>
            </a:r>
            <a:br>
              <a:rPr lang="el-GR" sz="2800" b="1" u="sng" dirty="0">
                <a:latin typeface="Times New Roman" panose="02020603050405020304" pitchFamily="18" charset="0"/>
                <a:cs typeface="Times New Roman" panose="02020603050405020304" pitchFamily="18" charset="0"/>
              </a:rPr>
            </a:br>
            <a:r>
              <a:rPr lang="en-US" sz="2000" dirty="0"/>
              <a:t>Europa (</a:t>
            </a:r>
            <a:r>
              <a:rPr lang="en-US" sz="2000" dirty="0" err="1"/>
              <a:t>eurus+ops</a:t>
            </a:r>
            <a:r>
              <a:rPr lang="en-US" sz="2000" dirty="0"/>
              <a:t> = wide countenance) was daughter of  </a:t>
            </a:r>
            <a:r>
              <a:rPr lang="en-US" sz="2000" dirty="0" err="1"/>
              <a:t>Agenor</a:t>
            </a:r>
            <a:r>
              <a:rPr lang="en-US" sz="2000" dirty="0"/>
              <a:t> and </a:t>
            </a:r>
            <a:r>
              <a:rPr lang="en-US" sz="2000" dirty="0" err="1"/>
              <a:t>Telephassa</a:t>
            </a:r>
            <a:r>
              <a:rPr lang="en-US" sz="2000" dirty="0"/>
              <a:t>, rulers of Phoenix, and sister of Cadmus, founder of Thebes. Zeus fell in love with her and when he approached her in the form of a white bull, she was charmed and ,riding on the bull’s back she was flown over to the shores of Crete, where she gave birth to Minos, </a:t>
            </a:r>
            <a:r>
              <a:rPr lang="en-US" sz="2000" dirty="0" err="1"/>
              <a:t>Rhadamanthys</a:t>
            </a:r>
            <a:r>
              <a:rPr lang="en-US" sz="2000" dirty="0"/>
              <a:t> and </a:t>
            </a:r>
            <a:r>
              <a:rPr lang="en-US" sz="2000" dirty="0" err="1"/>
              <a:t>Sarpedon</a:t>
            </a:r>
            <a:r>
              <a:rPr lang="en-US" sz="2000" dirty="0" smtClean="0"/>
              <a:t>.</a:t>
            </a:r>
            <a:r>
              <a:rPr lang="el-GR" sz="2000" dirty="0"/>
              <a:t/>
            </a:r>
            <a:br>
              <a:rPr lang="el-GR" sz="2000" dirty="0"/>
            </a:br>
            <a:endParaRPr lang="el-GR" sz="2000" b="1" u="sng" dirty="0">
              <a:latin typeface="Times New Roman" panose="02020603050405020304" pitchFamily="18" charset="0"/>
              <a:cs typeface="Times New Roman" panose="02020603050405020304" pitchFamily="18" charset="0"/>
            </a:endParaRPr>
          </a:p>
        </p:txBody>
      </p:sp>
      <p:pic>
        <p:nvPicPr>
          <p:cNvPr id="5" name="Εικόνα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32452" y="3567448"/>
            <a:ext cx="2833486" cy="2996330"/>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11009" y="3863662"/>
            <a:ext cx="3421420" cy="2562762"/>
          </a:xfrm>
          <a:prstGeom prst="rect">
            <a:avLst/>
          </a:prstGeom>
        </p:spPr>
      </p:pic>
    </p:spTree>
    <p:extLst>
      <p:ext uri="{BB962C8B-B14F-4D97-AF65-F5344CB8AC3E}">
        <p14:creationId xmlns:p14="http://schemas.microsoft.com/office/powerpoint/2010/main" xmlns="" val="3966382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761" y="504232"/>
            <a:ext cx="10689464" cy="2470787"/>
          </a:xfrm>
        </p:spPr>
        <p:txBody>
          <a:bodyPr/>
          <a:lstStyle/>
          <a:p>
            <a:pPr algn="ctr"/>
            <a:r>
              <a:rPr lang="en-US" sz="2400" dirty="0"/>
              <a:t>When Zeus left, she married king </a:t>
            </a:r>
            <a:r>
              <a:rPr lang="en-US" sz="2400" dirty="0" err="1"/>
              <a:t>Asterion</a:t>
            </a:r>
            <a:r>
              <a:rPr lang="en-US" sz="2400" dirty="0"/>
              <a:t> who adopted her three sons. These myths are probably inspired by real military attacks of Crete in the East Mediterranean.</a:t>
            </a:r>
            <a:r>
              <a:rPr lang="el-GR" sz="2400" dirty="0"/>
              <a:t/>
            </a:r>
            <a:br>
              <a:rPr lang="el-GR" sz="2400" dirty="0"/>
            </a:br>
            <a:endParaRPr lang="el-GR" sz="2400" dirty="0">
              <a:latin typeface="Times New Roman" panose="02020603050405020304" pitchFamily="18" charset="0"/>
              <a:cs typeface="Times New Roman" panose="02020603050405020304" pitchFamily="18" charset="0"/>
            </a:endParaRPr>
          </a:p>
        </p:txBody>
      </p:sp>
      <p:pic>
        <p:nvPicPr>
          <p:cNvPr id="3" name="Εικόνα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80350" y="3220165"/>
            <a:ext cx="3384639" cy="2846174"/>
          </a:xfrm>
          <a:prstGeom prst="rect">
            <a:avLst/>
          </a:prstGeom>
        </p:spPr>
      </p:pic>
      <p:pic>
        <p:nvPicPr>
          <p:cNvPr id="4" name="Εικόνα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28335" y="3087570"/>
            <a:ext cx="3926245" cy="3111364"/>
          </a:xfrm>
          <a:prstGeom prst="rect">
            <a:avLst/>
          </a:prstGeom>
        </p:spPr>
      </p:pic>
    </p:spTree>
    <p:extLst>
      <p:ext uri="{BB962C8B-B14F-4D97-AF65-F5344CB8AC3E}">
        <p14:creationId xmlns:p14="http://schemas.microsoft.com/office/powerpoint/2010/main" xmlns="" val="2595955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5910" y="92109"/>
            <a:ext cx="11809927" cy="3526854"/>
          </a:xfrm>
        </p:spPr>
        <p:txBody>
          <a:bodyPr/>
          <a:lstStyle/>
          <a:p>
            <a:pPr algn="ctr"/>
            <a:r>
              <a:rPr lang="en-US" sz="2800" u="sng" dirty="0"/>
              <a:t>Minos the king of Crete</a:t>
            </a:r>
            <a:r>
              <a:rPr lang="el-GR" sz="2800" dirty="0"/>
              <a:t/>
            </a:r>
            <a:br>
              <a:rPr lang="el-GR" sz="2800" dirty="0"/>
            </a:br>
            <a:r>
              <a:rPr lang="el-GR" sz="2800" b="1" u="sng" dirty="0">
                <a:latin typeface="Times New Roman" panose="02020603050405020304" pitchFamily="18" charset="0"/>
                <a:cs typeface="Times New Roman" panose="02020603050405020304" pitchFamily="18" charset="0"/>
              </a:rPr>
              <a:t/>
            </a:r>
            <a:br>
              <a:rPr lang="el-GR" sz="2800" b="1" u="sng" dirty="0">
                <a:latin typeface="Times New Roman" panose="02020603050405020304" pitchFamily="18" charset="0"/>
                <a:cs typeface="Times New Roman" panose="02020603050405020304" pitchFamily="18" charset="0"/>
              </a:rPr>
            </a:br>
            <a:r>
              <a:rPr lang="en-US" sz="2400" dirty="0"/>
              <a:t>After </a:t>
            </a:r>
            <a:r>
              <a:rPr lang="en-US" sz="2400" dirty="0" err="1"/>
              <a:t>Asterion’s</a:t>
            </a:r>
            <a:r>
              <a:rPr lang="en-US" sz="2400" dirty="0"/>
              <a:t> death Minos became </a:t>
            </a:r>
            <a:r>
              <a:rPr lang="en-US" sz="2400" dirty="0" smtClean="0"/>
              <a:t>king </a:t>
            </a:r>
            <a:r>
              <a:rPr lang="en-US" sz="2400" dirty="0"/>
              <a:t>of Crete and ruled for many years from his Knossos palace. During </a:t>
            </a:r>
            <a:r>
              <a:rPr lang="en-US" sz="2400"/>
              <a:t>his </a:t>
            </a:r>
            <a:r>
              <a:rPr lang="en-US" sz="2400" smtClean="0"/>
              <a:t>reignCrete </a:t>
            </a:r>
            <a:r>
              <a:rPr lang="en-US" sz="2400" dirty="0"/>
              <a:t>gained wealth and power and the Minoan fleet dominated in the Mediterranean Sea trade. Minos was an honest man and the Cretan culture was named ‘Minoan’ after him, by archaeologist A. Evans who excavated the site of Knossos.</a:t>
            </a:r>
            <a:r>
              <a:rPr lang="el-GR" sz="2400" dirty="0"/>
              <a:t/>
            </a:r>
            <a:br>
              <a:rPr lang="el-GR" sz="2400" dirty="0"/>
            </a:br>
            <a:endParaRPr lang="el-GR" sz="2400" b="1" u="sng" dirty="0">
              <a:latin typeface="Times New Roman" panose="02020603050405020304" pitchFamily="18" charset="0"/>
              <a:cs typeface="Times New Roman" panose="02020603050405020304" pitchFamily="18" charset="0"/>
            </a:endParaRPr>
          </a:p>
        </p:txBody>
      </p:sp>
      <p:pic>
        <p:nvPicPr>
          <p:cNvPr id="3" name="Εικόνα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67036" y="4563083"/>
            <a:ext cx="3369972" cy="1722430"/>
          </a:xfrm>
          <a:prstGeom prst="rect">
            <a:avLst/>
          </a:prstGeom>
        </p:spPr>
      </p:pic>
      <p:pic>
        <p:nvPicPr>
          <p:cNvPr id="4" name="Εικόνα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77048" y="3618963"/>
            <a:ext cx="2228850" cy="2047875"/>
          </a:xfrm>
          <a:prstGeom prst="rect">
            <a:avLst/>
          </a:prstGeom>
        </p:spPr>
      </p:pic>
      <p:pic>
        <p:nvPicPr>
          <p:cNvPr id="5" name="Εικόνα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219985" y="3906260"/>
            <a:ext cx="2457450" cy="1857375"/>
          </a:xfrm>
          <a:prstGeom prst="rect">
            <a:avLst/>
          </a:prstGeom>
        </p:spPr>
      </p:pic>
      <p:pic>
        <p:nvPicPr>
          <p:cNvPr id="6" name="Εικόνα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895447" y="3293518"/>
            <a:ext cx="2703656" cy="3343797"/>
          </a:xfrm>
          <a:prstGeom prst="rect">
            <a:avLst/>
          </a:prstGeom>
        </p:spPr>
      </p:pic>
    </p:spTree>
    <p:extLst>
      <p:ext uri="{BB962C8B-B14F-4D97-AF65-F5344CB8AC3E}">
        <p14:creationId xmlns:p14="http://schemas.microsoft.com/office/powerpoint/2010/main" xmlns="" val="3555203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4547" y="143624"/>
            <a:ext cx="11629623" cy="2805637"/>
          </a:xfrm>
        </p:spPr>
        <p:txBody>
          <a:bodyPr/>
          <a:lstStyle/>
          <a:p>
            <a:pPr algn="ctr"/>
            <a:r>
              <a:rPr lang="en-US" sz="2800" b="1" u="sng" dirty="0" smtClean="0">
                <a:latin typeface="Century Gothic" panose="020B0502020202020204" pitchFamily="34" charset="0"/>
                <a:cs typeface="Times New Roman" panose="02020603050405020304" pitchFamily="18" charset="0"/>
              </a:rPr>
              <a:t>Minotaur and Labyrinth</a:t>
            </a:r>
            <a:r>
              <a:rPr lang="el-GR" sz="2800" b="1" u="sng" dirty="0" smtClean="0">
                <a:latin typeface="Times New Roman" panose="02020603050405020304" pitchFamily="18" charset="0"/>
                <a:cs typeface="Times New Roman" panose="02020603050405020304" pitchFamily="18" charset="0"/>
              </a:rPr>
              <a:t/>
            </a:r>
            <a:br>
              <a:rPr lang="el-GR" sz="2800" b="1" u="sng" dirty="0" smtClean="0">
                <a:latin typeface="Times New Roman" panose="02020603050405020304" pitchFamily="18" charset="0"/>
                <a:cs typeface="Times New Roman" panose="02020603050405020304" pitchFamily="18" charset="0"/>
              </a:rPr>
            </a:br>
            <a:r>
              <a:rPr lang="el-GR" sz="2800" b="1" u="sng" dirty="0">
                <a:latin typeface="Times New Roman" panose="02020603050405020304" pitchFamily="18" charset="0"/>
                <a:cs typeface="Times New Roman" panose="02020603050405020304" pitchFamily="18" charset="0"/>
              </a:rPr>
              <a:t/>
            </a:r>
            <a:br>
              <a:rPr lang="el-GR" sz="2800" b="1" u="sng" dirty="0">
                <a:latin typeface="Times New Roman" panose="02020603050405020304" pitchFamily="18" charset="0"/>
                <a:cs typeface="Times New Roman" panose="02020603050405020304" pitchFamily="18" charset="0"/>
              </a:rPr>
            </a:br>
            <a:r>
              <a:rPr lang="en-US" sz="2400" dirty="0" smtClean="0">
                <a:latin typeface="Century Gothic" panose="020B0502020202020204" pitchFamily="34" charset="0"/>
                <a:cs typeface="Times New Roman" panose="02020603050405020304" pitchFamily="18" charset="0"/>
              </a:rPr>
              <a:t>Minos prayed to gods to be sent a bull which he would sacrifice to honor them. Indeed, a magnificent snow-white bull emerged from the sea, sent by god of the sea Poseidon. Dazzled by its beauty, Minos kept the beast and sacrificed one of his own bulls instead. Poseidon was deeply insulted and, to punish Minos, he made his wife, Pasiphae, fall in love with the bull.</a:t>
            </a:r>
            <a:endParaRPr lang="el-GR" sz="2400" u="sng" dirty="0">
              <a:latin typeface="Century Gothic" panose="020B0502020202020204" pitchFamily="34" charset="0"/>
              <a:cs typeface="Times New Roman" panose="02020603050405020304" pitchFamily="18" charset="0"/>
            </a:endParaRPr>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34378" y="3009665"/>
            <a:ext cx="3322107" cy="3623864"/>
          </a:xfrm>
          <a:prstGeom prst="rect">
            <a:avLst/>
          </a:prstGeom>
        </p:spPr>
      </p:pic>
      <p:pic>
        <p:nvPicPr>
          <p:cNvPr id="4" name="Εικόνα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56326" y="3378796"/>
            <a:ext cx="4048259" cy="3194329"/>
          </a:xfrm>
          <a:prstGeom prst="rect">
            <a:avLst/>
          </a:prstGeom>
        </p:spPr>
      </p:pic>
    </p:spTree>
    <p:extLst>
      <p:ext uri="{BB962C8B-B14F-4D97-AF65-F5344CB8AC3E}">
        <p14:creationId xmlns:p14="http://schemas.microsoft.com/office/powerpoint/2010/main" xmlns="" val="1847347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1668" y="208019"/>
            <a:ext cx="11900079" cy="2870032"/>
          </a:xfrm>
        </p:spPr>
        <p:txBody>
          <a:bodyPr/>
          <a:lstStyle/>
          <a:p>
            <a:pPr algn="ctr"/>
            <a:r>
              <a:rPr lang="en-US" sz="2400" dirty="0"/>
              <a:t>The white bull mated with the cow and Pasiphae gave birth to Minotaur, a monster with the head of a bull and human body. Minos asked Daedalus to create an intricate building, a labyrinth (a maze), where he kept Minotaur.</a:t>
            </a:r>
            <a:r>
              <a:rPr lang="el-GR" sz="2400" dirty="0"/>
              <a:t/>
            </a:r>
            <a:br>
              <a:rPr lang="el-GR" sz="2400" dirty="0"/>
            </a:br>
            <a:r>
              <a:rPr lang="en-US" sz="2400" dirty="0"/>
              <a:t>Some historians believe that the labyrinth was in fact the palace of Knossos due to its magnitude and </a:t>
            </a:r>
            <a:r>
              <a:rPr lang="en-US" sz="2400" dirty="0" err="1"/>
              <a:t>compexity</a:t>
            </a:r>
            <a:r>
              <a:rPr lang="en-US" sz="2400" dirty="0"/>
              <a:t>.</a:t>
            </a:r>
            <a:r>
              <a:rPr lang="el-GR" sz="2400" dirty="0"/>
              <a:t/>
            </a:r>
            <a:br>
              <a:rPr lang="el-GR" sz="2400" dirty="0"/>
            </a:br>
            <a:r>
              <a:rPr lang="en-US" sz="2400" dirty="0"/>
              <a:t>The bull as well as the double axe were the symbols of Minoan civilization.</a:t>
            </a:r>
            <a:r>
              <a:rPr lang="el-GR" sz="2400" dirty="0"/>
              <a:t/>
            </a:r>
            <a:br>
              <a:rPr lang="el-GR" sz="2400" dirty="0"/>
            </a:br>
            <a:endParaRPr lang="el-GR" sz="2400" dirty="0">
              <a:latin typeface="Times New Roman" panose="02020603050405020304" pitchFamily="18" charset="0"/>
              <a:cs typeface="Times New Roman" panose="02020603050405020304" pitchFamily="18" charset="0"/>
            </a:endParaRPr>
          </a:p>
        </p:txBody>
      </p:sp>
      <p:pic>
        <p:nvPicPr>
          <p:cNvPr id="3" name="Εικόνα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5963" y="3238031"/>
            <a:ext cx="3622040" cy="2724888"/>
          </a:xfrm>
          <a:prstGeom prst="rect">
            <a:avLst/>
          </a:prstGeom>
        </p:spPr>
      </p:pic>
      <p:pic>
        <p:nvPicPr>
          <p:cNvPr id="4" name="Εικόνα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928786" y="3428162"/>
            <a:ext cx="2388092" cy="2269763"/>
          </a:xfrm>
          <a:prstGeom prst="rect">
            <a:avLst/>
          </a:prstGeom>
        </p:spPr>
      </p:pic>
      <p:pic>
        <p:nvPicPr>
          <p:cNvPr id="5" name="Εικόνα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89610" y="3078051"/>
            <a:ext cx="3179405" cy="3179405"/>
          </a:xfrm>
          <a:prstGeom prst="rect">
            <a:avLst/>
          </a:prstGeom>
        </p:spPr>
      </p:pic>
    </p:spTree>
    <p:extLst>
      <p:ext uri="{BB962C8B-B14F-4D97-AF65-F5344CB8AC3E}">
        <p14:creationId xmlns:p14="http://schemas.microsoft.com/office/powerpoint/2010/main" xmlns="" val="859907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37017" y="141667"/>
            <a:ext cx="11292605" cy="3271234"/>
          </a:xfrm>
        </p:spPr>
        <p:txBody>
          <a:bodyPr/>
          <a:lstStyle/>
          <a:p>
            <a:pPr algn="ctr"/>
            <a:r>
              <a:rPr lang="en-US" sz="2800" u="sng" dirty="0"/>
              <a:t>The War of Minos against Athens</a:t>
            </a:r>
            <a:r>
              <a:rPr lang="el-GR" sz="2800" dirty="0"/>
              <a:t/>
            </a:r>
            <a:br>
              <a:rPr lang="el-GR" sz="2800" dirty="0"/>
            </a:br>
            <a:r>
              <a:rPr lang="en-US" sz="2400" dirty="0" smtClean="0"/>
              <a:t>Minos </a:t>
            </a:r>
            <a:r>
              <a:rPr lang="en-US" sz="2400" dirty="0"/>
              <a:t>was the first king to dominate the Mediterranean Sea. When his son was killed by Athenian men he demanded that seven young men and seven young women be sent to him as tribute every nine years. They were eventually given as food to Minotaur.</a:t>
            </a:r>
            <a:r>
              <a:rPr lang="el-GR" sz="2400" dirty="0"/>
              <a:t/>
            </a:r>
            <a:br>
              <a:rPr lang="el-GR" sz="2400" dirty="0"/>
            </a:br>
            <a:r>
              <a:rPr lang="en-US" sz="2400" dirty="0"/>
              <a:t>Theseus, son of king of Athens Aegeus, offered to join the young men and women who would be sacrificed in Crete. If he could destroy Minotaur with his bare hands alone, the reparatory sacrifices would be terminated. </a:t>
            </a:r>
            <a:r>
              <a:rPr lang="el-GR" sz="2400" dirty="0"/>
              <a:t/>
            </a:r>
            <a:br>
              <a:rPr lang="el-GR" sz="2400" dirty="0"/>
            </a:br>
            <a:endParaRPr lang="el-GR" sz="2400" u="sng" dirty="0">
              <a:latin typeface="Times New Roman" panose="02020603050405020304" pitchFamily="18" charset="0"/>
              <a:cs typeface="Times New Roman" panose="02020603050405020304" pitchFamily="18" charset="0"/>
            </a:endParaRPr>
          </a:p>
        </p:txBody>
      </p:sp>
      <p:pic>
        <p:nvPicPr>
          <p:cNvPr id="3" name="Εικόνα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03776" y="3565838"/>
            <a:ext cx="3583412" cy="2960721"/>
          </a:xfrm>
          <a:prstGeom prst="rect">
            <a:avLst/>
          </a:prstGeom>
        </p:spPr>
      </p:pic>
      <p:pic>
        <p:nvPicPr>
          <p:cNvPr id="4" name="Εικόνα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74614" y="3565838"/>
            <a:ext cx="3405724" cy="2551006"/>
          </a:xfrm>
          <a:prstGeom prst="rect">
            <a:avLst/>
          </a:prstGeom>
        </p:spPr>
      </p:pic>
    </p:spTree>
    <p:extLst>
      <p:ext uri="{BB962C8B-B14F-4D97-AF65-F5344CB8AC3E}">
        <p14:creationId xmlns:p14="http://schemas.microsoft.com/office/powerpoint/2010/main" xmlns="" val="4092335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214</TotalTime>
  <Words>331</Words>
  <Application>Microsoft Office PowerPoint</Application>
  <PresentationFormat>Προσαρμογή</PresentationFormat>
  <Paragraphs>16</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Ιόν</vt:lpstr>
      <vt:lpstr>MYTHOLOGY IN CRETE </vt:lpstr>
      <vt:lpstr>Birth of Zeus  Cronus, son of Uranus (the sky) and Gaia (the earth), marries his sister Rhea, who gives birth to many children. Uranus had predicted that one of Cronus’s sons would dethrone his father, so Cronus devours his children immediately after birth to avert destiny. When Rhea gives birth to Zeus she hides him in Dictaeon Andron  (Psychro Cave) in Lasithi Plateau. Cronus had previously swallowed a rock wrapped in swaddling clothes believing he was swallowing his newborn son.      </vt:lpstr>
      <vt:lpstr>Zeus was raised by nymph Adrasteia and her sister Ida, drinking the milk of a nymph-goat, Amalthea, while Kourites, men who were half-gods, were dancing a war dance, shouting and striking their shields with their swords, so that Cronus would not hear baby Zeus crying. He grew up in a cave among shepherds on top of mount Ida (Psiloritis) and eventually he killed Cronus releasing Hera, Poseidon, Demeter, Hades and Hestia, who were disgorged from their father’s stomach. Soon Zeus and his brothers and sisters started a war against the Titans which they won. </vt:lpstr>
      <vt:lpstr>Zeus and Europa  Europa (eurus+ops = wide countenance) was daughter of  Agenor and Telephassa, rulers of Phoenix, and sister of Cadmus, founder of Thebes. Zeus fell in love with her and when he approached her in the form of a white bull, she was charmed and ,riding on the bull’s back she was flown over to the shores of Crete, where she gave birth to Minos, Rhadamanthys and Sarpedon. </vt:lpstr>
      <vt:lpstr>When Zeus left, she married king Asterion who adopted her three sons. These myths are probably inspired by real military attacks of Crete in the East Mediterranean. </vt:lpstr>
      <vt:lpstr>Minos the king of Crete  After Asterion’s death Minos became king of Crete and ruled for many years from his Knossos palace. During his reignCrete gained wealth and power and the Minoan fleet dominated in the Mediterranean Sea trade. Minos was an honest man and the Cretan culture was named ‘Minoan’ after him, by archaeologist A. Evans who excavated the site of Knossos. </vt:lpstr>
      <vt:lpstr>Minotaur and Labyrinth  Minos prayed to gods to be sent a bull which he would sacrifice to honor them. Indeed, a magnificent snow-white bull emerged from the sea, sent by god of the sea Poseidon. Dazzled by its beauty, Minos kept the beast and sacrificed one of his own bulls instead. Poseidon was deeply insulted and, to punish Minos, he made his wife, Pasiphae, fall in love with the bull.</vt:lpstr>
      <vt:lpstr>The white bull mated with the cow and Pasiphae gave birth to Minotaur, a monster with the head of a bull and human body. Minos asked Daedalus to create an intricate building, a labyrinth (a maze), where he kept Minotaur. Some historians believe that the labyrinth was in fact the palace of Knossos due to its magnitude and compexity. The bull as well as the double axe were the symbols of Minoan civilization. </vt:lpstr>
      <vt:lpstr>The War of Minos against Athens Minos was the first king to dominate the Mediterranean Sea. When his son was killed by Athenian men he demanded that seven young men and seven young women be sent to him as tribute every nine years. They were eventually given as food to Minotaur. Theseus, son of king of Athens Aegeus, offered to join the young men and women who would be sacrificed in Crete. If he could destroy Minotaur with his bare hands alone, the reparatory sacrifices would be terminated.  </vt:lpstr>
      <vt:lpstr>Ariadne, daughter of Minos, fell for Theseus and gave him a ball of thread to find his way out of the labyrinth, as well as a sword with which Theseus killed Minotaur. </vt:lpstr>
      <vt:lpstr>On leaving the island of Crete, Theseus failed to change his ship’s black sails to white as an indication of his victory. Aegeus  desperate that his son had been killed by Minotaur jumped into the sea and drowned. Ever since the sea carries the name Aegean sea.   </vt:lpstr>
      <vt:lpstr>Talos   Talos is another mythical creature connected to Cretan mythology.  He was a bronze giant given to Minos by Zeus to  protect the island of Crete. He had a single vein that went from his neck to his ankle. It was sealed with a bronze nail. He patrolled the shores of Crete three times a day offering protection from enemy ships. He also went to the villages demonstrating the rules of king Minos written on a bronze plaque.  When the Argonauts approached  Crete, Talos hurled huge rocks against them. He was killed by Medea, protector of the Argonauts, when she managed to displace the nail that sealed his vein. His blood run out of his body like melted lead and died.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ΜΥΘΟΛΟΓΙΑ ΣΤΗΝ ΚΡΗΤΗ</dc:title>
  <dc:creator>Άρτεμις</dc:creator>
  <cp:lastModifiedBy>desk</cp:lastModifiedBy>
  <cp:revision>18</cp:revision>
  <dcterms:created xsi:type="dcterms:W3CDTF">2017-10-02T06:35:04Z</dcterms:created>
  <dcterms:modified xsi:type="dcterms:W3CDTF">2017-10-16T06:26:14Z</dcterms:modified>
</cp:coreProperties>
</file>