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6" r:id="rId2"/>
    <p:sldId id="258" r:id="rId3"/>
    <p:sldId id="257" r:id="rId4"/>
    <p:sldId id="259" r:id="rId5"/>
    <p:sldId id="270" r:id="rId6"/>
    <p:sldId id="277" r:id="rId7"/>
    <p:sldId id="266" r:id="rId8"/>
    <p:sldId id="268" r:id="rId9"/>
    <p:sldId id="271" r:id="rId10"/>
    <p:sldId id="272" r:id="rId11"/>
    <p:sldId id="273" r:id="rId12"/>
    <p:sldId id="278" r:id="rId13"/>
    <p:sldId id="264" r:id="rId14"/>
    <p:sldId id="274" r:id="rId15"/>
    <p:sldId id="279" r:id="rId16"/>
    <p:sldId id="280" r:id="rId17"/>
    <p:sldId id="281" r:id="rId18"/>
    <p:sldId id="282" r:id="rId19"/>
    <p:sldId id="28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94660"/>
  </p:normalViewPr>
  <p:slideViewPr>
    <p:cSldViewPr>
      <p:cViewPr varScale="1">
        <p:scale>
          <a:sx n="69" d="100"/>
          <a:sy n="69"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2BABF-94D1-4C64-9609-F00DE0BB7A16}"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73A48-862E-4434-94CE-ECDF23D035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5" y="2277619"/>
            <a:ext cx="9038366" cy="3788469"/>
          </a:xfrm>
          <a:prstGeom prst="rect">
            <a:avLst/>
          </a:prstGeom>
          <a:noFill/>
        </p:spPr>
      </p:pic>
      <p:pic>
        <p:nvPicPr>
          <p:cNvPr id="17411" name="Picture 8" descr="D:\DAN\PROGRAME EUROPENE\LOGO si disclaimer erasmus plus\EU flag-Erasmus+_vect_P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520" y="0"/>
            <a:ext cx="4315018" cy="12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55418"/>
            <a:ext cx="3203575" cy="131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3175" y="6248400"/>
            <a:ext cx="9147175" cy="581891"/>
          </a:xfrm>
          <a:solidFill>
            <a:schemeClr val="tx1">
              <a:lumMod val="95000"/>
            </a:schemeClr>
          </a:solidFill>
        </p:spPr>
        <p:txBody>
          <a:bodyPr>
            <a:normAutofit fontScale="90000"/>
          </a:bodyPr>
          <a:lstStyle/>
          <a:p>
            <a:pPr algn="ctr"/>
            <a:r>
              <a:rPr lang="ro-RO" sz="3200" dirty="0" smtClean="0">
                <a:solidFill>
                  <a:srgbClr val="C00000"/>
                </a:solidFill>
                <a:latin typeface="Algerian" panose="04020705040A02060702" pitchFamily="82" charset="0"/>
              </a:rPr>
              <a:t>A Romanian mith – the sacrifice for creation</a:t>
            </a:r>
            <a:endParaRPr lang="ro-RO" sz="3200" dirty="0">
              <a:solidFill>
                <a:srgbClr val="C00000"/>
              </a:solidFill>
              <a:latin typeface="Algerian" panose="04020705040A02060702" pitchFamily="82" charset="0"/>
            </a:endParaRPr>
          </a:p>
        </p:txBody>
      </p:sp>
      <p:sp>
        <p:nvSpPr>
          <p:cNvPr id="5" name="Subtitle 4"/>
          <p:cNvSpPr>
            <a:spLocks noGrp="1"/>
          </p:cNvSpPr>
          <p:nvPr>
            <p:ph type="subTitle" idx="1"/>
          </p:nvPr>
        </p:nvSpPr>
        <p:spPr>
          <a:xfrm>
            <a:off x="-3174" y="1258869"/>
            <a:ext cx="9147174" cy="836439"/>
          </a:xfrm>
          <a:solidFill>
            <a:schemeClr val="tx1">
              <a:lumMod val="95000"/>
            </a:schemeClr>
          </a:solidFill>
        </p:spPr>
        <p:txBody>
          <a:bodyPr>
            <a:normAutofit/>
          </a:bodyPr>
          <a:lstStyle/>
          <a:p>
            <a:pPr algn="ctr"/>
            <a:r>
              <a:rPr lang="ro-RO" sz="4000" dirty="0" smtClean="0">
                <a:solidFill>
                  <a:srgbClr val="C00000"/>
                </a:solidFill>
                <a:effectLst>
                  <a:outerShdw blurRad="38100" dist="38100" dir="2700000" algn="tl">
                    <a:srgbClr val="000000">
                      <a:alpha val="43137"/>
                    </a:srgbClr>
                  </a:outerShdw>
                </a:effectLst>
                <a:latin typeface="Algerian" panose="04020705040A02060702" pitchFamily="82" charset="0"/>
              </a:rPr>
              <a:t>MANOLE THE CRAFTSMAN</a:t>
            </a:r>
            <a:endParaRPr lang="ro-RO" sz="4000" dirty="0">
              <a:solidFill>
                <a:srgbClr val="C00000"/>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3696477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6096000"/>
          </a:xfrm>
        </p:spPr>
        <p:txBody>
          <a:bodyPr>
            <a:normAutofit fontScale="92500" lnSpcReduction="20000"/>
          </a:bodyPr>
          <a:lstStyle/>
          <a:p>
            <a:r>
              <a:rPr lang="ro-RO" sz="3200" dirty="0" smtClean="0"/>
              <a:t>The monastery has been, finally, erected.</a:t>
            </a:r>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sz="3200" dirty="0" smtClean="0">
              <a:solidFill>
                <a:srgbClr val="FF0000"/>
              </a:solidFill>
            </a:endParaRPr>
          </a:p>
          <a:p>
            <a:r>
              <a:rPr lang="ro-RO" sz="3200" dirty="0" smtClean="0"/>
              <a:t>It was beatiful as never saw before, but the voivode has a suprising reaction:</a:t>
            </a:r>
          </a:p>
          <a:p>
            <a:endParaRPr lang="ro-RO" sz="3200"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4864" y="1219200"/>
            <a:ext cx="5758477" cy="3962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86200"/>
            <a:ext cx="9144000" cy="2209800"/>
          </a:xfrm>
        </p:spPr>
        <p:txBody>
          <a:bodyPr>
            <a:normAutofit/>
          </a:bodyPr>
          <a:lstStyle/>
          <a:p>
            <a:r>
              <a:rPr lang="en-GB" sz="3200" dirty="0" smtClean="0"/>
              <a:t>He asked </a:t>
            </a:r>
            <a:r>
              <a:rPr lang="en-GB" sz="3200" dirty="0" err="1" smtClean="0"/>
              <a:t>Manole</a:t>
            </a:r>
            <a:r>
              <a:rPr lang="en-GB" sz="3200" dirty="0" smtClean="0"/>
              <a:t> if he can build again something so beautiful. </a:t>
            </a:r>
            <a:r>
              <a:rPr lang="ro-RO" sz="3200" dirty="0" smtClean="0"/>
              <a:t>The</a:t>
            </a:r>
            <a:r>
              <a:rPr lang="en-GB" sz="3200" dirty="0" smtClean="0"/>
              <a:t> answer</a:t>
            </a:r>
            <a:r>
              <a:rPr lang="ro-RO" sz="3200" dirty="0" smtClean="0"/>
              <a:t> was</a:t>
            </a:r>
            <a:r>
              <a:rPr lang="en-GB" sz="3200" dirty="0" smtClean="0"/>
              <a:t> YES.</a:t>
            </a:r>
          </a:p>
          <a:p>
            <a:r>
              <a:rPr lang="en-GB" sz="3200" dirty="0" smtClean="0"/>
              <a:t>Then, </a:t>
            </a:r>
            <a:r>
              <a:rPr lang="en-GB" sz="3200" dirty="0" err="1" smtClean="0"/>
              <a:t>Negru</a:t>
            </a:r>
            <a:r>
              <a:rPr lang="en-GB" sz="3200" dirty="0" smtClean="0"/>
              <a:t> </a:t>
            </a:r>
            <a:r>
              <a:rPr lang="en-GB" sz="3200" dirty="0" err="1" smtClean="0"/>
              <a:t>voda</a:t>
            </a:r>
            <a:r>
              <a:rPr lang="en-GB" sz="3200" dirty="0" smtClean="0"/>
              <a:t> gave order to take all the</a:t>
            </a:r>
            <a:r>
              <a:rPr lang="ro-RO" sz="3200" dirty="0" smtClean="0"/>
              <a:t> </a:t>
            </a:r>
            <a:r>
              <a:rPr lang="en-GB" sz="3200" dirty="0" smtClean="0"/>
              <a:t>scaffolds, letting</a:t>
            </a:r>
            <a:r>
              <a:rPr lang="ro-RO" sz="3200" dirty="0" smtClean="0"/>
              <a:t> </a:t>
            </a:r>
            <a:r>
              <a:rPr lang="en-GB" sz="3200" dirty="0" smtClean="0"/>
              <a:t>the craftsmen on the roof.</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15"/>
            <a:ext cx="5410200" cy="3637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1143000"/>
          </a:xfrm>
        </p:spPr>
        <p:txBody>
          <a:bodyPr>
            <a:noAutofit/>
          </a:bodyPr>
          <a:lstStyle/>
          <a:p>
            <a:r>
              <a:rPr lang="en-GB" sz="3200" dirty="0">
                <a:solidFill>
                  <a:schemeClr val="tx1"/>
                </a:solidFill>
                <a:latin typeface="+mn-lt"/>
                <a:ea typeface="+mn-ea"/>
                <a:cs typeface="+mn-cs"/>
              </a:rPr>
              <a:t>Eventually they made</a:t>
            </a:r>
            <a:r>
              <a:rPr lang="ro-RO" sz="3200" dirty="0">
                <a:solidFill>
                  <a:schemeClr val="tx1"/>
                </a:solidFill>
                <a:latin typeface="+mn-lt"/>
                <a:ea typeface="+mn-ea"/>
                <a:cs typeface="+mn-cs"/>
              </a:rPr>
              <a:t> </a:t>
            </a:r>
            <a:r>
              <a:rPr lang="en-GB" sz="3200" dirty="0">
                <a:solidFill>
                  <a:schemeClr val="tx1"/>
                </a:solidFill>
                <a:latin typeface="+mn-lt"/>
                <a:ea typeface="+mn-ea"/>
                <a:cs typeface="+mn-cs"/>
              </a:rPr>
              <a:t>themselves wooden wings</a:t>
            </a:r>
            <a:r>
              <a:rPr lang="ro-RO" sz="3200" dirty="0">
                <a:solidFill>
                  <a:schemeClr val="tx1"/>
                </a:solidFill>
                <a:latin typeface="+mn-lt"/>
                <a:ea typeface="+mn-ea"/>
                <a:cs typeface="+mn-cs"/>
              </a:rPr>
              <a:t> </a:t>
            </a:r>
            <a:r>
              <a:rPr lang="en-GB" sz="3200" dirty="0">
                <a:solidFill>
                  <a:schemeClr val="tx1"/>
                </a:solidFill>
                <a:latin typeface="+mn-lt"/>
                <a:ea typeface="+mn-ea"/>
                <a:cs typeface="+mn-cs"/>
              </a:rPr>
              <a:t>to fly from there, </a:t>
            </a:r>
            <a:r>
              <a:rPr lang="ro-RO" sz="3200" dirty="0" smtClean="0">
                <a:solidFill>
                  <a:schemeClr val="tx1"/>
                </a:solidFill>
                <a:latin typeface="+mn-lt"/>
                <a:ea typeface="+mn-ea"/>
                <a:cs typeface="+mn-cs"/>
              </a:rPr>
              <a:t>dying all </a:t>
            </a:r>
            <a:r>
              <a:rPr lang="ro-RO" sz="3200" dirty="0">
                <a:solidFill>
                  <a:schemeClr val="tx1"/>
                </a:solidFill>
                <a:latin typeface="+mn-lt"/>
                <a:ea typeface="+mn-ea"/>
                <a:cs typeface="+mn-cs"/>
              </a:rPr>
              <a:t>of them.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362200"/>
            <a:ext cx="6566239" cy="4389437"/>
          </a:xfrm>
        </p:spPr>
      </p:pic>
    </p:spTree>
    <p:extLst>
      <p:ext uri="{BB962C8B-B14F-4D97-AF65-F5344CB8AC3E}">
        <p14:creationId xmlns:p14="http://schemas.microsoft.com/office/powerpoint/2010/main" val="1665320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buNone/>
            </a:pPr>
            <a:r>
              <a:rPr lang="ro-RO" sz="2400" dirty="0" smtClean="0"/>
              <a:t>	</a:t>
            </a:r>
          </a:p>
          <a:p>
            <a:pPr marL="0" indent="0">
              <a:buNone/>
            </a:pPr>
            <a:r>
              <a:rPr lang="ro-RO" sz="4400" dirty="0"/>
              <a:t>On the </a:t>
            </a:r>
            <a:r>
              <a:rPr lang="ro-RO" sz="4400" dirty="0" smtClean="0"/>
              <a:t>spot </a:t>
            </a:r>
            <a:r>
              <a:rPr lang="ro-RO" sz="4400" dirty="0" smtClean="0"/>
              <a:t>where </a:t>
            </a:r>
            <a:r>
              <a:rPr lang="ro-RO" sz="4400" dirty="0"/>
              <a:t>Manole has </a:t>
            </a:r>
            <a:r>
              <a:rPr lang="ro-RO" sz="4400" dirty="0" smtClean="0"/>
              <a:t>fell, it </a:t>
            </a:r>
            <a:r>
              <a:rPr lang="ro-RO" sz="4400" dirty="0"/>
              <a:t>apeared a </a:t>
            </a:r>
            <a:r>
              <a:rPr lang="ro-RO" sz="4400" dirty="0" smtClean="0"/>
              <a:t>spring and t</a:t>
            </a:r>
            <a:r>
              <a:rPr lang="en-US" sz="4100" dirty="0" err="1" smtClean="0"/>
              <a:t>oday</a:t>
            </a:r>
            <a:r>
              <a:rPr lang="en-US" sz="4100" dirty="0" smtClean="0"/>
              <a:t>, </a:t>
            </a:r>
            <a:r>
              <a:rPr lang="ro-RO" sz="4100" dirty="0" smtClean="0"/>
              <a:t>there is still </a:t>
            </a:r>
            <a:r>
              <a:rPr lang="en-US" sz="4100" dirty="0" smtClean="0">
                <a:solidFill>
                  <a:srgbClr val="C00000"/>
                </a:solidFill>
              </a:rPr>
              <a:t>a fountain</a:t>
            </a:r>
            <a:endParaRPr lang="ro-RO" sz="4100" dirty="0" smtClean="0"/>
          </a:p>
          <a:p>
            <a:pPr>
              <a:buNone/>
            </a:pPr>
            <a:endParaRPr lang="ro-RO" sz="4100" dirty="0" smtClean="0"/>
          </a:p>
          <a:p>
            <a:pPr>
              <a:buNone/>
            </a:pPr>
            <a:endParaRPr lang="ro-RO" sz="2400" dirty="0" smtClean="0"/>
          </a:p>
          <a:p>
            <a:pPr>
              <a:buNone/>
            </a:pPr>
            <a:r>
              <a:rPr lang="ro-RO" sz="2400" dirty="0" smtClean="0"/>
              <a:t>	</a:t>
            </a:r>
            <a:endParaRPr lang="en-US" dirty="0"/>
          </a:p>
        </p:txBody>
      </p:sp>
      <p:pic>
        <p:nvPicPr>
          <p:cNvPr id="4" name="Content Placeholder 5" descr="poza-fantana-mesterului-manole.jpg"/>
          <p:cNvPicPr>
            <a:picLocks noChangeAspect="1"/>
          </p:cNvPicPr>
          <p:nvPr/>
        </p:nvPicPr>
        <p:blipFill>
          <a:blip r:embed="rId2"/>
          <a:stretch>
            <a:fillRect/>
          </a:stretch>
        </p:blipFill>
        <p:spPr>
          <a:xfrm>
            <a:off x="4565073" y="3429000"/>
            <a:ext cx="4572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685800"/>
            <a:ext cx="3276600" cy="5638800"/>
          </a:xfrm>
        </p:spPr>
        <p:txBody>
          <a:bodyPr>
            <a:normAutofit/>
          </a:bodyPr>
          <a:lstStyle/>
          <a:p>
            <a:r>
              <a:rPr lang="ro-RO" sz="3200" dirty="0" smtClean="0"/>
              <a:t>This is the place on the monastery wall were Ana </a:t>
            </a:r>
            <a:r>
              <a:rPr lang="ro-RO" sz="3200" dirty="0" smtClean="0"/>
              <a:t>was </a:t>
            </a:r>
            <a:r>
              <a:rPr lang="ro-RO" sz="3200" dirty="0" smtClean="0"/>
              <a:t>suposedly embed in the wall</a:t>
            </a:r>
          </a:p>
          <a:p>
            <a:endParaRPr lang="ro-RO" sz="3200" dirty="0">
              <a:solidFill>
                <a:srgbClr val="FF0000"/>
              </a:solidFill>
            </a:endParaRPr>
          </a:p>
        </p:txBody>
      </p:sp>
      <p:pic>
        <p:nvPicPr>
          <p:cNvPr id="5" name="Picture 2" descr="C:\Users\Violetel\Desktop\aici.jpg"/>
          <p:cNvPicPr>
            <a:picLocks noChangeAspect="1" noChangeArrowheads="1"/>
          </p:cNvPicPr>
          <p:nvPr/>
        </p:nvPicPr>
        <p:blipFill>
          <a:blip r:embed="rId2"/>
          <a:srcRect/>
          <a:stretch>
            <a:fillRect/>
          </a:stretch>
        </p:blipFill>
        <p:spPr bwMode="auto">
          <a:xfrm>
            <a:off x="838200" y="533400"/>
            <a:ext cx="4343400" cy="5791200"/>
          </a:xfrm>
          <a:prstGeom prst="rect">
            <a:avLst/>
          </a:prstGeom>
          <a:noFill/>
        </p:spPr>
      </p:pic>
      <p:sp>
        <p:nvSpPr>
          <p:cNvPr id="7" name="Up Arrow 6"/>
          <p:cNvSpPr/>
          <p:nvPr/>
        </p:nvSpPr>
        <p:spPr>
          <a:xfrm>
            <a:off x="3048000" y="3276600"/>
            <a:ext cx="304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3" name="TextBox 2"/>
          <p:cNvSpPr txBox="1"/>
          <p:nvPr/>
        </p:nvSpPr>
        <p:spPr>
          <a:xfrm>
            <a:off x="-20782" y="0"/>
            <a:ext cx="9144000" cy="954107"/>
          </a:xfrm>
          <a:prstGeom prst="rect">
            <a:avLst/>
          </a:prstGeom>
          <a:solidFill>
            <a:schemeClr val="bg1">
              <a:lumMod val="95000"/>
            </a:schemeClr>
          </a:solidFill>
        </p:spPr>
        <p:txBody>
          <a:bodyPr wrap="square" rtlCol="0">
            <a:spAutoFit/>
          </a:bodyPr>
          <a:lstStyle/>
          <a:p>
            <a:pPr algn="ctr"/>
            <a:r>
              <a:rPr lang="ro-RO" sz="2800" dirty="0" smtClean="0">
                <a:solidFill>
                  <a:srgbClr val="FF0000"/>
                </a:solidFill>
                <a:effectLst>
                  <a:outerShdw blurRad="38100" dist="38100" dir="2700000" algn="tl">
                    <a:srgbClr val="000000">
                      <a:alpha val="43137"/>
                    </a:srgbClr>
                  </a:outerShdw>
                </a:effectLst>
              </a:rPr>
              <a:t>The monastery is one of the most impresive in Romania</a:t>
            </a:r>
          </a:p>
          <a:p>
            <a:pPr algn="ctr"/>
            <a:endParaRPr lang="ro-RO"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8160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181"/>
            <a:ext cx="9144000" cy="6273638"/>
          </a:xfrm>
          <a:prstGeom prst="rect">
            <a:avLst/>
          </a:prstGeom>
        </p:spPr>
      </p:pic>
    </p:spTree>
    <p:extLst>
      <p:ext uri="{BB962C8B-B14F-4D97-AF65-F5344CB8AC3E}">
        <p14:creationId xmlns:p14="http://schemas.microsoft.com/office/powerpoint/2010/main" val="3674253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250656" cy="3733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701" y="3276600"/>
            <a:ext cx="5408154" cy="3581400"/>
          </a:xfrm>
          <a:prstGeom prst="rect">
            <a:avLst/>
          </a:prstGeom>
        </p:spPr>
      </p:pic>
    </p:spTree>
    <p:extLst>
      <p:ext uri="{BB962C8B-B14F-4D97-AF65-F5344CB8AC3E}">
        <p14:creationId xmlns:p14="http://schemas.microsoft.com/office/powerpoint/2010/main" val="2604711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901" y="1219200"/>
            <a:ext cx="6523024" cy="5174933"/>
          </a:xfrm>
          <a:prstGeom prst="rect">
            <a:avLst/>
          </a:prstGeom>
        </p:spPr>
      </p:pic>
    </p:spTree>
    <p:extLst>
      <p:ext uri="{BB962C8B-B14F-4D97-AF65-F5344CB8AC3E}">
        <p14:creationId xmlns:p14="http://schemas.microsoft.com/office/powerpoint/2010/main" val="118810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38100"/>
            <a:ext cx="9048750" cy="6781800"/>
          </a:xfrm>
          <a:prstGeom prst="rect">
            <a:avLst/>
          </a:prstGeom>
        </p:spPr>
      </p:pic>
    </p:spTree>
    <p:extLst>
      <p:ext uri="{BB962C8B-B14F-4D97-AF65-F5344CB8AC3E}">
        <p14:creationId xmlns:p14="http://schemas.microsoft.com/office/powerpoint/2010/main" val="400071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10600" cy="6172200"/>
          </a:xfrm>
        </p:spPr>
        <p:txBody>
          <a:bodyPr>
            <a:normAutofit/>
          </a:bodyPr>
          <a:lstStyle/>
          <a:p>
            <a:r>
              <a:rPr lang="en-US" sz="3600" b="1" dirty="0" err="1" smtClean="0">
                <a:solidFill>
                  <a:srgbClr val="00B050"/>
                </a:solidFill>
              </a:rPr>
              <a:t>Curtea</a:t>
            </a:r>
            <a:r>
              <a:rPr lang="en-US" sz="3600" b="1" dirty="0" smtClean="0">
                <a:solidFill>
                  <a:srgbClr val="00B050"/>
                </a:solidFill>
              </a:rPr>
              <a:t> de </a:t>
            </a:r>
            <a:r>
              <a:rPr lang="en-US" sz="3600" b="1" dirty="0" err="1" smtClean="0">
                <a:solidFill>
                  <a:srgbClr val="00B050"/>
                </a:solidFill>
              </a:rPr>
              <a:t>Argeș</a:t>
            </a:r>
            <a:r>
              <a:rPr lang="en-US" sz="3600" b="1" dirty="0" smtClean="0">
                <a:solidFill>
                  <a:schemeClr val="tx2">
                    <a:lumMod val="50000"/>
                  </a:schemeClr>
                </a:solidFill>
              </a:rPr>
              <a:t> </a:t>
            </a:r>
            <a:r>
              <a:rPr lang="ro-RO" sz="3600" dirty="0" smtClean="0"/>
              <a:t>was</a:t>
            </a:r>
            <a:r>
              <a:rPr lang="en-US" sz="3600" dirty="0" smtClean="0"/>
              <a:t> the first capital of Wallachia, </a:t>
            </a:r>
            <a:r>
              <a:rPr lang="ro-RO" sz="3600" dirty="0" smtClean="0"/>
              <a:t>one of the 3 medieval countries which have composed </a:t>
            </a:r>
            <a:r>
              <a:rPr lang="en-US" sz="3600" dirty="0" smtClean="0"/>
              <a:t>Romania</a:t>
            </a:r>
            <a:r>
              <a:rPr lang="ro-RO" sz="3600" dirty="0" smtClean="0"/>
              <a:t>.</a:t>
            </a:r>
          </a:p>
          <a:p>
            <a:pPr algn="just"/>
            <a:r>
              <a:rPr lang="en-US" sz="3600" b="1" dirty="0" err="1" smtClean="0">
                <a:solidFill>
                  <a:srgbClr val="00B050"/>
                </a:solidFill>
              </a:rPr>
              <a:t>Curtea</a:t>
            </a:r>
            <a:r>
              <a:rPr lang="en-US" sz="3600" b="1" dirty="0" smtClean="0">
                <a:solidFill>
                  <a:srgbClr val="00B050"/>
                </a:solidFill>
              </a:rPr>
              <a:t> de </a:t>
            </a:r>
            <a:r>
              <a:rPr lang="en-US" sz="3600" b="1" dirty="0" err="1" smtClean="0">
                <a:solidFill>
                  <a:srgbClr val="00B050"/>
                </a:solidFill>
              </a:rPr>
              <a:t>Argeș</a:t>
            </a:r>
            <a:r>
              <a:rPr lang="en-US" sz="3600" b="1" dirty="0" smtClean="0">
                <a:solidFill>
                  <a:srgbClr val="00B050"/>
                </a:solidFill>
              </a:rPr>
              <a:t> Monastery</a:t>
            </a:r>
            <a:r>
              <a:rPr lang="ro-RO" sz="3600" b="1" dirty="0" smtClean="0">
                <a:solidFill>
                  <a:srgbClr val="00B050"/>
                </a:solidFill>
              </a:rPr>
              <a:t>  </a:t>
            </a:r>
            <a:r>
              <a:rPr lang="ro-RO" sz="3600" dirty="0" smtClean="0"/>
              <a:t>was</a:t>
            </a:r>
            <a:r>
              <a:rPr lang="en-US" sz="3600" dirty="0" smtClean="0"/>
              <a:t> built between 1515 and 1517 by</a:t>
            </a:r>
            <a:r>
              <a:rPr lang="ro-RO" sz="3600" dirty="0" smtClean="0"/>
              <a:t> the voivode </a:t>
            </a:r>
            <a:r>
              <a:rPr lang="en-US" sz="3600" b="1" dirty="0" err="1" smtClean="0"/>
              <a:t>Neagoe</a:t>
            </a:r>
            <a:r>
              <a:rPr lang="en-US" sz="3600" b="1" dirty="0" smtClean="0"/>
              <a:t> </a:t>
            </a:r>
            <a:r>
              <a:rPr lang="en-US" sz="3600" b="1" dirty="0" err="1" smtClean="0"/>
              <a:t>Basarab</a:t>
            </a:r>
            <a:r>
              <a:rPr lang="en-US" sz="3600" b="1" dirty="0" smtClean="0"/>
              <a:t>.</a:t>
            </a:r>
            <a:endParaRPr lang="ro-RO" sz="3600" b="1" dirty="0" smtClean="0"/>
          </a:p>
          <a:p>
            <a:pPr algn="just">
              <a:buNone/>
            </a:pPr>
            <a:endParaRPr lang="en-US" sz="3600" dirty="0"/>
          </a:p>
        </p:txBody>
      </p:sp>
      <p:pic>
        <p:nvPicPr>
          <p:cNvPr id="5" name="Picture 2" descr="C:\Users\Violetel\Desktop\77133-xl.jpg"/>
          <p:cNvPicPr>
            <a:picLocks noChangeAspect="1" noChangeArrowheads="1"/>
          </p:cNvPicPr>
          <p:nvPr/>
        </p:nvPicPr>
        <p:blipFill>
          <a:blip r:embed="rId2"/>
          <a:srcRect/>
          <a:stretch>
            <a:fillRect/>
          </a:stretch>
        </p:blipFill>
        <p:spPr bwMode="auto">
          <a:xfrm>
            <a:off x="3904622" y="3901404"/>
            <a:ext cx="5204742" cy="29219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oletel\Desktop\descărcare.jpg"/>
          <p:cNvPicPr>
            <a:picLocks noGrp="1" noChangeAspect="1" noChangeArrowheads="1"/>
          </p:cNvPicPr>
          <p:nvPr>
            <p:ph idx="1"/>
          </p:nvPr>
        </p:nvPicPr>
        <p:blipFill>
          <a:blip r:embed="rId2"/>
          <a:srcRect/>
          <a:stretch>
            <a:fillRect/>
          </a:stretch>
        </p:blipFill>
        <p:spPr bwMode="auto">
          <a:xfrm>
            <a:off x="1066800" y="609600"/>
            <a:ext cx="3235476" cy="2290281"/>
          </a:xfrm>
          <a:prstGeom prst="rect">
            <a:avLst/>
          </a:prstGeom>
          <a:noFill/>
        </p:spPr>
      </p:pic>
      <p:sp>
        <p:nvSpPr>
          <p:cNvPr id="5" name="TextBox 4"/>
          <p:cNvSpPr txBox="1"/>
          <p:nvPr/>
        </p:nvSpPr>
        <p:spPr>
          <a:xfrm>
            <a:off x="519590" y="3276600"/>
            <a:ext cx="8257220" cy="1384995"/>
          </a:xfrm>
          <a:prstGeom prst="rect">
            <a:avLst/>
          </a:prstGeom>
          <a:noFill/>
        </p:spPr>
        <p:txBody>
          <a:bodyPr wrap="square" rtlCol="0">
            <a:spAutoFit/>
          </a:bodyPr>
          <a:lstStyle/>
          <a:p>
            <a:r>
              <a:rPr lang="ro-RO" sz="2800" dirty="0" smtClean="0"/>
              <a:t>Liceul Tehnologic  ”Sfântul Pantelimon”, Bucharest</a:t>
            </a:r>
          </a:p>
          <a:p>
            <a:r>
              <a:rPr lang="ro-RO" sz="2800" dirty="0" smtClean="0"/>
              <a:t>Costache Iulian, XI E</a:t>
            </a:r>
          </a:p>
          <a:p>
            <a:r>
              <a:rPr lang="ro-RO" sz="2800" dirty="0" smtClean="0"/>
              <a:t>Mustățea Ștefan, X B</a:t>
            </a:r>
            <a:endParaRPr lang="ro-RO" sz="2800" dirty="0"/>
          </a:p>
        </p:txBody>
      </p:sp>
      <p:sp>
        <p:nvSpPr>
          <p:cNvPr id="6" name="Rectangle 5"/>
          <p:cNvSpPr/>
          <p:nvPr/>
        </p:nvSpPr>
        <p:spPr>
          <a:xfrm>
            <a:off x="5029200" y="5105400"/>
            <a:ext cx="3505200" cy="1200329"/>
          </a:xfrm>
          <a:prstGeom prst="rect">
            <a:avLst/>
          </a:prstGeom>
        </p:spPr>
        <p:txBody>
          <a:bodyPr wrap="square">
            <a:spAutoFit/>
          </a:bodyPr>
          <a:lstStyle/>
          <a:p>
            <a:r>
              <a:rPr lang="ro-RO" sz="1200"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200" dirty="0"/>
          </a:p>
        </p:txBody>
      </p:sp>
      <p:pic>
        <p:nvPicPr>
          <p:cNvPr id="7" name="Picture 2"/>
          <p:cNvPicPr>
            <a:picLocks noChangeAspect="1" noChangeArrowheads="1"/>
          </p:cNvPicPr>
          <p:nvPr/>
        </p:nvPicPr>
        <p:blipFill>
          <a:blip r:embed="rId3"/>
          <a:srcRect/>
          <a:stretch>
            <a:fillRect/>
          </a:stretch>
        </p:blipFill>
        <p:spPr bwMode="auto">
          <a:xfrm>
            <a:off x="1143000" y="5257800"/>
            <a:ext cx="3505200" cy="1066800"/>
          </a:xfrm>
          <a:prstGeom prst="rect">
            <a:avLst/>
          </a:prstGeom>
          <a:noFill/>
          <a:ln w="9525">
            <a:noFill/>
            <a:miter lim="800000"/>
            <a:headEnd/>
            <a:tailEnd/>
          </a:ln>
          <a:effectLst/>
        </p:spPr>
      </p:pic>
      <p:sp>
        <p:nvSpPr>
          <p:cNvPr id="3" name="TextBox 2"/>
          <p:cNvSpPr txBox="1"/>
          <p:nvPr/>
        </p:nvSpPr>
        <p:spPr>
          <a:xfrm rot="828954" flipH="1">
            <a:off x="5600681" y="1393576"/>
            <a:ext cx="2567292" cy="1477328"/>
          </a:xfrm>
          <a:prstGeom prst="rect">
            <a:avLst/>
          </a:prstGeom>
          <a:noFill/>
        </p:spPr>
        <p:txBody>
          <a:bodyPr wrap="square" rtlCol="0">
            <a:spAutoFit/>
          </a:bodyPr>
          <a:lstStyle/>
          <a:p>
            <a:r>
              <a:rPr lang="ro-RO" dirty="0">
                <a:solidFill>
                  <a:srgbClr val="FF0000"/>
                </a:solidFill>
                <a:latin typeface="Segoe Script" panose="020B0504020000000003" pitchFamily="34" charset="0"/>
              </a:rPr>
              <a:t>Thank you for your atention, dear Erasmus + friends…</a:t>
            </a:r>
          </a:p>
          <a:p>
            <a:endParaRPr lang="ro-RO"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ro-RO" sz="4000" b="1" dirty="0" smtClean="0"/>
              <a:t>THE LEGEND OF MANOLE</a:t>
            </a:r>
            <a:br>
              <a:rPr lang="ro-RO" sz="4000" b="1" dirty="0" smtClean="0"/>
            </a:br>
            <a:r>
              <a:rPr lang="ro-RO" sz="4000" b="1" dirty="0" smtClean="0"/>
              <a:t>SACRIFICE FOR CREATION</a:t>
            </a:r>
            <a:endParaRPr lang="en-US" sz="4000" b="1" dirty="0"/>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pPr algn="ctr">
              <a:buNone/>
            </a:pPr>
            <a:endParaRPr lang="en-US" sz="3200" b="1" dirty="0" smtClean="0">
              <a:solidFill>
                <a:schemeClr val="bg2">
                  <a:lumMod val="50000"/>
                </a:schemeClr>
              </a:solidFill>
            </a:endParaRPr>
          </a:p>
          <a:p>
            <a:pPr algn="just"/>
            <a:r>
              <a:rPr lang="en-US" sz="3600" b="1" dirty="0" err="1" smtClean="0"/>
              <a:t>Negru</a:t>
            </a:r>
            <a:r>
              <a:rPr lang="en-US" sz="3600" b="1" dirty="0" smtClean="0"/>
              <a:t> </a:t>
            </a:r>
            <a:r>
              <a:rPr lang="en-US" sz="3600" b="1" dirty="0" err="1" smtClean="0"/>
              <a:t>Voda</a:t>
            </a:r>
            <a:r>
              <a:rPr lang="en-US" sz="3600" dirty="0" smtClean="0"/>
              <a:t> gave an order to </a:t>
            </a:r>
            <a:r>
              <a:rPr lang="en-US" sz="3600" b="1" dirty="0" err="1" smtClean="0">
                <a:solidFill>
                  <a:schemeClr val="bg2">
                    <a:lumMod val="50000"/>
                  </a:schemeClr>
                </a:solidFill>
              </a:rPr>
              <a:t>Manole</a:t>
            </a:r>
            <a:r>
              <a:rPr lang="en-US" sz="3600" dirty="0" smtClean="0"/>
              <a:t> and his team to build </a:t>
            </a:r>
            <a:r>
              <a:rPr lang="ro-RO" sz="3600" dirty="0"/>
              <a:t>a</a:t>
            </a:r>
            <a:r>
              <a:rPr lang="en-US" sz="3600" dirty="0" smtClean="0"/>
              <a:t> monastery</a:t>
            </a:r>
            <a:r>
              <a:rPr lang="ro-RO" sz="3600" dirty="0" smtClean="0"/>
              <a:t> as never saw before.</a:t>
            </a:r>
          </a:p>
          <a:p>
            <a:pPr algn="just">
              <a:buNone/>
            </a:pPr>
            <a:endParaRPr lang="ro-RO" sz="3600" dirty="0" smtClean="0"/>
          </a:p>
          <a:p>
            <a:pPr algn="just">
              <a:buNone/>
            </a:pPr>
            <a:endParaRPr lang="ro-RO" sz="3600" dirty="0" smtClean="0"/>
          </a:p>
          <a:p>
            <a:pPr algn="just">
              <a:buNone/>
            </a:pPr>
            <a:endParaRPr lang="ro-RO" sz="3600" dirty="0" smtClean="0"/>
          </a:p>
          <a:p>
            <a:pPr algn="just">
              <a:buNone/>
            </a:pPr>
            <a:r>
              <a:rPr lang="ro-RO" sz="3600" b="1" dirty="0" smtClean="0">
                <a:solidFill>
                  <a:srgbClr val="7030A0"/>
                </a:solidFill>
              </a:rPr>
              <a:t>                                 </a:t>
            </a:r>
          </a:p>
          <a:p>
            <a:pPr algn="r">
              <a:buNone/>
            </a:pPr>
            <a:r>
              <a:rPr lang="ro-RO" sz="3600" b="1" dirty="0" smtClean="0">
                <a:solidFill>
                  <a:srgbClr val="7030A0"/>
                </a:solidFill>
              </a:rPr>
              <a:t>                                       </a:t>
            </a:r>
            <a:r>
              <a:rPr lang="ro-RO" b="1" dirty="0" smtClean="0">
                <a:solidFill>
                  <a:srgbClr val="7030A0"/>
                </a:solidFill>
              </a:rPr>
              <a:t>MANOLE </a:t>
            </a:r>
          </a:p>
          <a:p>
            <a:pPr algn="r">
              <a:buNone/>
            </a:pPr>
            <a:r>
              <a:rPr lang="ro-RO" b="1" dirty="0" smtClean="0">
                <a:solidFill>
                  <a:srgbClr val="7030A0"/>
                </a:solidFill>
              </a:rPr>
              <a:t>WAS ONE OF THE</a:t>
            </a:r>
          </a:p>
          <a:p>
            <a:pPr algn="r">
              <a:buNone/>
            </a:pPr>
            <a:r>
              <a:rPr lang="ro-RO" b="1" dirty="0" smtClean="0">
                <a:solidFill>
                  <a:srgbClr val="7030A0"/>
                </a:solidFill>
              </a:rPr>
              <a:t>                                                     GREATEST MASTER</a:t>
            </a:r>
          </a:p>
          <a:p>
            <a:pPr algn="r">
              <a:buNone/>
            </a:pPr>
            <a:r>
              <a:rPr lang="ro-RO" b="1" dirty="0" smtClean="0">
                <a:solidFill>
                  <a:srgbClr val="7030A0"/>
                </a:solidFill>
              </a:rPr>
              <a:t>                                                     BUILDERS OF HIS TIME</a:t>
            </a:r>
          </a:p>
          <a:p>
            <a:pPr algn="just"/>
            <a:endParaRPr lang="en-US"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2" y="3150888"/>
            <a:ext cx="5048266" cy="3478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955967"/>
            <a:ext cx="9214513" cy="1276058"/>
          </a:xfrm>
        </p:spPr>
        <p:txBody>
          <a:bodyPr>
            <a:normAutofit lnSpcReduction="10000"/>
          </a:bodyPr>
          <a:lstStyle/>
          <a:p>
            <a:pPr marL="0" indent="0">
              <a:buNone/>
            </a:pPr>
            <a:r>
              <a:rPr lang="ro-RO" sz="2800" dirty="0" smtClean="0"/>
              <a:t>The </a:t>
            </a:r>
            <a:r>
              <a:rPr lang="ro-RO" sz="2800" dirty="0" smtClean="0"/>
              <a:t>chosen </a:t>
            </a:r>
            <a:r>
              <a:rPr lang="en-US" sz="2800" dirty="0" smtClean="0"/>
              <a:t>place</a:t>
            </a:r>
            <a:r>
              <a:rPr lang="ro-RO" sz="2800" dirty="0" smtClean="0"/>
              <a:t> to build</a:t>
            </a:r>
            <a:r>
              <a:rPr lang="en-US" sz="2800" dirty="0" smtClean="0"/>
              <a:t> was considered cursed</a:t>
            </a:r>
            <a:r>
              <a:rPr lang="ro-RO" sz="2800" dirty="0" smtClean="0"/>
              <a:t>, because w</a:t>
            </a:r>
            <a:r>
              <a:rPr lang="en-US" sz="2800" dirty="0" smtClean="0"/>
              <a:t>hat they zealously</a:t>
            </a:r>
            <a:r>
              <a:rPr lang="ro-RO" sz="2800" dirty="0" smtClean="0"/>
              <a:t> </a:t>
            </a:r>
            <a:r>
              <a:rPr lang="en-US" sz="2800" dirty="0" smtClean="0"/>
              <a:t>build during the day, </a:t>
            </a:r>
            <a:r>
              <a:rPr lang="ro-RO" sz="2800" dirty="0" smtClean="0"/>
              <a:t>were </a:t>
            </a:r>
            <a:r>
              <a:rPr lang="en-US" sz="2800" dirty="0" err="1" smtClean="0"/>
              <a:t>collaps</a:t>
            </a:r>
            <a:r>
              <a:rPr lang="ro-RO" sz="2800" dirty="0" smtClean="0"/>
              <a:t>ing</a:t>
            </a:r>
            <a:r>
              <a:rPr lang="en-US" sz="2800" dirty="0" smtClean="0"/>
              <a:t> during the night</a:t>
            </a:r>
            <a:endParaRPr lang="ro-RO" sz="2800" dirty="0" smtClean="0"/>
          </a:p>
          <a:p>
            <a:pPr marL="0" indent="0" algn="just">
              <a:buNone/>
            </a:pPr>
            <a:endParaRPr lang="ro-RO" sz="3600" dirty="0" smtClean="0"/>
          </a:p>
          <a:p>
            <a:pPr algn="just"/>
            <a:endParaRPr lang="ro-RO" sz="3600" dirty="0" smtClean="0"/>
          </a:p>
          <a:p>
            <a:pPr algn="just">
              <a:buNone/>
            </a:pPr>
            <a:endParaRPr lang="ro-RO" sz="3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81" y="3810000"/>
            <a:ext cx="4528131" cy="30707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419600" cy="2955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09600"/>
            <a:ext cx="8229600" cy="5867400"/>
          </a:xfrm>
        </p:spPr>
        <p:txBody>
          <a:bodyPr>
            <a:normAutofit fontScale="92500" lnSpcReduction="10000"/>
          </a:bodyPr>
          <a:lstStyle/>
          <a:p>
            <a:pPr algn="just">
              <a:buNone/>
            </a:pPr>
            <a:endParaRPr lang="ro-RO" sz="3200" dirty="0" smtClean="0"/>
          </a:p>
          <a:p>
            <a:pPr algn="just"/>
            <a:endParaRPr lang="ro-RO" sz="3600" dirty="0" smtClean="0"/>
          </a:p>
          <a:p>
            <a:pPr algn="just"/>
            <a:endParaRPr lang="ro-RO" sz="3600" dirty="0" smtClean="0"/>
          </a:p>
          <a:p>
            <a:pPr algn="just"/>
            <a:endParaRPr lang="ro-RO" sz="3600" dirty="0" smtClean="0"/>
          </a:p>
          <a:p>
            <a:pPr algn="just">
              <a:buNone/>
            </a:pPr>
            <a:endParaRPr lang="ro-RO" sz="3600" dirty="0" smtClean="0"/>
          </a:p>
          <a:p>
            <a:pPr algn="just"/>
            <a:r>
              <a:rPr lang="ro-RO" sz="3600" dirty="0" smtClean="0"/>
              <a:t> One time,</a:t>
            </a:r>
            <a:r>
              <a:rPr lang="en-US" sz="3600" dirty="0" smtClean="0"/>
              <a:t> </a:t>
            </a:r>
            <a:r>
              <a:rPr lang="en-US" sz="3600" b="1" dirty="0" err="1" smtClean="0">
                <a:solidFill>
                  <a:schemeClr val="bg2">
                    <a:lumMod val="50000"/>
                  </a:schemeClr>
                </a:solidFill>
              </a:rPr>
              <a:t>Manole</a:t>
            </a:r>
            <a:r>
              <a:rPr lang="en-US" sz="3600" dirty="0" smtClean="0"/>
              <a:t> had a strange dream; a</a:t>
            </a:r>
            <a:r>
              <a:rPr lang="en-US" sz="3600" b="1" dirty="0" smtClean="0"/>
              <a:t> </a:t>
            </a:r>
            <a:r>
              <a:rPr lang="en-US" sz="3600" b="1" dirty="0" smtClean="0">
                <a:solidFill>
                  <a:srgbClr val="7030A0"/>
                </a:solidFill>
              </a:rPr>
              <a:t>“whisper from above</a:t>
            </a:r>
            <a:r>
              <a:rPr lang="ro-RO" sz="3600" b="1" dirty="0" smtClean="0">
                <a:solidFill>
                  <a:srgbClr val="7030A0"/>
                </a:solidFill>
              </a:rPr>
              <a:t>”</a:t>
            </a:r>
            <a:r>
              <a:rPr lang="en-US" sz="3600" dirty="0"/>
              <a:t> </a:t>
            </a:r>
            <a:r>
              <a:rPr lang="ro-RO" sz="3600" dirty="0" smtClean="0"/>
              <a:t>was speaking with him:</a:t>
            </a:r>
          </a:p>
          <a:p>
            <a:pPr marL="0" indent="0" algn="just">
              <a:buNone/>
            </a:pPr>
            <a:r>
              <a:rPr lang="ro-RO" sz="3600" dirty="0" smtClean="0">
                <a:solidFill>
                  <a:srgbClr val="7030A0"/>
                </a:solidFill>
              </a:rPr>
              <a:t>”</a:t>
            </a:r>
            <a:r>
              <a:rPr lang="ro-RO" sz="3600" i="1" dirty="0" smtClean="0"/>
              <a:t>The</a:t>
            </a:r>
            <a:r>
              <a:rPr lang="en-US" sz="3600" i="1" dirty="0" smtClean="0"/>
              <a:t> </a:t>
            </a:r>
            <a:r>
              <a:rPr lang="en-US" sz="3600" i="1" dirty="0"/>
              <a:t>first woman to come in the morning </a:t>
            </a:r>
            <a:r>
              <a:rPr lang="ro-RO" sz="3600" i="1" dirty="0"/>
              <a:t>to</a:t>
            </a:r>
            <a:r>
              <a:rPr lang="en-US" sz="3600" i="1" dirty="0"/>
              <a:t> bring them food will be s</a:t>
            </a:r>
            <a:r>
              <a:rPr lang="ro-RO" sz="3600" i="1" dirty="0"/>
              <a:t>ealed in the wall and it will not collaps again</a:t>
            </a:r>
            <a:r>
              <a:rPr lang="en-US" sz="3600" dirty="0" smtClean="0"/>
              <a:t>.</a:t>
            </a:r>
            <a:r>
              <a:rPr lang="ro-RO" sz="3600" dirty="0" smtClean="0"/>
              <a:t>”</a:t>
            </a:r>
            <a:endParaRPr lang="ro-RO" sz="3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4953000" cy="321239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514"/>
            <a:ext cx="9075761" cy="1847088"/>
          </a:xfrm>
        </p:spPr>
        <p:txBody>
          <a:bodyPr>
            <a:normAutofit fontScale="90000"/>
          </a:bodyPr>
          <a:lstStyle/>
          <a:p>
            <a:r>
              <a:rPr lang="ro-RO" dirty="0" smtClean="0">
                <a:solidFill>
                  <a:schemeClr val="tx1"/>
                </a:solidFill>
              </a:rPr>
              <a:t>The carpenters have swear to build in the wall the first of their women who will come to bring food</a:t>
            </a:r>
            <a:endParaRPr lang="ro-RO"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60602"/>
            <a:ext cx="6528826" cy="4389437"/>
          </a:xfrm>
        </p:spPr>
      </p:pic>
    </p:spTree>
    <p:extLst>
      <p:ext uri="{BB962C8B-B14F-4D97-AF65-F5344CB8AC3E}">
        <p14:creationId xmlns:p14="http://schemas.microsoft.com/office/powerpoint/2010/main" val="83518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algn="just"/>
            <a:r>
              <a:rPr lang="ro-RO" sz="3600" dirty="0" smtClean="0"/>
              <a:t>but </a:t>
            </a:r>
            <a:r>
              <a:rPr lang="en-US" sz="3600" b="1" dirty="0" err="1" smtClean="0">
                <a:solidFill>
                  <a:schemeClr val="accent2"/>
                </a:solidFill>
              </a:rPr>
              <a:t>Manole</a:t>
            </a:r>
            <a:r>
              <a:rPr lang="en-US" sz="3600" dirty="0" smtClean="0"/>
              <a:t> </a:t>
            </a:r>
            <a:r>
              <a:rPr lang="ro-RO" sz="3600" dirty="0" smtClean="0"/>
              <a:t>saw </a:t>
            </a:r>
            <a:r>
              <a:rPr lang="en-US" sz="3600" dirty="0" smtClean="0"/>
              <a:t>Ana</a:t>
            </a:r>
            <a:r>
              <a:rPr lang="ro-RO" sz="3600" dirty="0" smtClean="0"/>
              <a:t>, </a:t>
            </a:r>
            <a:r>
              <a:rPr lang="en-US" sz="3600" dirty="0"/>
              <a:t>his pregnant </a:t>
            </a:r>
            <a:r>
              <a:rPr lang="en-US" sz="3600" dirty="0" smtClean="0"/>
              <a:t>wife</a:t>
            </a:r>
            <a:r>
              <a:rPr lang="ro-RO" sz="3600" dirty="0" smtClean="0"/>
              <a:t>, coming. </a:t>
            </a:r>
          </a:p>
          <a:p>
            <a:pPr algn="just">
              <a:buNone/>
            </a:pPr>
            <a:r>
              <a:rPr lang="ro-RO" sz="3600" dirty="0" smtClean="0"/>
              <a:t> </a:t>
            </a:r>
          </a:p>
          <a:p>
            <a:pPr algn="just">
              <a:buNone/>
            </a:pPr>
            <a:endParaRPr lang="en-US" sz="3200" dirty="0"/>
          </a:p>
        </p:txBody>
      </p:sp>
      <p:pic>
        <p:nvPicPr>
          <p:cNvPr id="10" name="Picture 2"/>
          <p:cNvPicPr>
            <a:picLocks noChangeAspect="1" noChangeArrowheads="1"/>
          </p:cNvPicPr>
          <p:nvPr/>
        </p:nvPicPr>
        <p:blipFill>
          <a:blip r:embed="rId2"/>
          <a:srcRect/>
          <a:stretch>
            <a:fillRect/>
          </a:stretch>
        </p:blipFill>
        <p:spPr bwMode="auto">
          <a:xfrm>
            <a:off x="1676400" y="1905000"/>
            <a:ext cx="5715000" cy="43434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25" y="1752600"/>
            <a:ext cx="7191375" cy="4867275"/>
          </a:xfrm>
          <a:prstGeom prst="rect">
            <a:avLst/>
          </a:prstGeom>
        </p:spPr>
      </p:pic>
      <p:sp>
        <p:nvSpPr>
          <p:cNvPr id="3" name="Content Placeholder 2"/>
          <p:cNvSpPr>
            <a:spLocks noGrp="1"/>
          </p:cNvSpPr>
          <p:nvPr>
            <p:ph idx="1"/>
          </p:nvPr>
        </p:nvSpPr>
        <p:spPr>
          <a:xfrm>
            <a:off x="304800" y="304800"/>
            <a:ext cx="8382000" cy="5821363"/>
          </a:xfrm>
        </p:spPr>
        <p:txBody>
          <a:bodyPr>
            <a:noAutofit/>
          </a:bodyPr>
          <a:lstStyle/>
          <a:p>
            <a:pPr algn="just"/>
            <a:r>
              <a:rPr lang="en-US" sz="3600" b="1" dirty="0" err="1" smtClean="0">
                <a:solidFill>
                  <a:schemeClr val="accent2"/>
                </a:solidFill>
              </a:rPr>
              <a:t>Manole</a:t>
            </a:r>
            <a:r>
              <a:rPr lang="en-US" sz="3600" dirty="0" smtClean="0"/>
              <a:t> started praying to God</a:t>
            </a:r>
            <a:r>
              <a:rPr lang="ro-RO" sz="3600" dirty="0" smtClean="0"/>
              <a:t> </a:t>
            </a:r>
            <a:r>
              <a:rPr lang="en-US" sz="3600" dirty="0" smtClean="0"/>
              <a:t>to stop her</a:t>
            </a:r>
            <a:r>
              <a:rPr lang="ro-RO" sz="3600" dirty="0"/>
              <a:t> </a:t>
            </a:r>
            <a:r>
              <a:rPr lang="ro-RO" sz="3600" dirty="0" smtClean="0"/>
              <a:t>by starting storms and winds..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600200"/>
            <a:ext cx="7239000" cy="486074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lgn="just"/>
            <a:r>
              <a:rPr lang="ro-RO" sz="2800" dirty="0" smtClean="0"/>
              <a:t>H</a:t>
            </a:r>
            <a:r>
              <a:rPr lang="en-US" sz="2800" dirty="0" smtClean="0"/>
              <a:t>e started laying bricks around her</a:t>
            </a:r>
            <a:r>
              <a:rPr lang="ro-RO" sz="2800" dirty="0" smtClean="0"/>
              <a:t>.</a:t>
            </a:r>
          </a:p>
          <a:p>
            <a:pPr algn="just"/>
            <a:endParaRPr lang="ro-RO" sz="2800" dirty="0" smtClean="0"/>
          </a:p>
          <a:p>
            <a:pPr algn="just"/>
            <a:endParaRPr lang="ro-RO" sz="2800" dirty="0" smtClean="0"/>
          </a:p>
          <a:p>
            <a:pPr algn="just"/>
            <a:endParaRPr lang="ro-RO" sz="2800" dirty="0" smtClean="0"/>
          </a:p>
          <a:p>
            <a:pPr algn="just"/>
            <a:endParaRPr lang="ro-RO" sz="2800" dirty="0" smtClean="0"/>
          </a:p>
          <a:p>
            <a:pPr algn="just"/>
            <a:endParaRPr lang="ro-RO" sz="2800" dirty="0" smtClean="0"/>
          </a:p>
          <a:p>
            <a:pPr algn="just"/>
            <a:endParaRPr lang="ro-RO" sz="2800" dirty="0" smtClean="0"/>
          </a:p>
          <a:p>
            <a:pPr algn="just"/>
            <a:endParaRPr lang="ro-RO" sz="2800" dirty="0" smtClean="0"/>
          </a:p>
          <a:p>
            <a:pPr algn="just">
              <a:buNone/>
            </a:pPr>
            <a:endParaRPr lang="ro-RO" sz="2800" dirty="0" smtClean="0"/>
          </a:p>
          <a:p>
            <a:pPr algn="just"/>
            <a:endParaRPr lang="ro-RO" sz="2800" dirty="0" smtClean="0"/>
          </a:p>
          <a:p>
            <a:pPr algn="just"/>
            <a:r>
              <a:rPr lang="ro-RO" sz="2800" dirty="0" smtClean="0"/>
              <a:t>Soon, </a:t>
            </a:r>
            <a:r>
              <a:rPr lang="en-US" sz="2800" dirty="0" smtClean="0"/>
              <a:t>he was completely surrounded </a:t>
            </a:r>
            <a:r>
              <a:rPr lang="ro-RO" sz="2800" dirty="0" smtClean="0"/>
              <a:t>her </a:t>
            </a:r>
            <a:r>
              <a:rPr lang="en-US" sz="2800" dirty="0" smtClean="0"/>
              <a:t>by bricks.</a:t>
            </a:r>
            <a:endParaRPr lang="ro-RO" sz="2800" dirty="0" smtClean="0"/>
          </a:p>
          <a:p>
            <a:endParaRPr lang="ro-RO"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7152" y="990600"/>
            <a:ext cx="6465840" cy="4377155"/>
          </a:xfrm>
          <a:prstGeom prst="rect">
            <a:avLst/>
          </a:prstGeom>
          <a:ln>
            <a:noFill/>
          </a:ln>
          <a:effectLst>
            <a:softEdge rad="112500"/>
          </a:effec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0564" y="990600"/>
            <a:ext cx="6430583" cy="445865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331</TotalTime>
  <Words>364</Words>
  <Application>Microsoft Office PowerPoint</Application>
  <PresentationFormat>On-screen Show (4:3)</PresentationFormat>
  <Paragraphs>68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Algerian</vt:lpstr>
      <vt:lpstr>Calibri</vt:lpstr>
      <vt:lpstr>Constantia</vt:lpstr>
      <vt:lpstr>Segoe Script</vt:lpstr>
      <vt:lpstr>Wingdings 2</vt:lpstr>
      <vt:lpstr>Flow</vt:lpstr>
      <vt:lpstr>A Romanian mith – the sacrifice for creation</vt:lpstr>
      <vt:lpstr>PowerPoint Presentation</vt:lpstr>
      <vt:lpstr>THE LEGEND OF MANOLE SACRIFICE FOR CREATION</vt:lpstr>
      <vt:lpstr>PowerPoint Presentation</vt:lpstr>
      <vt:lpstr>PowerPoint Presentation</vt:lpstr>
      <vt:lpstr>The carpenters have swear to build in the wall the first of their women who will come to bring food</vt:lpstr>
      <vt:lpstr>PowerPoint Presentation</vt:lpstr>
      <vt:lpstr>PowerPoint Presentation</vt:lpstr>
      <vt:lpstr>PowerPoint Presentation</vt:lpstr>
      <vt:lpstr>PowerPoint Presentation</vt:lpstr>
      <vt:lpstr>PowerPoint Presentation</vt:lpstr>
      <vt:lpstr>Eventually they made themselves wooden wings to fly from there, dying all of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CURTEA DE ARGEȘ</dc:title>
  <dc:creator>admin</dc:creator>
  <cp:lastModifiedBy>Windows User</cp:lastModifiedBy>
  <cp:revision>38</cp:revision>
  <dcterms:created xsi:type="dcterms:W3CDTF">2006-08-16T00:00:00Z</dcterms:created>
  <dcterms:modified xsi:type="dcterms:W3CDTF">2017-10-13T15:49:34Z</dcterms:modified>
</cp:coreProperties>
</file>