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7" r:id="rId3"/>
    <p:sldId id="257" r:id="rId4"/>
    <p:sldId id="263" r:id="rId5"/>
    <p:sldId id="258" r:id="rId6"/>
    <p:sldId id="259" r:id="rId7"/>
    <p:sldId id="260" r:id="rId8"/>
    <p:sldId id="265" r:id="rId9"/>
    <p:sldId id="264" r:id="rId10"/>
    <p:sldId id="269" r:id="rId11"/>
    <p:sldId id="261"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04E216-7028-4AE0-BBF7-00ABC19FD1F2}"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C7289-5FD6-4BD7-89ED-4267A2894E0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4E216-7028-4AE0-BBF7-00ABC19FD1F2}"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C7289-5FD6-4BD7-89ED-4267A2894E0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404E216-7028-4AE0-BBF7-00ABC19FD1F2}"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C7289-5FD6-4BD7-89ED-4267A2894E09}"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4E216-7028-4AE0-BBF7-00ABC19FD1F2}"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C7289-5FD6-4BD7-89ED-4267A2894E09}"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4E216-7028-4AE0-BBF7-00ABC19FD1F2}"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C7289-5FD6-4BD7-89ED-4267A2894E0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404E216-7028-4AE0-BBF7-00ABC19FD1F2}"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C7289-5FD6-4BD7-89ED-4267A2894E09}"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04E216-7028-4AE0-BBF7-00ABC19FD1F2}" type="datetimeFigureOut">
              <a:rPr lang="en-US" smtClean="0"/>
              <a:t>10/14/2017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4C7289-5FD6-4BD7-89ED-4267A2894E0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04E216-7028-4AE0-BBF7-00ABC19FD1F2}" type="datetimeFigureOut">
              <a:rPr lang="en-US" smtClean="0"/>
              <a:t>10/14/2017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4C7289-5FD6-4BD7-89ED-4267A2894E0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404E216-7028-4AE0-BBF7-00ABC19FD1F2}" type="datetimeFigureOut">
              <a:rPr lang="en-US" smtClean="0"/>
              <a:t>10/14/2017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4C7289-5FD6-4BD7-89ED-4267A2894E0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404E216-7028-4AE0-BBF7-00ABC19FD1F2}"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C7289-5FD6-4BD7-89ED-4267A2894E09}"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4E216-7028-4AE0-BBF7-00ABC19FD1F2}"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C7289-5FD6-4BD7-89ED-4267A2894E09}"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404E216-7028-4AE0-BBF7-00ABC19FD1F2}" type="datetimeFigureOut">
              <a:rPr lang="en-US" smtClean="0"/>
              <a:t>10/14/2017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04C7289-5FD6-4BD7-89ED-4267A2894E09}"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chemeClr val="tx1"/>
                </a:solidFill>
              </a:rPr>
              <a:t>DIGENIS AKRITAS </a:t>
            </a:r>
            <a:r>
              <a:rPr lang="en-US" b="1" dirty="0">
                <a:solidFill>
                  <a:schemeClr val="tx1"/>
                </a:solidFill>
              </a:rPr>
              <a:t/>
            </a:r>
            <a:br>
              <a:rPr lang="en-US" b="1" dirty="0">
                <a:solidFill>
                  <a:schemeClr val="tx1"/>
                </a:solidFill>
              </a:rPr>
            </a:br>
            <a:r>
              <a:rPr lang="en-US" b="1" dirty="0" smtClean="0">
                <a:solidFill>
                  <a:schemeClr val="tx1"/>
                </a:solidFill>
              </a:rPr>
              <a:t>APHRODITE</a:t>
            </a:r>
            <a:r>
              <a:rPr lang="en-US" b="1" dirty="0">
                <a:solidFill>
                  <a:schemeClr val="tx1"/>
                </a:solidFill>
              </a:rPr>
              <a:t/>
            </a:r>
            <a:br>
              <a:rPr lang="en-US" b="1" dirty="0">
                <a:solidFill>
                  <a:schemeClr val="tx1"/>
                </a:solidFill>
              </a:rPr>
            </a:br>
            <a:endParaRPr lang="en-US" b="1" dirty="0">
              <a:solidFill>
                <a:schemeClr val="tx1"/>
              </a:solidFill>
            </a:endParaRPr>
          </a:p>
        </p:txBody>
      </p:sp>
      <p:sp>
        <p:nvSpPr>
          <p:cNvPr id="3" name="Subtitle 2"/>
          <p:cNvSpPr>
            <a:spLocks noGrp="1"/>
          </p:cNvSpPr>
          <p:nvPr>
            <p:ph type="subTitle" idx="1"/>
          </p:nvPr>
        </p:nvSpPr>
        <p:spPr/>
        <p:txBody>
          <a:bodyPr>
            <a:noAutofit/>
          </a:bodyPr>
          <a:lstStyle/>
          <a:p>
            <a:r>
              <a:rPr lang="en-US" sz="2400" b="1" dirty="0" smtClean="0">
                <a:solidFill>
                  <a:schemeClr val="tx1"/>
                </a:solidFill>
              </a:rPr>
              <a:t>Presenters: </a:t>
            </a:r>
          </a:p>
          <a:p>
            <a:r>
              <a:rPr lang="en-US" sz="2400" b="1" dirty="0" err="1" smtClean="0">
                <a:solidFill>
                  <a:schemeClr val="tx1"/>
                </a:solidFill>
              </a:rPr>
              <a:t>Konstantinos</a:t>
            </a:r>
            <a:r>
              <a:rPr lang="en-US" sz="2400" b="1" dirty="0" smtClean="0">
                <a:solidFill>
                  <a:schemeClr val="tx1"/>
                </a:solidFill>
              </a:rPr>
              <a:t> </a:t>
            </a:r>
            <a:r>
              <a:rPr lang="en-US" sz="2400" b="1" dirty="0" err="1" smtClean="0">
                <a:solidFill>
                  <a:schemeClr val="tx1"/>
                </a:solidFill>
              </a:rPr>
              <a:t>Koliandris</a:t>
            </a:r>
            <a:r>
              <a:rPr lang="en-US" sz="2400" b="1" dirty="0" smtClean="0">
                <a:solidFill>
                  <a:schemeClr val="tx1"/>
                </a:solidFill>
              </a:rPr>
              <a:t> </a:t>
            </a:r>
          </a:p>
          <a:p>
            <a:r>
              <a:rPr lang="en-US" sz="2400" b="1" dirty="0" err="1" smtClean="0">
                <a:solidFill>
                  <a:schemeClr val="tx1"/>
                </a:solidFill>
              </a:rPr>
              <a:t>Marilena</a:t>
            </a:r>
            <a:r>
              <a:rPr lang="en-US" sz="2400" b="1" dirty="0" smtClean="0">
                <a:solidFill>
                  <a:schemeClr val="tx1"/>
                </a:solidFill>
              </a:rPr>
              <a:t> </a:t>
            </a:r>
            <a:r>
              <a:rPr lang="en-US" sz="2400" b="1" dirty="0" err="1" smtClean="0">
                <a:solidFill>
                  <a:schemeClr val="tx1"/>
                </a:solidFill>
              </a:rPr>
              <a:t>Ktori</a:t>
            </a:r>
            <a:r>
              <a:rPr lang="en-US" sz="2400" b="1" dirty="0" smtClean="0">
                <a:solidFill>
                  <a:schemeClr val="tx1"/>
                </a:solidFill>
              </a:rPr>
              <a:t> </a:t>
            </a:r>
          </a:p>
          <a:p>
            <a:endParaRPr lang="en-US" sz="2400" b="1" dirty="0" smtClean="0">
              <a:solidFill>
                <a:schemeClr val="tx1"/>
              </a:solidFill>
            </a:endParaRPr>
          </a:p>
          <a:p>
            <a:r>
              <a:rPr lang="en-US" sz="2400" b="1" dirty="0" smtClean="0">
                <a:solidFill>
                  <a:schemeClr val="tx1"/>
                </a:solidFill>
              </a:rPr>
              <a:t>Crete – </a:t>
            </a:r>
            <a:r>
              <a:rPr lang="en-US" sz="2400" b="1" dirty="0" err="1" smtClean="0">
                <a:solidFill>
                  <a:schemeClr val="tx1"/>
                </a:solidFill>
              </a:rPr>
              <a:t>Sitia</a:t>
            </a:r>
            <a:endParaRPr lang="en-US" sz="2400" b="1" dirty="0" smtClean="0">
              <a:solidFill>
                <a:schemeClr val="tx1"/>
              </a:solidFill>
            </a:endParaRPr>
          </a:p>
          <a:p>
            <a:endParaRPr lang="en-US" sz="1200" b="1" dirty="0"/>
          </a:p>
        </p:txBody>
      </p:sp>
      <p:pic>
        <p:nvPicPr>
          <p:cNvPr id="4" name="Picture 6" descr="EU flag-Erasmus+_versiune redu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34521"/>
            <a:ext cx="37496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ESP_1 lemes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81000"/>
            <a:ext cx="23622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ES_1 lemes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348176"/>
            <a:ext cx="21844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6228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latin typeface="Calibri" pitchFamily="34" charset="0"/>
              </a:rPr>
              <a:t>CYPRUS AND MYTH! </a:t>
            </a:r>
            <a:endParaRPr lang="en-GB" altLang="en-US" smtClean="0">
              <a:latin typeface="Calibri" pitchFamily="34" charset="0"/>
            </a:endParaRPr>
          </a:p>
        </p:txBody>
      </p:sp>
      <p:sp>
        <p:nvSpPr>
          <p:cNvPr id="24579" name="Content Placeholder 2"/>
          <p:cNvSpPr>
            <a:spLocks noGrp="1"/>
          </p:cNvSpPr>
          <p:nvPr>
            <p:ph idx="1"/>
          </p:nvPr>
        </p:nvSpPr>
        <p:spPr>
          <a:xfrm>
            <a:off x="683568" y="2276872"/>
            <a:ext cx="7705725" cy="2979572"/>
          </a:xfrm>
        </p:spPr>
        <p:txBody>
          <a:bodyPr>
            <a:normAutofit fontScale="85000" lnSpcReduction="20000"/>
          </a:bodyPr>
          <a:lstStyle/>
          <a:p>
            <a:pPr marL="0" indent="0" algn="just">
              <a:buFontTx/>
              <a:buNone/>
              <a:defRPr/>
            </a:pPr>
            <a:endParaRPr lang="en-US" dirty="0">
              <a:latin typeface="Calibri" pitchFamily="34" charset="0"/>
            </a:endParaRPr>
          </a:p>
          <a:p>
            <a:pPr algn="just">
              <a:defRPr/>
            </a:pPr>
            <a:r>
              <a:rPr lang="en-US" sz="3600" dirty="0" smtClean="0">
                <a:solidFill>
                  <a:schemeClr val="tx1"/>
                </a:solidFill>
                <a:latin typeface="Calibri" pitchFamily="34" charset="0"/>
              </a:rPr>
              <a:t>The ancient Greek tradition wants Cyprus to have been evolved through the sea, thus the land of Aphrodite</a:t>
            </a:r>
            <a:r>
              <a:rPr lang="en-US" sz="3600" dirty="0">
                <a:solidFill>
                  <a:schemeClr val="tx1"/>
                </a:solidFill>
                <a:latin typeface="Calibri" pitchFamily="34" charset="0"/>
              </a:rPr>
              <a:t> </a:t>
            </a:r>
            <a:r>
              <a:rPr lang="en-US" sz="3600" dirty="0" smtClean="0">
                <a:solidFill>
                  <a:schemeClr val="tx1"/>
                </a:solidFill>
                <a:latin typeface="Calibri" pitchFamily="34" charset="0"/>
              </a:rPr>
              <a:t>the Goddess of beauty and LOVE!</a:t>
            </a:r>
          </a:p>
          <a:p>
            <a:pPr marL="0" indent="0" algn="just">
              <a:buClr>
                <a:srgbClr val="000000"/>
              </a:buClr>
              <a:buFontTx/>
              <a:buNone/>
              <a:tabLst>
                <a:tab pos="457200" algn="l"/>
              </a:tabLst>
              <a:defRPr/>
            </a:pPr>
            <a:r>
              <a:rPr lang="en-US" sz="3600" dirty="0">
                <a:solidFill>
                  <a:schemeClr val="tx1"/>
                </a:solidFill>
                <a:latin typeface="Calibri" pitchFamily="34" charset="0"/>
              </a:rPr>
              <a:t/>
            </a:r>
            <a:br>
              <a:rPr lang="en-US" sz="3600" dirty="0">
                <a:solidFill>
                  <a:schemeClr val="tx1"/>
                </a:solidFill>
                <a:latin typeface="Calibri" pitchFamily="34" charset="0"/>
              </a:rPr>
            </a:br>
            <a:endParaRPr lang="en-GB" altLang="en-US" sz="3600" dirty="0" smtClean="0">
              <a:solidFill>
                <a:schemeClr val="tx1"/>
              </a:solidFill>
              <a:latin typeface="Calibri" pitchFamily="34" charset="0"/>
              <a:ea typeface="SimSun" pitchFamily="2" charset="-122"/>
            </a:endParaRPr>
          </a:p>
        </p:txBody>
      </p:sp>
      <p:pic>
        <p:nvPicPr>
          <p:cNvPr id="512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5356647"/>
            <a:ext cx="16192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085184"/>
            <a:ext cx="3276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F95C2395-BFD1-4B19-BE31-2D7BE5FA888E}" type="slidenum">
              <a:rPr lang="ar-SA" smtClean="0"/>
              <a:pPr>
                <a:defRPr/>
              </a:pPr>
              <a:t>10</a:t>
            </a:fld>
            <a:endParaRPr lang="en-US" dirty="0"/>
          </a:p>
        </p:txBody>
      </p:sp>
    </p:spTree>
    <p:extLst>
      <p:ext uri="{BB962C8B-B14F-4D97-AF65-F5344CB8AC3E}">
        <p14:creationId xmlns:p14="http://schemas.microsoft.com/office/powerpoint/2010/main" val="19312007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 calcmode="lin" valueType="num">
                                      <p:cBhvr additive="base">
                                        <p:cTn id="7"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anim calcmode="lin" valueType="num">
                                      <p:cBhvr additive="base">
                                        <p:cTn id="11"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5555820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7538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Font typeface="Wingdings" pitchFamily="2" charset="2"/>
              <a:buChar char="v"/>
            </a:pPr>
            <a:r>
              <a:rPr lang="en-US" dirty="0" err="1" smtClean="0">
                <a:solidFill>
                  <a:schemeClr val="tx1"/>
                </a:solidFill>
              </a:rPr>
              <a:t>Akrites</a:t>
            </a:r>
            <a:r>
              <a:rPr lang="en-US" dirty="0" smtClean="0">
                <a:solidFill>
                  <a:schemeClr val="tx1"/>
                </a:solidFill>
              </a:rPr>
              <a:t> is </a:t>
            </a:r>
            <a:r>
              <a:rPr lang="en-US" dirty="0">
                <a:solidFill>
                  <a:schemeClr val="tx1"/>
                </a:solidFill>
              </a:rPr>
              <a:t>a term used in the Byzantine Empire in the 9th–11th </a:t>
            </a:r>
            <a:r>
              <a:rPr lang="en-US" dirty="0" smtClean="0">
                <a:solidFill>
                  <a:schemeClr val="tx1"/>
                </a:solidFill>
              </a:rPr>
              <a:t>Centuries </a:t>
            </a:r>
            <a:r>
              <a:rPr lang="en-US" dirty="0">
                <a:solidFill>
                  <a:schemeClr val="tx1"/>
                </a:solidFill>
              </a:rPr>
              <a:t>to </a:t>
            </a:r>
            <a:r>
              <a:rPr lang="en-US" dirty="0" smtClean="0">
                <a:solidFill>
                  <a:schemeClr val="tx1"/>
                </a:solidFill>
              </a:rPr>
              <a:t>indicate </a:t>
            </a:r>
            <a:r>
              <a:rPr lang="en-US" dirty="0">
                <a:solidFill>
                  <a:schemeClr val="tx1"/>
                </a:solidFill>
              </a:rPr>
              <a:t>the army units guarding the Empire's eastern border, facing the Muslim states of the Middle East. </a:t>
            </a:r>
            <a:endParaRPr lang="en-US" dirty="0" smtClean="0">
              <a:solidFill>
                <a:schemeClr val="tx1"/>
              </a:solidFill>
            </a:endParaRPr>
          </a:p>
          <a:p>
            <a:pPr algn="just">
              <a:buFont typeface="Wingdings" pitchFamily="2" charset="2"/>
              <a:buChar char="v"/>
            </a:pPr>
            <a:r>
              <a:rPr lang="en-US" dirty="0" smtClean="0">
                <a:solidFill>
                  <a:schemeClr val="tx1"/>
                </a:solidFill>
              </a:rPr>
              <a:t>Their </a:t>
            </a:r>
            <a:r>
              <a:rPr lang="en-US" dirty="0" smtClean="0">
                <a:solidFill>
                  <a:schemeClr val="tx1"/>
                </a:solidFill>
              </a:rPr>
              <a:t>achievements,  </a:t>
            </a:r>
            <a:r>
              <a:rPr lang="en-US" dirty="0">
                <a:solidFill>
                  <a:schemeClr val="tx1"/>
                </a:solidFill>
              </a:rPr>
              <a:t>inspired the Byzantine </a:t>
            </a:r>
            <a:r>
              <a:rPr lang="en-US" dirty="0" smtClean="0">
                <a:solidFill>
                  <a:schemeClr val="tx1"/>
                </a:solidFill>
              </a:rPr>
              <a:t>“National </a:t>
            </a:r>
            <a:r>
              <a:rPr lang="en-US" dirty="0">
                <a:solidFill>
                  <a:schemeClr val="tx1"/>
                </a:solidFill>
              </a:rPr>
              <a:t>E</a:t>
            </a:r>
            <a:r>
              <a:rPr lang="en-US" dirty="0" smtClean="0">
                <a:solidFill>
                  <a:schemeClr val="tx1"/>
                </a:solidFill>
              </a:rPr>
              <a:t>pic</a:t>
            </a:r>
            <a:r>
              <a:rPr lang="en-US" dirty="0">
                <a:solidFill>
                  <a:schemeClr val="tx1"/>
                </a:solidFill>
              </a:rPr>
              <a:t>" of </a:t>
            </a:r>
            <a:r>
              <a:rPr lang="en-US" dirty="0" err="1" smtClean="0">
                <a:solidFill>
                  <a:schemeClr val="tx1"/>
                </a:solidFill>
              </a:rPr>
              <a:t>Digenis</a:t>
            </a:r>
            <a:r>
              <a:rPr lang="en-US" dirty="0" smtClean="0">
                <a:solidFill>
                  <a:schemeClr val="tx1"/>
                </a:solidFill>
              </a:rPr>
              <a:t> </a:t>
            </a:r>
            <a:r>
              <a:rPr lang="en-US" dirty="0" err="1">
                <a:solidFill>
                  <a:schemeClr val="tx1"/>
                </a:solidFill>
              </a:rPr>
              <a:t>Akritas</a:t>
            </a:r>
            <a:r>
              <a:rPr lang="en-US" dirty="0">
                <a:solidFill>
                  <a:schemeClr val="tx1"/>
                </a:solidFill>
              </a:rPr>
              <a:t> and the cycle of the </a:t>
            </a:r>
            <a:r>
              <a:rPr lang="en-US" dirty="0" err="1">
                <a:solidFill>
                  <a:schemeClr val="tx1"/>
                </a:solidFill>
              </a:rPr>
              <a:t>Acritic</a:t>
            </a:r>
            <a:r>
              <a:rPr lang="en-US" dirty="0">
                <a:solidFill>
                  <a:schemeClr val="tx1"/>
                </a:solidFill>
              </a:rPr>
              <a:t> songs. The term is derived from the Greek word </a:t>
            </a:r>
            <a:r>
              <a:rPr lang="en-US" dirty="0" smtClean="0">
                <a:solidFill>
                  <a:schemeClr val="tx1"/>
                </a:solidFill>
              </a:rPr>
              <a:t>“</a:t>
            </a:r>
            <a:r>
              <a:rPr lang="en-US" dirty="0" err="1" smtClean="0">
                <a:solidFill>
                  <a:schemeClr val="tx1"/>
                </a:solidFill>
              </a:rPr>
              <a:t>akra</a:t>
            </a:r>
            <a:r>
              <a:rPr lang="en-US" dirty="0" smtClean="0">
                <a:solidFill>
                  <a:schemeClr val="tx1"/>
                </a:solidFill>
              </a:rPr>
              <a:t>”, </a:t>
            </a:r>
            <a:r>
              <a:rPr lang="en-US" dirty="0">
                <a:solidFill>
                  <a:schemeClr val="tx1"/>
                </a:solidFill>
              </a:rPr>
              <a:t>meaning </a:t>
            </a:r>
            <a:r>
              <a:rPr lang="en-US" dirty="0" smtClean="0">
                <a:solidFill>
                  <a:schemeClr val="tx1"/>
                </a:solidFill>
              </a:rPr>
              <a:t>border.</a:t>
            </a:r>
            <a:endParaRPr lang="en-GB" dirty="0">
              <a:solidFill>
                <a:schemeClr val="tx1"/>
              </a:solidFill>
            </a:endParaRPr>
          </a:p>
        </p:txBody>
      </p:sp>
      <p:sp>
        <p:nvSpPr>
          <p:cNvPr id="3" name="Title 2"/>
          <p:cNvSpPr>
            <a:spLocks noGrp="1"/>
          </p:cNvSpPr>
          <p:nvPr>
            <p:ph type="title"/>
          </p:nvPr>
        </p:nvSpPr>
        <p:spPr/>
        <p:txBody>
          <a:bodyPr>
            <a:normAutofit/>
          </a:bodyPr>
          <a:lstStyle/>
          <a:p>
            <a:r>
              <a:rPr lang="en-US" sz="4800" b="1" dirty="0" smtClean="0">
                <a:effectLst>
                  <a:outerShdw blurRad="38100" dist="38100" dir="2700000" algn="tl">
                    <a:srgbClr val="000000">
                      <a:alpha val="43137"/>
                    </a:srgbClr>
                  </a:outerShdw>
                </a:effectLst>
              </a:rPr>
              <a:t>AKRITES</a:t>
            </a:r>
            <a:endParaRPr lang="en-GB"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535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36912"/>
            <a:ext cx="8640960" cy="3672408"/>
          </a:xfrm>
        </p:spPr>
        <p:txBody>
          <a:bodyPr>
            <a:normAutofit/>
          </a:bodyPr>
          <a:lstStyle/>
          <a:p>
            <a:pPr algn="just">
              <a:buFont typeface="Wingdings" pitchFamily="2" charset="2"/>
              <a:buChar char="v"/>
            </a:pPr>
            <a:r>
              <a:rPr lang="en-US" sz="2000" dirty="0" smtClean="0">
                <a:solidFill>
                  <a:schemeClr val="tx1"/>
                </a:solidFill>
              </a:rPr>
              <a:t>Byzantine </a:t>
            </a:r>
            <a:r>
              <a:rPr lang="en-US" sz="2000" dirty="0">
                <a:solidFill>
                  <a:schemeClr val="tx1"/>
                </a:solidFill>
              </a:rPr>
              <a:t>epic hero celebrated in folk </a:t>
            </a:r>
            <a:r>
              <a:rPr lang="en-US" sz="2000" dirty="0" smtClean="0">
                <a:solidFill>
                  <a:schemeClr val="tx1"/>
                </a:solidFill>
              </a:rPr>
              <a:t>ballads </a:t>
            </a:r>
            <a:r>
              <a:rPr lang="en-US" sz="2000" dirty="0">
                <a:solidFill>
                  <a:schemeClr val="tx1"/>
                </a:solidFill>
              </a:rPr>
              <a:t>relating his parentage, boyhood adventures, manhood, and death. </a:t>
            </a:r>
            <a:endParaRPr lang="en-US" sz="2000" dirty="0" smtClean="0">
              <a:solidFill>
                <a:schemeClr val="tx1"/>
              </a:solidFill>
            </a:endParaRPr>
          </a:p>
          <a:p>
            <a:pPr algn="just">
              <a:buFont typeface="Wingdings" pitchFamily="2" charset="2"/>
              <a:buChar char="v"/>
            </a:pPr>
            <a:r>
              <a:rPr lang="en-US" sz="2000" dirty="0" smtClean="0">
                <a:solidFill>
                  <a:schemeClr val="tx1"/>
                </a:solidFill>
              </a:rPr>
              <a:t>His epic: Based </a:t>
            </a:r>
            <a:r>
              <a:rPr lang="en-US" sz="2000" dirty="0">
                <a:solidFill>
                  <a:schemeClr val="tx1"/>
                </a:solidFill>
              </a:rPr>
              <a:t>on historical </a:t>
            </a:r>
            <a:r>
              <a:rPr lang="en-US" sz="2000" dirty="0" smtClean="0">
                <a:solidFill>
                  <a:schemeClr val="tx1"/>
                </a:solidFill>
              </a:rPr>
              <a:t>events,</a:t>
            </a:r>
          </a:p>
          <a:p>
            <a:pPr marL="0" indent="0" algn="just">
              <a:buNone/>
            </a:pPr>
            <a:r>
              <a:rPr lang="en-US" sz="2000" dirty="0" smtClean="0">
                <a:solidFill>
                  <a:schemeClr val="tx1"/>
                </a:solidFill>
              </a:rPr>
              <a:t>                     a </a:t>
            </a:r>
            <a:r>
              <a:rPr lang="en-US" sz="2000" dirty="0">
                <a:solidFill>
                  <a:schemeClr val="tx1"/>
                </a:solidFill>
              </a:rPr>
              <a:t>blend of Greek, Byzantine, and Asian motifs, </a:t>
            </a:r>
            <a:endParaRPr lang="en-US" sz="2000" dirty="0" smtClean="0">
              <a:solidFill>
                <a:schemeClr val="tx1"/>
              </a:solidFill>
            </a:endParaRPr>
          </a:p>
          <a:p>
            <a:pPr marL="0" indent="0" algn="just">
              <a:buNone/>
            </a:pPr>
            <a:r>
              <a:rPr lang="en-US" sz="2000" dirty="0">
                <a:solidFill>
                  <a:schemeClr val="tx1"/>
                </a:solidFill>
              </a:rPr>
              <a:t> </a:t>
            </a:r>
            <a:r>
              <a:rPr lang="en-US" sz="2000" dirty="0" smtClean="0">
                <a:solidFill>
                  <a:schemeClr val="tx1"/>
                </a:solidFill>
              </a:rPr>
              <a:t>                    originated </a:t>
            </a:r>
            <a:r>
              <a:rPr lang="en-US" sz="2000" dirty="0">
                <a:solidFill>
                  <a:schemeClr val="tx1"/>
                </a:solidFill>
              </a:rPr>
              <a:t>in the 10th century </a:t>
            </a:r>
            <a:r>
              <a:rPr lang="en-US" sz="2000" dirty="0" smtClean="0">
                <a:solidFill>
                  <a:schemeClr val="tx1"/>
                </a:solidFill>
              </a:rPr>
              <a:t>and developed </a:t>
            </a:r>
            <a:r>
              <a:rPr lang="en-US" sz="2000" dirty="0">
                <a:solidFill>
                  <a:schemeClr val="tx1"/>
                </a:solidFill>
              </a:rPr>
              <a:t>in the 12th century</a:t>
            </a:r>
            <a:r>
              <a:rPr lang="en-US" sz="2000" dirty="0" smtClean="0">
                <a:solidFill>
                  <a:schemeClr val="tx1"/>
                </a:solidFill>
              </a:rPr>
              <a:t>.</a:t>
            </a:r>
            <a:endParaRPr lang="en-US" sz="2000" dirty="0">
              <a:solidFill>
                <a:schemeClr val="tx1"/>
              </a:solidFill>
            </a:endParaRPr>
          </a:p>
          <a:p>
            <a:pPr algn="just">
              <a:buFont typeface="Wingdings" pitchFamily="2" charset="2"/>
              <a:buChar char="v"/>
            </a:pPr>
            <a:r>
              <a:rPr lang="en-US" sz="2000" dirty="0" smtClean="0">
                <a:solidFill>
                  <a:schemeClr val="tx1"/>
                </a:solidFill>
              </a:rPr>
              <a:t>The ideal </a:t>
            </a:r>
            <a:r>
              <a:rPr lang="en-US" sz="2000" dirty="0">
                <a:solidFill>
                  <a:schemeClr val="tx1"/>
                </a:solidFill>
              </a:rPr>
              <a:t>medieval Greek hero, </a:t>
            </a:r>
            <a:r>
              <a:rPr lang="en-US" sz="2000" dirty="0" smtClean="0">
                <a:solidFill>
                  <a:schemeClr val="tx1"/>
                </a:solidFill>
              </a:rPr>
              <a:t> </a:t>
            </a:r>
            <a:r>
              <a:rPr lang="en-US" sz="2000" dirty="0">
                <a:solidFill>
                  <a:schemeClr val="tx1"/>
                </a:solidFill>
              </a:rPr>
              <a:t>a </a:t>
            </a:r>
            <a:r>
              <a:rPr lang="en-US" sz="2000" dirty="0" smtClean="0">
                <a:solidFill>
                  <a:schemeClr val="tx1"/>
                </a:solidFill>
              </a:rPr>
              <a:t>frontier warrior, </a:t>
            </a:r>
            <a:r>
              <a:rPr lang="en-US" sz="2000" dirty="0">
                <a:solidFill>
                  <a:schemeClr val="tx1"/>
                </a:solidFill>
              </a:rPr>
              <a:t>the son of a Saracen emir converted to Christianity by the daughter of a Byzantine G</a:t>
            </a:r>
            <a:r>
              <a:rPr lang="en-US" sz="2000" dirty="0" smtClean="0">
                <a:solidFill>
                  <a:schemeClr val="tx1"/>
                </a:solidFill>
              </a:rPr>
              <a:t>eneral</a:t>
            </a:r>
            <a:r>
              <a:rPr lang="en-US" sz="2000" dirty="0">
                <a:solidFill>
                  <a:schemeClr val="tx1"/>
                </a:solidFill>
              </a:rPr>
              <a:t>.</a:t>
            </a:r>
            <a:endParaRPr lang="en-US" sz="2000" dirty="0" smtClean="0">
              <a:solidFill>
                <a:schemeClr val="tx1"/>
              </a:solidFill>
            </a:endParaRPr>
          </a:p>
          <a:p>
            <a:pPr algn="just">
              <a:buFont typeface="Wingdings" pitchFamily="2" charset="2"/>
              <a:buChar char="v"/>
            </a:pPr>
            <a:r>
              <a:rPr lang="en-US" sz="2000" dirty="0">
                <a:solidFill>
                  <a:schemeClr val="tx1"/>
                </a:solidFill>
              </a:rPr>
              <a:t>H</a:t>
            </a:r>
            <a:r>
              <a:rPr lang="en-US" sz="2000" dirty="0" smtClean="0">
                <a:solidFill>
                  <a:schemeClr val="tx1"/>
                </a:solidFill>
              </a:rPr>
              <a:t>e </a:t>
            </a:r>
            <a:r>
              <a:rPr lang="en-US" sz="2000" dirty="0">
                <a:solidFill>
                  <a:schemeClr val="tx1"/>
                </a:solidFill>
              </a:rPr>
              <a:t>was a proficient warrior by the age of three and spent the rest of his life defending the Byzantine Empire from frontier invaders. </a:t>
            </a:r>
          </a:p>
        </p:txBody>
      </p:sp>
      <p:sp>
        <p:nvSpPr>
          <p:cNvPr id="2" name="Title 1"/>
          <p:cNvSpPr>
            <a:spLocks noGrp="1"/>
          </p:cNvSpPr>
          <p:nvPr>
            <p:ph type="title"/>
          </p:nvPr>
        </p:nvSpPr>
        <p:spPr/>
        <p:txBody>
          <a:bodyPr>
            <a:normAutofit/>
          </a:bodyPr>
          <a:lstStyle/>
          <a:p>
            <a:r>
              <a:rPr lang="en-US" sz="6000" b="1" dirty="0" smtClean="0">
                <a:effectLst>
                  <a:outerShdw blurRad="38100" dist="38100" dir="2700000" algn="tl">
                    <a:srgbClr val="000000">
                      <a:alpha val="43137"/>
                    </a:srgbClr>
                  </a:outerShdw>
                </a:effectLst>
              </a:rPr>
              <a:t>DIGENIS AKRITAS</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62160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148"/>
            <a:ext cx="5076056" cy="688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9526"/>
            <a:ext cx="4625298" cy="686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8973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564904"/>
            <a:ext cx="8640959" cy="3960440"/>
          </a:xfrm>
        </p:spPr>
        <p:txBody>
          <a:bodyPr>
            <a:normAutofit lnSpcReduction="10000"/>
          </a:bodyPr>
          <a:lstStyle/>
          <a:p>
            <a:endParaRPr lang="en-US" dirty="0"/>
          </a:p>
          <a:p>
            <a:pPr algn="just">
              <a:buFont typeface="Wingdings" panose="05000000000000000000" pitchFamily="2" charset="2"/>
              <a:buChar char="v"/>
            </a:pPr>
            <a:r>
              <a:rPr lang="en-US" dirty="0">
                <a:solidFill>
                  <a:schemeClr val="tx1"/>
                </a:solidFill>
              </a:rPr>
              <a:t>The name </a:t>
            </a:r>
            <a:r>
              <a:rPr lang="en-US" dirty="0" smtClean="0">
                <a:solidFill>
                  <a:schemeClr val="tx1"/>
                </a:solidFill>
              </a:rPr>
              <a:t>“Petra </a:t>
            </a:r>
            <a:r>
              <a:rPr lang="en-US" dirty="0" err="1" smtClean="0">
                <a:solidFill>
                  <a:schemeClr val="tx1"/>
                </a:solidFill>
              </a:rPr>
              <a:t>Tou</a:t>
            </a:r>
            <a:r>
              <a:rPr lang="en-US" dirty="0" smtClean="0">
                <a:solidFill>
                  <a:schemeClr val="tx1"/>
                </a:solidFill>
              </a:rPr>
              <a:t> </a:t>
            </a:r>
            <a:r>
              <a:rPr lang="en-US" dirty="0" err="1" smtClean="0">
                <a:solidFill>
                  <a:schemeClr val="tx1"/>
                </a:solidFill>
              </a:rPr>
              <a:t>Romiou</a:t>
            </a:r>
            <a:r>
              <a:rPr lang="en-US" dirty="0" smtClean="0">
                <a:solidFill>
                  <a:schemeClr val="tx1"/>
                </a:solidFill>
              </a:rPr>
              <a:t>" </a:t>
            </a:r>
            <a:r>
              <a:rPr lang="en-US" dirty="0">
                <a:solidFill>
                  <a:schemeClr val="tx1"/>
                </a:solidFill>
              </a:rPr>
              <a:t>is related to </a:t>
            </a:r>
            <a:r>
              <a:rPr lang="en-US" dirty="0" err="1" smtClean="0">
                <a:solidFill>
                  <a:schemeClr val="tx1"/>
                </a:solidFill>
              </a:rPr>
              <a:t>Digenis</a:t>
            </a:r>
            <a:r>
              <a:rPr lang="en-US" dirty="0" smtClean="0">
                <a:solidFill>
                  <a:schemeClr val="tx1"/>
                </a:solidFill>
              </a:rPr>
              <a:t> </a:t>
            </a:r>
            <a:r>
              <a:rPr lang="en-US" dirty="0" err="1" smtClean="0">
                <a:solidFill>
                  <a:schemeClr val="tx1"/>
                </a:solidFill>
              </a:rPr>
              <a:t>Akritas</a:t>
            </a:r>
            <a:r>
              <a:rPr lang="en-US" dirty="0" smtClean="0">
                <a:solidFill>
                  <a:schemeClr val="tx1"/>
                </a:solidFill>
              </a:rPr>
              <a:t> who</a:t>
            </a:r>
            <a:r>
              <a:rPr lang="en-US" dirty="0">
                <a:solidFill>
                  <a:schemeClr val="tx1"/>
                </a:solidFill>
              </a:rPr>
              <a:t>, according to the legend, kept the Saracens Arabs </a:t>
            </a:r>
            <a:r>
              <a:rPr lang="en-US" dirty="0" smtClean="0">
                <a:solidFill>
                  <a:schemeClr val="tx1"/>
                </a:solidFill>
              </a:rPr>
              <a:t>back with </a:t>
            </a:r>
            <a:r>
              <a:rPr lang="en-US" dirty="0">
                <a:solidFill>
                  <a:schemeClr val="tx1"/>
                </a:solidFill>
              </a:rPr>
              <a:t>his incredible power in the 7th-10th </a:t>
            </a:r>
            <a:r>
              <a:rPr lang="en-US" dirty="0" smtClean="0">
                <a:solidFill>
                  <a:schemeClr val="tx1"/>
                </a:solidFill>
              </a:rPr>
              <a:t>Century</a:t>
            </a:r>
            <a:r>
              <a:rPr lang="en-US" dirty="0">
                <a:solidFill>
                  <a:schemeClr val="tx1"/>
                </a:solidFill>
              </a:rPr>
              <a:t>. </a:t>
            </a:r>
            <a:endParaRPr lang="en-US" dirty="0" smtClean="0">
              <a:solidFill>
                <a:schemeClr val="tx1"/>
              </a:solidFill>
            </a:endParaRPr>
          </a:p>
          <a:p>
            <a:pPr algn="just">
              <a:buFont typeface="Wingdings" panose="05000000000000000000" pitchFamily="2" charset="2"/>
              <a:buChar char="v"/>
            </a:pPr>
            <a:r>
              <a:rPr lang="en-US" dirty="0" smtClean="0">
                <a:solidFill>
                  <a:schemeClr val="tx1"/>
                </a:solidFill>
              </a:rPr>
              <a:t>The legend says in his effort to escape from the enemy, </a:t>
            </a:r>
            <a:r>
              <a:rPr lang="en-US" dirty="0" err="1" smtClean="0">
                <a:solidFill>
                  <a:schemeClr val="tx1"/>
                </a:solidFill>
              </a:rPr>
              <a:t>Akritas</a:t>
            </a:r>
            <a:r>
              <a:rPr lang="en-US" dirty="0" smtClean="0">
                <a:solidFill>
                  <a:schemeClr val="tx1"/>
                </a:solidFill>
              </a:rPr>
              <a:t>  grabbed onto the </a:t>
            </a:r>
            <a:r>
              <a:rPr lang="en-US" dirty="0" err="1" smtClean="0">
                <a:solidFill>
                  <a:schemeClr val="tx1"/>
                </a:solidFill>
              </a:rPr>
              <a:t>Kyrenia</a:t>
            </a:r>
            <a:r>
              <a:rPr lang="en-US" dirty="0" smtClean="0">
                <a:solidFill>
                  <a:schemeClr val="tx1"/>
                </a:solidFill>
              </a:rPr>
              <a:t> </a:t>
            </a:r>
            <a:r>
              <a:rPr lang="en-US" dirty="0">
                <a:solidFill>
                  <a:schemeClr val="tx1"/>
                </a:solidFill>
              </a:rPr>
              <a:t>valley, </a:t>
            </a:r>
            <a:r>
              <a:rPr lang="en-US" dirty="0" smtClean="0">
                <a:solidFill>
                  <a:schemeClr val="tx1"/>
                </a:solidFill>
              </a:rPr>
              <a:t>as a result </a:t>
            </a:r>
            <a:r>
              <a:rPr lang="en-US" dirty="0">
                <a:solidFill>
                  <a:schemeClr val="tx1"/>
                </a:solidFill>
              </a:rPr>
              <a:t>forming the </a:t>
            </a:r>
            <a:r>
              <a:rPr lang="en-US" dirty="0" smtClean="0">
                <a:solidFill>
                  <a:schemeClr val="tx1"/>
                </a:solidFill>
              </a:rPr>
              <a:t>    "</a:t>
            </a:r>
            <a:r>
              <a:rPr lang="en-US" dirty="0" err="1" smtClean="0">
                <a:solidFill>
                  <a:schemeClr val="tx1"/>
                </a:solidFill>
              </a:rPr>
              <a:t>Pentadactylos</a:t>
            </a:r>
            <a:r>
              <a:rPr lang="en-US" dirty="0">
                <a:solidFill>
                  <a:schemeClr val="tx1"/>
                </a:solidFill>
              </a:rPr>
              <a:t>", while the other hand raised a huge rock and threw it into the sea against the Saracens. </a:t>
            </a:r>
            <a:endParaRPr lang="en-US" dirty="0" smtClean="0">
              <a:solidFill>
                <a:schemeClr val="tx1"/>
              </a:solidFill>
            </a:endParaRPr>
          </a:p>
          <a:p>
            <a:pPr algn="just">
              <a:buFont typeface="Wingdings" panose="05000000000000000000" pitchFamily="2" charset="2"/>
              <a:buChar char="v"/>
            </a:pPr>
            <a:r>
              <a:rPr lang="en-US" dirty="0" smtClean="0">
                <a:solidFill>
                  <a:schemeClr val="tx1"/>
                </a:solidFill>
              </a:rPr>
              <a:t>The area, which is in the city of </a:t>
            </a:r>
            <a:r>
              <a:rPr lang="en-US" dirty="0" err="1" smtClean="0">
                <a:solidFill>
                  <a:schemeClr val="tx1"/>
                </a:solidFill>
              </a:rPr>
              <a:t>Paphos</a:t>
            </a:r>
            <a:r>
              <a:rPr lang="en-US" dirty="0" smtClean="0">
                <a:solidFill>
                  <a:schemeClr val="tx1"/>
                </a:solidFill>
              </a:rPr>
              <a:t>, </a:t>
            </a:r>
            <a:r>
              <a:rPr lang="en-US" dirty="0">
                <a:solidFill>
                  <a:schemeClr val="tx1"/>
                </a:solidFill>
              </a:rPr>
              <a:t>owes its name to this </a:t>
            </a:r>
            <a:r>
              <a:rPr lang="en-US" dirty="0" smtClean="0">
                <a:solidFill>
                  <a:schemeClr val="tx1"/>
                </a:solidFill>
              </a:rPr>
              <a:t>rock, which </a:t>
            </a:r>
            <a:r>
              <a:rPr lang="en-US" dirty="0">
                <a:solidFill>
                  <a:schemeClr val="tx1"/>
                </a:solidFill>
              </a:rPr>
              <a:t>still exists.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a:xfrm>
            <a:off x="467544" y="332656"/>
            <a:ext cx="8229600" cy="1252728"/>
          </a:xfrm>
        </p:spPr>
        <p:txBody>
          <a:bodyPr>
            <a:noAutofit/>
          </a:bodyPr>
          <a:lstStyle/>
          <a:p>
            <a:r>
              <a:rPr lang="en-US" sz="4800" b="1" dirty="0" smtClean="0">
                <a:effectLst>
                  <a:outerShdw blurRad="38100" dist="38100" dir="2700000" algn="tl">
                    <a:srgbClr val="000000">
                      <a:alpha val="43137"/>
                    </a:srgbClr>
                  </a:outerShdw>
                </a:effectLst>
              </a:rPr>
              <a:t>A LEGEND OF DIGENIS AKRITAS</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92172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a:xfrm>
            <a:off x="-20578" y="692696"/>
            <a:ext cx="8229600" cy="1252728"/>
          </a:xfrm>
        </p:spPr>
        <p:txBody>
          <a:bodyPr/>
          <a:lstStyle/>
          <a:p>
            <a:r>
              <a:rPr lang="en-US" dirty="0"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8" y="0"/>
            <a:ext cx="4464496" cy="3348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626" y="0"/>
            <a:ext cx="480737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48" y="2636913"/>
            <a:ext cx="4392974" cy="4244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6627" y="3600399"/>
            <a:ext cx="4807374" cy="328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8079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75467"/>
            <a:ext cx="8496943" cy="3450696"/>
          </a:xfrm>
        </p:spPr>
        <p:txBody>
          <a:bodyPr>
            <a:noAutofit/>
          </a:bodyPr>
          <a:lstStyle/>
          <a:p>
            <a:pPr algn="just">
              <a:buFont typeface="Wingdings" panose="05000000000000000000" pitchFamily="2" charset="2"/>
              <a:buChar char="v"/>
            </a:pPr>
            <a:r>
              <a:rPr lang="en-US" sz="2600" dirty="0">
                <a:solidFill>
                  <a:schemeClr val="tx1"/>
                </a:solidFill>
              </a:rPr>
              <a:t>T</a:t>
            </a:r>
            <a:r>
              <a:rPr lang="en-US" sz="2600" dirty="0" smtClean="0">
                <a:solidFill>
                  <a:schemeClr val="tx1"/>
                </a:solidFill>
              </a:rPr>
              <a:t>he </a:t>
            </a:r>
            <a:r>
              <a:rPr lang="en-US" sz="2600" dirty="0">
                <a:solidFill>
                  <a:schemeClr val="tx1"/>
                </a:solidFill>
              </a:rPr>
              <a:t>daughter of Uranus and sea. </a:t>
            </a:r>
            <a:endParaRPr lang="en-US" sz="2600" dirty="0" smtClean="0">
              <a:solidFill>
                <a:schemeClr val="tx1"/>
              </a:solidFill>
            </a:endParaRPr>
          </a:p>
          <a:p>
            <a:pPr algn="just">
              <a:buFont typeface="Wingdings" panose="05000000000000000000" pitchFamily="2" charset="2"/>
              <a:buChar char="v"/>
            </a:pPr>
            <a:r>
              <a:rPr lang="en-US" sz="2600" dirty="0">
                <a:solidFill>
                  <a:schemeClr val="tx1"/>
                </a:solidFill>
              </a:rPr>
              <a:t> S</a:t>
            </a:r>
            <a:r>
              <a:rPr lang="en-US" sz="2600" dirty="0" smtClean="0">
                <a:solidFill>
                  <a:schemeClr val="tx1"/>
                </a:solidFill>
              </a:rPr>
              <a:t>he was referred to as Aphrodite, </a:t>
            </a:r>
            <a:r>
              <a:rPr lang="en-US" sz="2600" dirty="0" err="1" smtClean="0">
                <a:solidFill>
                  <a:schemeClr val="tx1"/>
                </a:solidFill>
              </a:rPr>
              <a:t>Cypris</a:t>
            </a:r>
            <a:r>
              <a:rPr lang="en-US" sz="2600" dirty="0" smtClean="0">
                <a:solidFill>
                  <a:schemeClr val="tx1"/>
                </a:solidFill>
              </a:rPr>
              <a:t>- which means </a:t>
            </a:r>
            <a:r>
              <a:rPr lang="en-US" sz="2600" dirty="0">
                <a:solidFill>
                  <a:schemeClr val="tx1"/>
                </a:solidFill>
              </a:rPr>
              <a:t>the land she first </a:t>
            </a:r>
            <a:r>
              <a:rPr lang="en-US" sz="2600" dirty="0" smtClean="0">
                <a:solidFill>
                  <a:schemeClr val="tx1"/>
                </a:solidFill>
              </a:rPr>
              <a:t>appeared- </a:t>
            </a:r>
            <a:r>
              <a:rPr lang="en-US" sz="2600" dirty="0">
                <a:solidFill>
                  <a:schemeClr val="tx1"/>
                </a:solidFill>
              </a:rPr>
              <a:t>by </a:t>
            </a:r>
            <a:r>
              <a:rPr lang="en-US" sz="2600" dirty="0" smtClean="0">
                <a:solidFill>
                  <a:schemeClr val="tx1"/>
                </a:solidFill>
              </a:rPr>
              <a:t>the Olympian gods. </a:t>
            </a:r>
          </a:p>
          <a:p>
            <a:pPr algn="just">
              <a:buFont typeface="Wingdings" panose="05000000000000000000" pitchFamily="2" charset="2"/>
              <a:buChar char="v"/>
            </a:pPr>
            <a:r>
              <a:rPr lang="en-US" sz="2600" dirty="0" smtClean="0">
                <a:solidFill>
                  <a:schemeClr val="tx1"/>
                </a:solidFill>
              </a:rPr>
              <a:t>She </a:t>
            </a:r>
            <a:r>
              <a:rPr lang="en-US" sz="2600" dirty="0">
                <a:solidFill>
                  <a:schemeClr val="tx1"/>
                </a:solidFill>
              </a:rPr>
              <a:t>was the goddess of beauty, joy and laughter, queen </a:t>
            </a:r>
            <a:r>
              <a:rPr lang="en-US" sz="2600" dirty="0" smtClean="0">
                <a:solidFill>
                  <a:schemeClr val="tx1"/>
                </a:solidFill>
              </a:rPr>
              <a:t>of </a:t>
            </a:r>
            <a:r>
              <a:rPr lang="en-US" sz="2600" dirty="0">
                <a:solidFill>
                  <a:schemeClr val="tx1"/>
                </a:solidFill>
              </a:rPr>
              <a:t>love, guardian of young girls and </a:t>
            </a:r>
            <a:r>
              <a:rPr lang="en-US" sz="2600" dirty="0" smtClean="0">
                <a:solidFill>
                  <a:schemeClr val="tx1"/>
                </a:solidFill>
              </a:rPr>
              <a:t>the </a:t>
            </a:r>
            <a:r>
              <a:rPr lang="en-US" sz="2600" dirty="0">
                <a:solidFill>
                  <a:schemeClr val="tx1"/>
                </a:solidFill>
              </a:rPr>
              <a:t>fertility of animals and plants. </a:t>
            </a:r>
            <a:endParaRPr lang="en-US" sz="2600" dirty="0" smtClean="0">
              <a:solidFill>
                <a:schemeClr val="tx1"/>
              </a:solidFill>
            </a:endParaRPr>
          </a:p>
          <a:p>
            <a:pPr algn="just">
              <a:buFont typeface="Wingdings" panose="05000000000000000000" pitchFamily="2" charset="2"/>
              <a:buChar char="v"/>
            </a:pPr>
            <a:r>
              <a:rPr lang="en-US" sz="2600" dirty="0" smtClean="0">
                <a:solidFill>
                  <a:schemeClr val="tx1"/>
                </a:solidFill>
              </a:rPr>
              <a:t>Her </a:t>
            </a:r>
            <a:r>
              <a:rPr lang="en-US" sz="2600" dirty="0">
                <a:solidFill>
                  <a:schemeClr val="tx1"/>
                </a:solidFill>
              </a:rPr>
              <a:t>symbols </a:t>
            </a:r>
            <a:r>
              <a:rPr lang="en-US" sz="2600" dirty="0" smtClean="0">
                <a:solidFill>
                  <a:schemeClr val="tx1"/>
                </a:solidFill>
              </a:rPr>
              <a:t>included rabbits</a:t>
            </a:r>
            <a:r>
              <a:rPr lang="en-US" sz="2600" dirty="0">
                <a:solidFill>
                  <a:schemeClr val="tx1"/>
                </a:solidFill>
              </a:rPr>
              <a:t>, sparrows, goats, pomegranates and apples.</a:t>
            </a:r>
          </a:p>
        </p:txBody>
      </p:sp>
      <p:sp>
        <p:nvSpPr>
          <p:cNvPr id="2" name="Title 1"/>
          <p:cNvSpPr>
            <a:spLocks noGrp="1"/>
          </p:cNvSpPr>
          <p:nvPr>
            <p:ph type="title"/>
          </p:nvPr>
        </p:nvSpPr>
        <p:spPr/>
        <p:txBody>
          <a:bodyPr>
            <a:normAutofit/>
          </a:bodyPr>
          <a:lstStyle/>
          <a:p>
            <a:r>
              <a:rPr lang="en-US" sz="5400" b="1" dirty="0" smtClean="0">
                <a:effectLst>
                  <a:outerShdw blurRad="38100" dist="38100" dir="2700000" algn="tl">
                    <a:srgbClr val="000000">
                      <a:alpha val="43137"/>
                    </a:srgbClr>
                  </a:outerShdw>
                </a:effectLst>
              </a:rPr>
              <a:t>APHRODITE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47766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4" y="0"/>
            <a:ext cx="4204546"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33521"/>
            <a:ext cx="4932040" cy="6590957"/>
          </a:xfrm>
          <a:prstGeom prst="rect">
            <a:avLst/>
          </a:prstGeom>
        </p:spPr>
      </p:pic>
    </p:spTree>
    <p:extLst>
      <p:ext uri="{BB962C8B-B14F-4D97-AF65-F5344CB8AC3E}">
        <p14:creationId xmlns:p14="http://schemas.microsoft.com/office/powerpoint/2010/main" val="12323238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Font typeface="Wingdings" panose="05000000000000000000" pitchFamily="2" charset="2"/>
              <a:buChar char="v"/>
            </a:pPr>
            <a:r>
              <a:rPr lang="en-US" dirty="0" smtClean="0">
                <a:solidFill>
                  <a:schemeClr val="tx1"/>
                </a:solidFill>
              </a:rPr>
              <a:t>Aphrodite emerged from the foam of the sea at </a:t>
            </a:r>
            <a:r>
              <a:rPr lang="en-US" dirty="0" err="1" smtClean="0">
                <a:solidFill>
                  <a:schemeClr val="tx1"/>
                </a:solidFill>
              </a:rPr>
              <a:t>Paphos</a:t>
            </a:r>
            <a:r>
              <a:rPr lang="en-US" dirty="0" smtClean="0">
                <a:solidFill>
                  <a:schemeClr val="tx1"/>
                </a:solidFill>
              </a:rPr>
              <a:t> and went to Olympus accompanied by Eros and </a:t>
            </a:r>
            <a:r>
              <a:rPr lang="en-US" dirty="0" err="1" smtClean="0">
                <a:solidFill>
                  <a:schemeClr val="tx1"/>
                </a:solidFill>
              </a:rPr>
              <a:t>Pothos</a:t>
            </a:r>
            <a:r>
              <a:rPr lang="en-US" dirty="0" smtClean="0">
                <a:solidFill>
                  <a:schemeClr val="tx1"/>
                </a:solidFill>
              </a:rPr>
              <a:t> to claim her place among the assembly of the Gods. </a:t>
            </a:r>
          </a:p>
          <a:p>
            <a:pPr algn="just">
              <a:buFont typeface="Wingdings" panose="05000000000000000000" pitchFamily="2" charset="2"/>
              <a:buChar char="v"/>
            </a:pPr>
            <a:r>
              <a:rPr lang="en-US" dirty="0" smtClean="0">
                <a:solidFill>
                  <a:schemeClr val="tx1"/>
                </a:solidFill>
              </a:rPr>
              <a:t>According to the myth,  she was born when Saturn cut off the genitals of his father, Uranus, and threw them into the sea. From the foam came the goddess, hence her name.</a:t>
            </a:r>
            <a:endParaRPr lang="en-US" dirty="0">
              <a:solidFill>
                <a:schemeClr val="tx1"/>
              </a:solidFill>
            </a:endParaRPr>
          </a:p>
        </p:txBody>
      </p:sp>
      <p:sp>
        <p:nvSpPr>
          <p:cNvPr id="3" name="Title 2"/>
          <p:cNvSpPr>
            <a:spLocks noGrp="1"/>
          </p:cNvSpPr>
          <p:nvPr>
            <p:ph type="title"/>
          </p:nvPr>
        </p:nvSpPr>
        <p:spPr/>
        <p:txBody>
          <a:bodyPr/>
          <a:lstStyle/>
          <a:p>
            <a:r>
              <a:rPr lang="en-US" dirty="0" smtClean="0"/>
              <a:t>A MYTH OF APHRODITE</a:t>
            </a:r>
            <a:endParaRPr lang="en-US" dirty="0"/>
          </a:p>
        </p:txBody>
      </p:sp>
    </p:spTree>
    <p:extLst>
      <p:ext uri="{BB962C8B-B14F-4D97-AF65-F5344CB8AC3E}">
        <p14:creationId xmlns:p14="http://schemas.microsoft.com/office/powerpoint/2010/main" val="26957909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209</TotalTime>
  <Words>464</Words>
  <Application>Microsoft Office PowerPoint</Application>
  <PresentationFormat>On-screen Show (4:3)</PresentationFormat>
  <Paragraphs>48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Waveform</vt:lpstr>
      <vt:lpstr>DIGENIS AKRITAS  APHRODITE </vt:lpstr>
      <vt:lpstr>AKRITES</vt:lpstr>
      <vt:lpstr>DIGENIS AKRITAS</vt:lpstr>
      <vt:lpstr>PowerPoint Presentation</vt:lpstr>
      <vt:lpstr>A LEGEND OF DIGENIS AKRITAS</vt:lpstr>
      <vt:lpstr> </vt:lpstr>
      <vt:lpstr>APHRODITE</vt:lpstr>
      <vt:lpstr>PowerPoint Presentation</vt:lpstr>
      <vt:lpstr>A MYTH OF APHRODITE</vt:lpstr>
      <vt:lpstr>CYPRUS AND MYTH!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lim ict lab2 student domain account</dc:creator>
  <cp:lastModifiedBy>Marina</cp:lastModifiedBy>
  <cp:revision>20</cp:revision>
  <dcterms:created xsi:type="dcterms:W3CDTF">2017-10-04T05:13:57Z</dcterms:created>
  <dcterms:modified xsi:type="dcterms:W3CDTF">2017-10-13T21:50:00Z</dcterms:modified>
</cp:coreProperties>
</file>