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Indie Flower" panose="020B0604020202020204" charset="0"/>
      <p:regular r:id="rId16"/>
    </p:embeddedFont>
    <p:embeddedFont>
      <p:font typeface="Oswald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0F3737-7B86-4467-9697-930DE4156F03}">
  <a:tblStyle styleId="{800F3737-7B86-4467-9697-930DE4156F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63007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2740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ae69930df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ae69930df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2696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07173cdc2_4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07173cdc2_4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37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0b81d7b5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0b81d7b5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1047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ae69930df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ae69930df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Pay a look to the corrections, please.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6154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07173cdc2_4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07173cdc2_4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8619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07173cdc2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07173cdc2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092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07173cdc2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07173cdc2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587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ae69930d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ae69930d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1736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ae69930df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ae69930df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7142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ae69930df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ae69930df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727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07173cdc2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07173cdc2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950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fb7e8da5a95270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fb7e8da5a95270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311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jpg"/><Relationship Id="rId5" Type="http://schemas.openxmlformats.org/officeDocument/2006/relationships/image" Target="../media/image26.png"/><Relationship Id="rId10" Type="http://schemas.openxmlformats.org/officeDocument/2006/relationships/image" Target="../media/image31.jpg"/><Relationship Id="rId4" Type="http://schemas.openxmlformats.org/officeDocument/2006/relationships/image" Target="../media/image25.png"/><Relationship Id="rId9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08900" y="4051325"/>
            <a:ext cx="8326200" cy="1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b="1" i="1">
                <a:solidFill>
                  <a:srgbClr val="073763"/>
                </a:solidFill>
                <a:latin typeface="Indie Flower"/>
                <a:ea typeface="Indie Flower"/>
                <a:cs typeface="Indie Flower"/>
                <a:sym typeface="Indie Flower"/>
              </a:rPr>
              <a:t>Polish stereotypes and prejudices</a:t>
            </a:r>
            <a:endParaRPr sz="3700" b="1" i="1">
              <a:solidFill>
                <a:srgbClr val="073763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55" name="Google Shape;55;p13" descr="Ver las imágenes de orige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675" y="227225"/>
            <a:ext cx="3434900" cy="194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7609800" y="0"/>
            <a:ext cx="1534200" cy="1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C</a:t>
            </a:r>
            <a:r>
              <a:rPr lang="es" sz="1200" b="1"/>
              <a:t>arolina Boned</a:t>
            </a:r>
            <a:endParaRPr sz="1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Rocío Funes</a:t>
            </a:r>
            <a:endParaRPr sz="1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Marta Gómez</a:t>
            </a:r>
            <a:endParaRPr sz="1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María Muñoz</a:t>
            </a:r>
            <a:endParaRPr sz="1200" b="1"/>
          </a:p>
        </p:txBody>
      </p:sp>
      <p:sp>
        <p:nvSpPr>
          <p:cNvPr id="57" name="Google Shape;57;p13"/>
          <p:cNvSpPr/>
          <p:nvPr/>
        </p:nvSpPr>
        <p:spPr>
          <a:xfrm>
            <a:off x="7609800" y="0"/>
            <a:ext cx="1534200" cy="9273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1119625" y="915300"/>
            <a:ext cx="2729700" cy="4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000000"/>
                </a:solidFill>
              </a:rPr>
              <a:t>The Polish don't laugh at themselves       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sp>
        <p:nvSpPr>
          <p:cNvPr id="134" name="Google Shape;134;p22"/>
          <p:cNvSpPr txBox="1"/>
          <p:nvPr/>
        </p:nvSpPr>
        <p:spPr>
          <a:xfrm>
            <a:off x="5396012" y="977550"/>
            <a:ext cx="2791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/>
              <a:t>Polish people are very noisy.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113" y="2305275"/>
            <a:ext cx="3034729" cy="17070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209550" dir="228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6" name="Google Shape;136;p22"/>
          <p:cNvPicPr preferRelativeResize="0"/>
          <p:nvPr/>
        </p:nvPicPr>
        <p:blipFill rotWithShape="1">
          <a:blip r:embed="rId4">
            <a:alphaModFix/>
          </a:blip>
          <a:srcRect l="24219" r="23651"/>
          <a:stretch/>
        </p:blipFill>
        <p:spPr>
          <a:xfrm>
            <a:off x="5744150" y="2037150"/>
            <a:ext cx="2095501" cy="20872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247650" dir="2040000" algn="bl" rotWithShape="0">
              <a:srgbClr val="000000">
                <a:alpha val="44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/>
        </p:nvSpPr>
        <p:spPr>
          <a:xfrm>
            <a:off x="5160850" y="1287500"/>
            <a:ext cx="2901900" cy="5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Polish are very stubborn</a:t>
            </a:r>
            <a:endParaRPr sz="2000"/>
          </a:p>
        </p:txBody>
      </p:sp>
      <p:sp>
        <p:nvSpPr>
          <p:cNvPr id="142" name="Google Shape;142;p23"/>
          <p:cNvSpPr txBox="1"/>
          <p:nvPr/>
        </p:nvSpPr>
        <p:spPr>
          <a:xfrm>
            <a:off x="756825" y="1138050"/>
            <a:ext cx="32784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They're not as open as Spanish people</a:t>
            </a:r>
            <a:endParaRPr sz="2000"/>
          </a:p>
        </p:txBody>
      </p:sp>
      <p:pic>
        <p:nvPicPr>
          <p:cNvPr id="143" name="Google Shape;143;p23" descr="Ver las imágenes de orig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238" y="2452138"/>
            <a:ext cx="2847563" cy="1841538"/>
          </a:xfrm>
          <a:prstGeom prst="rect">
            <a:avLst/>
          </a:prstGeom>
          <a:noFill/>
          <a:ln>
            <a:noFill/>
          </a:ln>
          <a:effectLst>
            <a:outerShdw blurRad="314325" dist="285750" dir="8760000" algn="bl" rotWithShape="0">
              <a:srgbClr val="000000">
                <a:alpha val="64999"/>
              </a:srgbClr>
            </a:outerShdw>
          </a:effectLst>
        </p:spPr>
      </p:pic>
      <p:pic>
        <p:nvPicPr>
          <p:cNvPr id="144" name="Google Shape;144;p23" descr="Ver las imágenes de orige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8438" y="2452149"/>
            <a:ext cx="3106717" cy="1841526"/>
          </a:xfrm>
          <a:prstGeom prst="rect">
            <a:avLst/>
          </a:prstGeom>
          <a:noFill/>
          <a:ln>
            <a:noFill/>
          </a:ln>
          <a:effectLst>
            <a:outerShdw blurRad="228600" dist="171450" dir="738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1" u="sng">
                <a:solidFill>
                  <a:srgbClr val="FFD966"/>
                </a:solidFill>
                <a:latin typeface="Oswald"/>
                <a:ea typeface="Oswald"/>
                <a:cs typeface="Oswald"/>
                <a:sym typeface="Oswald"/>
              </a:rPr>
              <a:t>CURIOSITIES OF POLAND</a:t>
            </a:r>
            <a:endParaRPr b="1" i="1" u="sng">
              <a:solidFill>
                <a:srgbClr val="FFD9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311700" y="1339300"/>
            <a:ext cx="5728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rgbClr val="000000"/>
                </a:solidFill>
              </a:rPr>
              <a:t>You have at least one friend named Ola, Kasia,  or Asia. </a:t>
            </a:r>
            <a:r>
              <a:rPr lang="es">
                <a:solidFill>
                  <a:schemeClr val="dk1"/>
                </a:solidFill>
              </a:rPr>
              <a:t>Michał, Marcin or Tomek, as well.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rgbClr val="000000"/>
                </a:solidFill>
              </a:rPr>
              <a:t>The day of your name may become more important than your birthday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rgbClr val="000000"/>
                </a:solidFill>
              </a:rPr>
              <a:t>Foreigners have difficulty pronouncing your surname ( Strzelczyk)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51" name="Google Shape;151;p24" descr="Ver las imágenes de orig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60610">
            <a:off x="6524400" y="2891350"/>
            <a:ext cx="2033906" cy="13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 descr="Ver las imágenes de orige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36944">
            <a:off x="6660625" y="1071025"/>
            <a:ext cx="1206350" cy="144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377900" cy="1891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7900" y="0"/>
            <a:ext cx="2433813" cy="22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 rotWithShape="1">
          <a:blip r:embed="rId5">
            <a:alphaModFix/>
          </a:blip>
          <a:srcRect b="11016"/>
          <a:stretch/>
        </p:blipFill>
        <p:spPr>
          <a:xfrm>
            <a:off x="0" y="1891600"/>
            <a:ext cx="3377900" cy="17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1723" y="0"/>
            <a:ext cx="3332275" cy="22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 rotWithShape="1">
          <a:blip r:embed="rId7">
            <a:alphaModFix/>
          </a:blip>
          <a:srcRect t="2462" r="4915" b="2453"/>
          <a:stretch/>
        </p:blipFill>
        <p:spPr>
          <a:xfrm>
            <a:off x="3377900" y="2217475"/>
            <a:ext cx="3377900" cy="145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 descr="Ver las imágenes de origen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10175" y="2217475"/>
            <a:ext cx="2433825" cy="16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 descr="Ver las imágenes de origen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3670700"/>
            <a:ext cx="2583511" cy="145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 descr="Ver las imágenes de origen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83500" y="3670700"/>
            <a:ext cx="1249147" cy="147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 descr="Ver las imágenes de origen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32650" y="3670700"/>
            <a:ext cx="2877526" cy="145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 descr="Ver las imágenes de origen"/>
          <p:cNvPicPr preferRelativeResize="0"/>
          <p:nvPr/>
        </p:nvPicPr>
        <p:blipFill rotWithShape="1">
          <a:blip r:embed="rId12">
            <a:alphaModFix/>
          </a:blip>
          <a:srcRect l="22630" r="30640"/>
          <a:stretch/>
        </p:blipFill>
        <p:spPr>
          <a:xfrm>
            <a:off x="6710175" y="3891075"/>
            <a:ext cx="2433826" cy="125329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/>
          <p:nvPr/>
        </p:nvSpPr>
        <p:spPr>
          <a:xfrm>
            <a:off x="1811200" y="1932900"/>
            <a:ext cx="5242500" cy="1277700"/>
          </a:xfrm>
          <a:prstGeom prst="rect">
            <a:avLst/>
          </a:prstGeom>
          <a:solidFill>
            <a:srgbClr val="FFE599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500">
                <a:solidFill>
                  <a:srgbClr val="FFFFFF"/>
                </a:solidFill>
              </a:rPr>
              <a:t>THE END</a:t>
            </a:r>
            <a:endParaRPr sz="85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13" y="457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i="1" u="sng">
                <a:solidFill>
                  <a:srgbClr val="FFD966"/>
                </a:solidFill>
                <a:latin typeface="Oswald"/>
                <a:ea typeface="Oswald"/>
                <a:cs typeface="Oswald"/>
                <a:sym typeface="Oswald"/>
              </a:rPr>
              <a:t>INDEX</a:t>
            </a:r>
            <a:endParaRPr sz="3600" b="1"/>
          </a:p>
        </p:txBody>
      </p:sp>
      <p:graphicFrame>
        <p:nvGraphicFramePr>
          <p:cNvPr id="63" name="Google Shape;63;p14"/>
          <p:cNvGraphicFramePr/>
          <p:nvPr/>
        </p:nvGraphicFramePr>
        <p:xfrm>
          <a:off x="1322813" y="1644150"/>
          <a:ext cx="6498375" cy="2331600"/>
        </p:xfrm>
        <a:graphic>
          <a:graphicData uri="http://schemas.openxmlformats.org/drawingml/2006/table">
            <a:tbl>
              <a:tblPr>
                <a:noFill/>
                <a:tableStyleId>{800F3737-7B86-4467-9697-930DE4156F03}</a:tableStyleId>
              </a:tblPr>
              <a:tblGrid>
                <a:gridCol w="6498375"/>
              </a:tblGrid>
              <a:tr h="333175">
                <a:tc>
                  <a:txBody>
                    <a:bodyPr/>
                    <a:lstStyle/>
                    <a:p>
                      <a:pPr marL="45720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750" b="1">
                          <a:solidFill>
                            <a:srgbClr val="073763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1.   LOCATION</a:t>
                      </a:r>
                      <a:endParaRPr sz="1750" b="1">
                        <a:solidFill>
                          <a:srgbClr val="073763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marL="45720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750" b="1">
                          <a:solidFill>
                            <a:srgbClr val="073763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2.   POLISH STEREOTYPES</a:t>
                      </a:r>
                      <a:endParaRPr sz="1750" b="1">
                        <a:solidFill>
                          <a:srgbClr val="073763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marL="45720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750" b="1">
                          <a:solidFill>
                            <a:srgbClr val="073763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3.   POLISH PREJUDICES</a:t>
                      </a:r>
                      <a:endParaRPr sz="1750" b="1">
                        <a:solidFill>
                          <a:srgbClr val="073763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marL="45720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750" b="1">
                          <a:solidFill>
                            <a:srgbClr val="073763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4.   CURIOSITIES OF POLAND</a:t>
                      </a:r>
                      <a:endParaRPr sz="1750" b="1">
                        <a:solidFill>
                          <a:srgbClr val="073763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600" y="1152475"/>
            <a:ext cx="4222596" cy="360680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399993">
            <a:off x="167837" y="246638"/>
            <a:ext cx="1012025" cy="78304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3178500" y="265413"/>
            <a:ext cx="27870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 </a:t>
            </a:r>
            <a:r>
              <a:rPr lang="es" sz="2800" b="1" i="1" u="sng">
                <a:solidFill>
                  <a:srgbClr val="FFD966"/>
                </a:solidFill>
                <a:latin typeface="Oswald"/>
                <a:ea typeface="Oswald"/>
                <a:cs typeface="Oswald"/>
                <a:sym typeface="Oswald"/>
              </a:rPr>
              <a:t>LOCATION</a:t>
            </a:r>
            <a:endParaRPr sz="3200" b="1" u="sng"/>
          </a:p>
        </p:txBody>
      </p:sp>
      <p:sp>
        <p:nvSpPr>
          <p:cNvPr id="71" name="Google Shape;71;p15"/>
          <p:cNvSpPr/>
          <p:nvPr/>
        </p:nvSpPr>
        <p:spPr>
          <a:xfrm>
            <a:off x="2806175" y="2555700"/>
            <a:ext cx="3762500" cy="1011983"/>
          </a:xfrm>
          <a:custGeom>
            <a:avLst/>
            <a:gdLst/>
            <a:ahLst/>
            <a:cxnLst/>
            <a:rect l="l" t="t" r="r" b="b"/>
            <a:pathLst>
              <a:path w="134351" h="36686" extrusionOk="0">
                <a:moveTo>
                  <a:pt x="0" y="16855"/>
                </a:moveTo>
                <a:lnTo>
                  <a:pt x="97169" y="36686"/>
                </a:lnTo>
                <a:lnTo>
                  <a:pt x="134351" y="0"/>
                </a:ln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8675" y="548333"/>
            <a:ext cx="2094575" cy="208724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7738175" y="1385500"/>
            <a:ext cx="452400" cy="306600"/>
          </a:xfrm>
          <a:prstGeom prst="flowChartConnector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" name="Google Shape;74;p15"/>
          <p:cNvCxnSpPr>
            <a:stCxn id="73" idx="4"/>
            <a:endCxn id="75" idx="0"/>
          </p:cNvCxnSpPr>
          <p:nvPr/>
        </p:nvCxnSpPr>
        <p:spPr>
          <a:xfrm flipH="1">
            <a:off x="7738175" y="1692100"/>
            <a:ext cx="226200" cy="133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5" name="Google Shape;75;p15"/>
          <p:cNvSpPr txBox="1"/>
          <p:nvPr/>
        </p:nvSpPr>
        <p:spPr>
          <a:xfrm>
            <a:off x="7109500" y="3029525"/>
            <a:ext cx="12573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Capital</a:t>
            </a:r>
            <a:endParaRPr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1" u="sng">
                <a:solidFill>
                  <a:srgbClr val="FFD966"/>
                </a:solidFill>
                <a:latin typeface="Oswald"/>
                <a:ea typeface="Oswald"/>
                <a:cs typeface="Oswald"/>
                <a:sym typeface="Oswald"/>
              </a:rPr>
              <a:t>POLISH STEREOTYPES</a:t>
            </a:r>
            <a:endParaRPr b="1" i="1" u="sng">
              <a:solidFill>
                <a:srgbClr val="FFD9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236350"/>
            <a:ext cx="8520600" cy="98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es">
                <a:solidFill>
                  <a:srgbClr val="434343"/>
                </a:solidFill>
              </a:rPr>
              <a:t>Here are some of the ideas we have about Polish people. 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 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        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3380700" y="1975550"/>
            <a:ext cx="51684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434343"/>
                </a:solidFill>
              </a:rPr>
              <a:t> </a:t>
            </a:r>
            <a:r>
              <a:rPr lang="es" sz="1500"/>
              <a:t>They really like vodka and they often get drunk.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418153" y="2043150"/>
            <a:ext cx="28815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2"/>
                </a:solidFill>
              </a:rPr>
              <a:t>  </a:t>
            </a:r>
            <a:r>
              <a:rPr lang="es" sz="1500"/>
              <a:t>They are very religious.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01" y="2617550"/>
            <a:ext cx="2775900" cy="18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9700" y="2617550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/>
        </p:nvSpPr>
        <p:spPr>
          <a:xfrm>
            <a:off x="3437325" y="1120700"/>
            <a:ext cx="51984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/>
              <a:t>Polish applaud when their plane arrives at their destination.</a:t>
            </a:r>
            <a:endParaRPr sz="2000"/>
          </a:p>
        </p:txBody>
      </p:sp>
      <p:sp>
        <p:nvSpPr>
          <p:cNvPr id="91" name="Google Shape;91;p17"/>
          <p:cNvSpPr txBox="1"/>
          <p:nvPr/>
        </p:nvSpPr>
        <p:spPr>
          <a:xfrm>
            <a:off x="381100" y="1296500"/>
            <a:ext cx="3148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</a:t>
            </a:r>
            <a:r>
              <a:rPr lang="es" sz="2000"/>
              <a:t>People like leisure</a:t>
            </a:r>
            <a:endParaRPr sz="2000"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300" y="2665362"/>
            <a:ext cx="2771550" cy="87303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1925" y="2408988"/>
            <a:ext cx="2771550" cy="13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37425" y="1157825"/>
            <a:ext cx="4421400" cy="8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000000"/>
                </a:solidFill>
              </a:rPr>
              <a:t>Polish people eat so much 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4571988" y="1033325"/>
            <a:ext cx="37029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/>
              <a:t>Polish seem to be hard-working people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6238" y="2413200"/>
            <a:ext cx="3027426" cy="1702925"/>
          </a:xfrm>
          <a:prstGeom prst="rect">
            <a:avLst/>
          </a:prstGeom>
          <a:noFill/>
          <a:ln>
            <a:noFill/>
          </a:ln>
          <a:effectLst>
            <a:outerShdw blurRad="342900" dist="180975" dir="708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8875" y="2413199"/>
            <a:ext cx="2697951" cy="1504414"/>
          </a:xfrm>
          <a:prstGeom prst="rect">
            <a:avLst/>
          </a:prstGeom>
          <a:noFill/>
          <a:ln>
            <a:noFill/>
          </a:ln>
          <a:effectLst>
            <a:outerShdw blurRad="242888" dist="152400" dir="894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576138" y="758500"/>
            <a:ext cx="36117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000000"/>
                </a:solidFill>
              </a:rPr>
              <a:t>Everything is much cheaper there than in Spain</a:t>
            </a:r>
            <a:r>
              <a:rPr lang="es" sz="1500">
                <a:solidFill>
                  <a:srgbClr val="000000"/>
                </a:solidFill>
              </a:rPr>
              <a:t>      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500">
              <a:solidFill>
                <a:srgbClr val="000000"/>
              </a:solidFill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5517550" y="758500"/>
            <a:ext cx="25617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The girls are thin and blonde.</a:t>
            </a:r>
            <a:endParaRPr sz="2000"/>
          </a:p>
        </p:txBody>
      </p:sp>
      <p:sp>
        <p:nvSpPr>
          <p:cNvPr id="108" name="Google Shape;108;p19"/>
          <p:cNvSpPr txBox="1"/>
          <p:nvPr/>
        </p:nvSpPr>
        <p:spPr>
          <a:xfrm>
            <a:off x="914400" y="214366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9782" y="2236990"/>
            <a:ext cx="3337250" cy="1868875"/>
          </a:xfrm>
          <a:prstGeom prst="rect">
            <a:avLst/>
          </a:prstGeom>
          <a:noFill/>
          <a:ln>
            <a:noFill/>
          </a:ln>
          <a:effectLst>
            <a:outerShdw blurRad="257175" dist="180975" dir="81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0" name="Google Shape;110;p19" descr="Ver las imágenes de orige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4994" y="2389613"/>
            <a:ext cx="2774030" cy="1563650"/>
          </a:xfrm>
          <a:prstGeom prst="rect">
            <a:avLst/>
          </a:prstGeom>
          <a:noFill/>
          <a:ln>
            <a:noFill/>
          </a:ln>
          <a:effectLst>
            <a:outerShdw blurRad="157163" dist="152400" dir="876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i="1">
                <a:solidFill>
                  <a:srgbClr val="FFD966"/>
                </a:solidFill>
                <a:latin typeface="Oswald"/>
                <a:ea typeface="Oswald"/>
                <a:cs typeface="Oswald"/>
                <a:sym typeface="Oswald"/>
              </a:rPr>
              <a:t>  </a:t>
            </a:r>
            <a:r>
              <a:rPr lang="es" b="1" i="1" u="sng">
                <a:solidFill>
                  <a:srgbClr val="FFD966"/>
                </a:solidFill>
                <a:latin typeface="Oswald"/>
                <a:ea typeface="Oswald"/>
                <a:cs typeface="Oswald"/>
                <a:sym typeface="Oswald"/>
              </a:rPr>
              <a:t>POLISH  PREJUDICES</a:t>
            </a:r>
            <a:endParaRPr b="1" i="1" u="sng">
              <a:solidFill>
                <a:srgbClr val="FFD9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237325" y="1101225"/>
            <a:ext cx="85206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es">
                <a:solidFill>
                  <a:srgbClr val="434343"/>
                </a:solidFill>
              </a:rPr>
              <a:t>Sometimes people from other countries have prejudices against Polish people that sometimes are not true.These are some of them:</a:t>
            </a:r>
            <a:endParaRPr>
              <a:solidFill>
                <a:srgbClr val="434343"/>
              </a:solidFill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573700" y="2409850"/>
            <a:ext cx="368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Polish people never smile and get angry over everything.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118" name="Google Shape;118;p20"/>
          <p:cNvSpPr txBox="1"/>
          <p:nvPr/>
        </p:nvSpPr>
        <p:spPr>
          <a:xfrm>
            <a:off x="5290750" y="2460700"/>
            <a:ext cx="34146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Polish men are aggressive.</a:t>
            </a:r>
            <a:endParaRPr sz="2000"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l="13968" r="14984"/>
          <a:stretch/>
        </p:blipFill>
        <p:spPr>
          <a:xfrm>
            <a:off x="1802450" y="3624100"/>
            <a:ext cx="1223500" cy="111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4687" y="3317290"/>
            <a:ext cx="2323218" cy="1493475"/>
          </a:xfrm>
          <a:prstGeom prst="rect">
            <a:avLst/>
          </a:prstGeom>
          <a:noFill/>
          <a:ln>
            <a:noFill/>
          </a:ln>
          <a:effectLst>
            <a:outerShdw blurRad="285750" dist="209550" dir="744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615950" y="840000"/>
            <a:ext cx="2962800" cy="6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000000"/>
                </a:solidFill>
              </a:rPr>
              <a:t>They can’t speak any foreign language.</a:t>
            </a:r>
            <a:endParaRPr sz="20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4640500" y="840000"/>
            <a:ext cx="44070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500"/>
              <a:t> </a:t>
            </a:r>
            <a:r>
              <a:rPr lang="es" sz="2000"/>
              <a:t>Polish don’t like immigrants, they don’t understand them</a:t>
            </a:r>
            <a:endParaRPr sz="2000"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475" y="2231249"/>
            <a:ext cx="2063751" cy="2095176"/>
          </a:xfrm>
          <a:prstGeom prst="rect">
            <a:avLst/>
          </a:prstGeom>
          <a:noFill/>
          <a:ln>
            <a:noFill/>
          </a:ln>
          <a:effectLst>
            <a:outerShdw blurRad="214313" dist="133350" dir="762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6389" y="2358755"/>
            <a:ext cx="2455212" cy="1840169"/>
          </a:xfrm>
          <a:prstGeom prst="rect">
            <a:avLst/>
          </a:prstGeom>
          <a:noFill/>
          <a:ln>
            <a:noFill/>
          </a:ln>
          <a:effectLst>
            <a:outerShdw blurRad="357188" dist="190500" dir="792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Presentación en pantalla (16:9)</PresentationFormat>
  <Paragraphs>40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Indie Flower</vt:lpstr>
      <vt:lpstr>Arial</vt:lpstr>
      <vt:lpstr>Oswald</vt:lpstr>
      <vt:lpstr>Courier New</vt:lpstr>
      <vt:lpstr>Simple Light</vt:lpstr>
      <vt:lpstr>Presentación de PowerPoint</vt:lpstr>
      <vt:lpstr>INDEX</vt:lpstr>
      <vt:lpstr>Presentación de PowerPoint</vt:lpstr>
      <vt:lpstr>POLISH STEREOTYPES</vt:lpstr>
      <vt:lpstr>Presentación de PowerPoint</vt:lpstr>
      <vt:lpstr>Presentación de PowerPoint</vt:lpstr>
      <vt:lpstr>Presentación de PowerPoint</vt:lpstr>
      <vt:lpstr>  POLISH  PREJUDICES</vt:lpstr>
      <vt:lpstr>Presentación de PowerPoint</vt:lpstr>
      <vt:lpstr>Presentación de PowerPoint</vt:lpstr>
      <vt:lpstr>Presentación de PowerPoint</vt:lpstr>
      <vt:lpstr>CURIOSITIES OF POLAND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salva funes</dc:creator>
  <cp:lastModifiedBy>salva funes</cp:lastModifiedBy>
  <cp:revision>1</cp:revision>
  <dcterms:modified xsi:type="dcterms:W3CDTF">2019-11-11T19:47:52Z</dcterms:modified>
</cp:coreProperties>
</file>