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Pacifico"/>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6" Type="http://schemas.openxmlformats.org/officeDocument/2006/relationships/font" Target="fonts/Pacific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65535fcdf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65535fcdf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65535fcdf9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65535fcdf9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65535fcdf9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65535fcdf9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65535fcdf9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65535fcdf9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65535fcdf9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65535fcdf9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6" name="Shape 66"/>
        <p:cNvGrpSpPr/>
        <p:nvPr/>
      </p:nvGrpSpPr>
      <p:grpSpPr>
        <a:xfrm>
          <a:off x="0" y="0"/>
          <a:ext cx="0" cy="0"/>
          <a:chOff x="0" y="0"/>
          <a:chExt cx="0" cy="0"/>
        </a:xfrm>
      </p:grpSpPr>
      <p:sp>
        <p:nvSpPr>
          <p:cNvPr id="67" name="Google Shape;67;p13"/>
          <p:cNvSpPr txBox="1"/>
          <p:nvPr>
            <p:ph idx="1" type="subTitle"/>
          </p:nvPr>
        </p:nvSpPr>
        <p:spPr>
          <a:xfrm>
            <a:off x="238925" y="4001975"/>
            <a:ext cx="2229900" cy="7500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s" sz="1500"/>
              <a:t> </a:t>
            </a:r>
            <a:r>
              <a:rPr lang="es" sz="1500"/>
              <a:t>Jorge Hernández and Javier Jiménez</a:t>
            </a:r>
            <a:endParaRPr sz="1500"/>
          </a:p>
        </p:txBody>
      </p:sp>
      <p:sp>
        <p:nvSpPr>
          <p:cNvPr id="68" name="Google Shape;68;p13"/>
          <p:cNvSpPr txBox="1"/>
          <p:nvPr/>
        </p:nvSpPr>
        <p:spPr>
          <a:xfrm>
            <a:off x="307204" y="1148225"/>
            <a:ext cx="7486200" cy="197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4800">
                <a:solidFill>
                  <a:srgbClr val="3C78D8"/>
                </a:solidFill>
                <a:latin typeface="Pacifico"/>
                <a:ea typeface="Pacifico"/>
                <a:cs typeface="Pacifico"/>
                <a:sym typeface="Pacifico"/>
              </a:rPr>
              <a:t>How are they ? </a:t>
            </a:r>
            <a:endParaRPr b="1" sz="4800">
              <a:solidFill>
                <a:srgbClr val="3C78D8"/>
              </a:solidFill>
              <a:latin typeface="Pacifico"/>
              <a:ea typeface="Pacifico"/>
              <a:cs typeface="Pacifico"/>
              <a:sym typeface="Pacific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2" name="Shape 72"/>
        <p:cNvGrpSpPr/>
        <p:nvPr/>
      </p:nvGrpSpPr>
      <p:grpSpPr>
        <a:xfrm>
          <a:off x="0" y="0"/>
          <a:ext cx="0" cy="0"/>
          <a:chOff x="0" y="0"/>
          <a:chExt cx="0" cy="0"/>
        </a:xfrm>
      </p:grpSpPr>
      <p:sp>
        <p:nvSpPr>
          <p:cNvPr id="73" name="Google Shape;73;p14"/>
          <p:cNvSpPr txBox="1"/>
          <p:nvPr>
            <p:ph type="title"/>
          </p:nvPr>
        </p:nvSpPr>
        <p:spPr>
          <a:xfrm>
            <a:off x="0" y="0"/>
            <a:ext cx="9144000" cy="1678800"/>
          </a:xfrm>
          <a:prstGeom prst="rect">
            <a:avLst/>
          </a:prstGeom>
          <a:solidFill>
            <a:srgbClr val="FF0000"/>
          </a:solidFill>
        </p:spPr>
        <p:txBody>
          <a:bodyPr anchorCtr="0" anchor="b" bIns="91425" lIns="91425" spcFirstLastPara="1" rIns="91425" wrap="square" tIns="91425">
            <a:noAutofit/>
          </a:bodyPr>
          <a:lstStyle/>
          <a:p>
            <a:pPr indent="0" lvl="0" marL="0" rtl="0" algn="l">
              <a:spcBef>
                <a:spcPts val="0"/>
              </a:spcBef>
              <a:spcAft>
                <a:spcPts val="0"/>
              </a:spcAft>
              <a:buNone/>
            </a:pPr>
            <a:r>
              <a:rPr lang="es" sz="2900"/>
              <a:t>What does the world thinks about…Polish people? </a:t>
            </a:r>
            <a:endParaRPr sz="2900"/>
          </a:p>
        </p:txBody>
      </p:sp>
      <p:sp>
        <p:nvSpPr>
          <p:cNvPr id="74" name="Google Shape;74;p14"/>
          <p:cNvSpPr txBox="1"/>
          <p:nvPr>
            <p:ph idx="1" type="body"/>
          </p:nvPr>
        </p:nvSpPr>
        <p:spPr>
          <a:xfrm>
            <a:off x="272100" y="1811850"/>
            <a:ext cx="8574600" cy="3252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a:t> Finding out information on the web, we have discovered many different opinions depending of where do you ask it. We are surprised, the best opinions are told by the furthest countries’ people. But nevertheless, the opinions of European people is not as good as the others we have said. Now, we are going to say some of these opinions.</a:t>
            </a:r>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8" name="Shape 78"/>
        <p:cNvGrpSpPr/>
        <p:nvPr/>
      </p:nvGrpSpPr>
      <p:grpSpPr>
        <a:xfrm>
          <a:off x="0" y="0"/>
          <a:ext cx="0" cy="0"/>
          <a:chOff x="0" y="0"/>
          <a:chExt cx="0" cy="0"/>
        </a:xfrm>
      </p:grpSpPr>
      <p:sp>
        <p:nvSpPr>
          <p:cNvPr id="79" name="Google Shape;79;p15"/>
          <p:cNvSpPr txBox="1"/>
          <p:nvPr>
            <p:ph type="title"/>
          </p:nvPr>
        </p:nvSpPr>
        <p:spPr>
          <a:xfrm>
            <a:off x="0" y="0"/>
            <a:ext cx="9402600" cy="1700700"/>
          </a:xfrm>
          <a:prstGeom prst="rect">
            <a:avLst/>
          </a:prstGeom>
          <a:solidFill>
            <a:srgbClr val="FF0000"/>
          </a:solidFill>
        </p:spPr>
        <p:txBody>
          <a:bodyPr anchorCtr="0" anchor="b" bIns="91425" lIns="91425" spcFirstLastPara="1" rIns="91425" wrap="square" tIns="91425">
            <a:noAutofit/>
          </a:bodyPr>
          <a:lstStyle/>
          <a:p>
            <a:pPr indent="0" lvl="0" marL="0" rtl="0" algn="l">
              <a:spcBef>
                <a:spcPts val="0"/>
              </a:spcBef>
              <a:spcAft>
                <a:spcPts val="0"/>
              </a:spcAft>
              <a:buNone/>
            </a:pPr>
            <a:r>
              <a:rPr lang="es"/>
              <a:t>What do european people think about Polish people?</a:t>
            </a:r>
            <a:endParaRPr/>
          </a:p>
        </p:txBody>
      </p:sp>
      <p:sp>
        <p:nvSpPr>
          <p:cNvPr id="80" name="Google Shape;80;p15"/>
          <p:cNvSpPr txBox="1"/>
          <p:nvPr>
            <p:ph idx="1" type="body"/>
          </p:nvPr>
        </p:nvSpPr>
        <p:spPr>
          <a:xfrm>
            <a:off x="460950" y="1979233"/>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We start with the worst opinions.</a:t>
            </a:r>
            <a:endParaRPr/>
          </a:p>
          <a:p>
            <a:pPr indent="-342900" lvl="0" marL="457200" rtl="0" algn="l">
              <a:spcBef>
                <a:spcPts val="1600"/>
              </a:spcBef>
              <a:spcAft>
                <a:spcPts val="0"/>
              </a:spcAft>
              <a:buSzPts val="1800"/>
              <a:buChar char="●"/>
            </a:pPr>
            <a:r>
              <a:rPr lang="es"/>
              <a:t>Western Europe people think that Polish people are stronger and bigger than us (this stereotype is said about all the oriental European countries)</a:t>
            </a:r>
            <a:endParaRPr/>
          </a:p>
          <a:p>
            <a:pPr indent="-342900" lvl="0" marL="457200" rtl="0" algn="l">
              <a:spcBef>
                <a:spcPts val="0"/>
              </a:spcBef>
              <a:spcAft>
                <a:spcPts val="0"/>
              </a:spcAft>
              <a:buSzPts val="1800"/>
              <a:buChar char="●"/>
            </a:pPr>
            <a:r>
              <a:rPr lang="es"/>
              <a:t>Western Europe people think also that “they have stolen our jobs”, due to the life there is cheaper.</a:t>
            </a:r>
            <a:endParaRPr/>
          </a:p>
        </p:txBody>
      </p:sp>
    </p:spTree>
  </p:cSld>
  <p:clrMapOvr>
    <a:masterClrMapping/>
  </p:clrMapOvr>
  <mc:AlternateContent>
    <mc:Choice Requires="p14">
      <p:transition spd="slow" p14:dur="1000">
        <p14:prism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4" name="Shape 84"/>
        <p:cNvGrpSpPr/>
        <p:nvPr/>
      </p:nvGrpSpPr>
      <p:grpSpPr>
        <a:xfrm>
          <a:off x="0" y="0"/>
          <a:ext cx="0" cy="0"/>
          <a:chOff x="0" y="0"/>
          <a:chExt cx="0" cy="0"/>
        </a:xfrm>
      </p:grpSpPr>
      <p:sp>
        <p:nvSpPr>
          <p:cNvPr id="85" name="Google Shape;85;p16"/>
          <p:cNvSpPr txBox="1"/>
          <p:nvPr>
            <p:ph type="title"/>
          </p:nvPr>
        </p:nvSpPr>
        <p:spPr>
          <a:xfrm>
            <a:off x="0" y="0"/>
            <a:ext cx="9144000" cy="1668000"/>
          </a:xfrm>
          <a:prstGeom prst="rect">
            <a:avLst/>
          </a:prstGeom>
          <a:solidFill>
            <a:srgbClr val="FF0000"/>
          </a:solidFill>
        </p:spPr>
        <p:txBody>
          <a:bodyPr anchorCtr="0" anchor="b" bIns="91425" lIns="91425" spcFirstLastPara="1" rIns="91425" wrap="square" tIns="91425">
            <a:noAutofit/>
          </a:bodyPr>
          <a:lstStyle/>
          <a:p>
            <a:pPr indent="0" lvl="0" marL="0" rtl="0" algn="l">
              <a:spcBef>
                <a:spcPts val="0"/>
              </a:spcBef>
              <a:spcAft>
                <a:spcPts val="0"/>
              </a:spcAft>
              <a:buNone/>
            </a:pPr>
            <a:r>
              <a:rPr lang="es" sz="2900"/>
              <a:t>What do asian people think about Polish people?</a:t>
            </a:r>
            <a:endParaRPr sz="2900"/>
          </a:p>
        </p:txBody>
      </p:sp>
      <p:sp>
        <p:nvSpPr>
          <p:cNvPr id="86" name="Google Shape;86;p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They haven’t got a special good or bad opinion:</a:t>
            </a:r>
            <a:endParaRPr/>
          </a:p>
          <a:p>
            <a:pPr indent="-342900" lvl="0" marL="457200" rtl="0" algn="l">
              <a:spcBef>
                <a:spcPts val="1600"/>
              </a:spcBef>
              <a:spcAft>
                <a:spcPts val="0"/>
              </a:spcAft>
              <a:buSzPts val="1800"/>
              <a:buChar char="●"/>
            </a:pPr>
            <a:r>
              <a:rPr lang="es"/>
              <a:t>As we say, they don’t calificate Poland, but they valorate really good some celebrities of Poland.</a:t>
            </a:r>
            <a:endParaRPr/>
          </a:p>
          <a:p>
            <a:pPr indent="-342900" lvl="0" marL="457200" rtl="0" algn="l">
              <a:spcBef>
                <a:spcPts val="0"/>
              </a:spcBef>
              <a:spcAft>
                <a:spcPts val="0"/>
              </a:spcAft>
              <a:buSzPts val="1800"/>
              <a:buChar char="●"/>
            </a:pPr>
            <a:r>
              <a:rPr lang="es"/>
              <a:t>The most loved celebrity is Chopin (specially in China)</a:t>
            </a:r>
            <a:endParaRPr/>
          </a:p>
        </p:txBody>
      </p:sp>
    </p:spTree>
  </p:cSld>
  <p:clrMapOvr>
    <a:masterClrMapping/>
  </p:clrMapOvr>
  <mc:AlternateContent>
    <mc:Choice Requires="p14">
      <p:transition spd="slow" p14:dur="1000">
        <p14:flip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0" y="0"/>
            <a:ext cx="9144000" cy="1684500"/>
          </a:xfrm>
          <a:prstGeom prst="rect">
            <a:avLst/>
          </a:prstGeom>
          <a:solidFill>
            <a:srgbClr val="FF0000"/>
          </a:solidFill>
        </p:spPr>
        <p:txBody>
          <a:bodyPr anchorCtr="0" anchor="b" bIns="91425" lIns="91425" spcFirstLastPara="1" rIns="91425" wrap="square" tIns="91425">
            <a:noAutofit/>
          </a:bodyPr>
          <a:lstStyle/>
          <a:p>
            <a:pPr indent="0" lvl="0" marL="0" rtl="0" algn="l">
              <a:spcBef>
                <a:spcPts val="0"/>
              </a:spcBef>
              <a:spcAft>
                <a:spcPts val="0"/>
              </a:spcAft>
              <a:buNone/>
            </a:pPr>
            <a:r>
              <a:rPr lang="es" sz="2900"/>
              <a:t>What do american people think about Polish people?</a:t>
            </a:r>
            <a:endParaRPr sz="2900"/>
          </a:p>
        </p:txBody>
      </p:sp>
      <p:sp>
        <p:nvSpPr>
          <p:cNvPr id="92" name="Google Shape;92;p17"/>
          <p:cNvSpPr txBox="1"/>
          <p:nvPr>
            <p:ph idx="1" type="body"/>
          </p:nvPr>
        </p:nvSpPr>
        <p:spPr>
          <a:xfrm>
            <a:off x="407850" y="2163575"/>
            <a:ext cx="8222100" cy="192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These opinions are the best that refers to the people of Poland:</a:t>
            </a:r>
            <a:endParaRPr/>
          </a:p>
          <a:p>
            <a:pPr indent="-342900" lvl="0" marL="457200" rtl="0" algn="l">
              <a:spcBef>
                <a:spcPts val="1600"/>
              </a:spcBef>
              <a:spcAft>
                <a:spcPts val="0"/>
              </a:spcAft>
              <a:buSzPts val="1800"/>
              <a:buChar char="●"/>
            </a:pPr>
            <a:r>
              <a:rPr lang="es"/>
              <a:t>American people have (in general) a positive opinion about Polish people.</a:t>
            </a:r>
            <a:endParaRPr/>
          </a:p>
          <a:p>
            <a:pPr indent="-342900" lvl="0" marL="457200" rtl="0" algn="l">
              <a:spcBef>
                <a:spcPts val="1600"/>
              </a:spcBef>
              <a:spcAft>
                <a:spcPts val="0"/>
              </a:spcAft>
              <a:buSzPts val="1800"/>
              <a:buChar char="●"/>
            </a:pPr>
            <a:r>
              <a:rPr lang="es"/>
              <a:t>They describe them like friendly, hard workers and home-loving.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mc:AlternateContent>
    <mc:Choice Requires="p14">
      <p:transition spd="slow" p14:dur="1000">
        <p:pus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0" y="0"/>
            <a:ext cx="9144000" cy="1679100"/>
          </a:xfrm>
          <a:prstGeom prst="rect">
            <a:avLst/>
          </a:prstGeom>
          <a:solidFill>
            <a:srgbClr val="FF0000"/>
          </a:solidFill>
        </p:spPr>
        <p:txBody>
          <a:bodyPr anchorCtr="0" anchor="b" bIns="91425" lIns="91425" spcFirstLastPara="1" rIns="91425" wrap="square" tIns="91425">
            <a:noAutofit/>
          </a:bodyPr>
          <a:lstStyle/>
          <a:p>
            <a:pPr indent="0" lvl="0" marL="0" rtl="0" algn="l">
              <a:spcBef>
                <a:spcPts val="0"/>
              </a:spcBef>
              <a:spcAft>
                <a:spcPts val="0"/>
              </a:spcAft>
              <a:buNone/>
            </a:pPr>
            <a:r>
              <a:rPr lang="es"/>
              <a:t>Finally</a:t>
            </a:r>
            <a:endParaRPr/>
          </a:p>
        </p:txBody>
      </p:sp>
      <p:sp>
        <p:nvSpPr>
          <p:cNvPr id="98" name="Google Shape;98;p18"/>
          <p:cNvSpPr txBox="1"/>
          <p:nvPr>
            <p:ph idx="1" type="body"/>
          </p:nvPr>
        </p:nvSpPr>
        <p:spPr>
          <a:xfrm>
            <a:off x="176579"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We didn’t want, and we tried to don’t insult any country, but if someone feels insulted, we are sorry. </a:t>
            </a:r>
            <a:endParaRPr/>
          </a:p>
          <a:p>
            <a:pPr indent="0" lvl="0" marL="0" rtl="0" algn="l">
              <a:spcBef>
                <a:spcPts val="1600"/>
              </a:spcBef>
              <a:spcAft>
                <a:spcPts val="1600"/>
              </a:spcAft>
              <a:buNone/>
            </a:pPr>
            <a:r>
              <a:rPr lang="es"/>
              <a:t>We want you have enjoyed this presentation, and thanks for read it.</a:t>
            </a:r>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