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embeddedFontLst>
    <p:embeddedFont>
      <p:font typeface="Roboto"/>
      <p:regular r:id="rId7"/>
      <p:bold r:id="rId8"/>
      <p:italic r:id="rId9"/>
      <p:boldItalic r:id="rId10"/>
    </p:embeddedFont>
    <p:embeddedFont>
      <p:font typeface="Lobster"/>
      <p:regular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Lobster-regular.fntdata"/><Relationship Id="rId10" Type="http://schemas.openxmlformats.org/officeDocument/2006/relationships/font" Target="fonts/Roboto-boldItalic.fntdata"/><Relationship Id="rId9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Roboto-regular.fntdata"/><Relationship Id="rId8" Type="http://schemas.openxmlformats.org/officeDocument/2006/relationships/font" Target="fonts/Robo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a1859e29f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a1859e29f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1906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300">
                <a:latin typeface="Lobster"/>
                <a:ea typeface="Lobster"/>
                <a:cs typeface="Lobster"/>
                <a:sym typeface="Lobster"/>
              </a:rPr>
              <a:t>Things we have in common with Portugal and Italy:</a:t>
            </a:r>
            <a:endParaRPr sz="23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311700" y="763375"/>
            <a:ext cx="3999900" cy="27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highlight>
                  <a:srgbClr val="6AA84F"/>
                </a:highlight>
              </a:rPr>
              <a:t>Port</a:t>
            </a:r>
            <a:r>
              <a:rPr lang="es">
                <a:solidFill>
                  <a:schemeClr val="dk1"/>
                </a:solidFill>
                <a:highlight>
                  <a:srgbClr val="FF0000"/>
                </a:highlight>
              </a:rPr>
              <a:t>uga</a:t>
            </a:r>
            <a:r>
              <a:rPr lang="es">
                <a:solidFill>
                  <a:schemeClr val="dk1"/>
                </a:solidFill>
                <a:highlight>
                  <a:srgbClr val="FF0000"/>
                </a:highlight>
              </a:rPr>
              <a:t>l</a:t>
            </a:r>
            <a:endParaRPr>
              <a:solidFill>
                <a:schemeClr val="dk1"/>
              </a:solidFill>
              <a:highlight>
                <a:srgbClr val="FF0000"/>
              </a:highlight>
            </a:endParaRPr>
          </a:p>
          <a:p>
            <a:pPr indent="-301625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Roboto"/>
              <a:buChar char="●"/>
            </a:pPr>
            <a:r>
              <a:rPr lang="es" sz="115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We share the same </a:t>
            </a:r>
            <a:r>
              <a:rPr lang="es" sz="115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portion of land.</a:t>
            </a:r>
            <a:endParaRPr sz="115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16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Roboto"/>
              <a:buChar char="●"/>
            </a:pPr>
            <a:r>
              <a:rPr lang="es" sz="115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The Tajo river</a:t>
            </a:r>
            <a:endParaRPr sz="1150">
              <a:solidFill>
                <a:srgbClr val="6AA84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●"/>
            </a:pPr>
            <a:r>
              <a:rPr lang="es" sz="11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Portuguese was</a:t>
            </a:r>
            <a:r>
              <a:rPr lang="es" sz="11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 originated in Galicia</a:t>
            </a:r>
            <a:endParaRPr sz="11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162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"/>
              <a:buFont typeface="Roboto"/>
              <a:buChar char="●"/>
            </a:pPr>
            <a:r>
              <a:rPr lang="es" sz="115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Our gastronomy</a:t>
            </a:r>
            <a:r>
              <a:rPr lang="es" sz="115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 is similar</a:t>
            </a:r>
            <a:endParaRPr sz="115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88925" lvl="0" marL="4572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Font typeface="Roboto"/>
              <a:buChar char="➔"/>
            </a:pPr>
            <a:r>
              <a:rPr lang="es" sz="1100">
                <a:solidFill>
                  <a:srgbClr val="6AA84F"/>
                </a:solidFill>
              </a:rPr>
              <a:t>Portuguese is a language</a:t>
            </a:r>
            <a:r>
              <a:rPr lang="es" sz="1100">
                <a:solidFill>
                  <a:schemeClr val="dk1"/>
                </a:solidFill>
              </a:rPr>
              <a:t> </a:t>
            </a:r>
            <a:r>
              <a:rPr lang="es" sz="1100">
                <a:solidFill>
                  <a:srgbClr val="FF0000"/>
                </a:solidFill>
              </a:rPr>
              <a:t>that has had many </a:t>
            </a:r>
            <a:r>
              <a:rPr lang="es" sz="1100">
                <a:solidFill>
                  <a:srgbClr val="6AA84F"/>
                </a:solidFill>
              </a:rPr>
              <a:t>variations and one of the</a:t>
            </a:r>
            <a:r>
              <a:rPr lang="es" sz="1100">
                <a:solidFill>
                  <a:srgbClr val="FF0000"/>
                </a:solidFill>
              </a:rPr>
              <a:t>m is Galician-Portuguese, </a:t>
            </a:r>
            <a:r>
              <a:rPr lang="es" sz="1100">
                <a:solidFill>
                  <a:srgbClr val="6AA84F"/>
                </a:solidFill>
              </a:rPr>
              <a:t>which was used in Spain</a:t>
            </a:r>
            <a:r>
              <a:rPr lang="es" sz="1100">
                <a:solidFill>
                  <a:schemeClr val="dk1"/>
                </a:solidFill>
              </a:rPr>
              <a:t> </a:t>
            </a:r>
            <a:r>
              <a:rPr lang="es" sz="1100">
                <a:solidFill>
                  <a:srgbClr val="FF0000"/>
                </a:solidFill>
              </a:rPr>
              <a:t>in the Middle Ages in the </a:t>
            </a:r>
            <a:r>
              <a:rPr lang="es" sz="1100">
                <a:solidFill>
                  <a:srgbClr val="6AA84F"/>
                </a:solidFill>
              </a:rPr>
              <a:t>medieval Kingdom of Ga</a:t>
            </a:r>
            <a:r>
              <a:rPr lang="es" sz="1100">
                <a:solidFill>
                  <a:srgbClr val="FF0000"/>
                </a:solidFill>
              </a:rPr>
              <a:t>licia. So the Galician and the </a:t>
            </a:r>
            <a:r>
              <a:rPr lang="es" sz="1100">
                <a:solidFill>
                  <a:srgbClr val="6AA84F"/>
                </a:solidFill>
              </a:rPr>
              <a:t>Portuguese have a close</a:t>
            </a:r>
            <a:r>
              <a:rPr lang="es" sz="1100">
                <a:solidFill>
                  <a:schemeClr val="dk1"/>
                </a:solidFill>
              </a:rPr>
              <a:t> </a:t>
            </a:r>
            <a:r>
              <a:rPr lang="es" sz="1100">
                <a:solidFill>
                  <a:srgbClr val="FF0000"/>
                </a:solidFill>
              </a:rPr>
              <a:t>relationship between them.</a:t>
            </a:r>
            <a:endParaRPr sz="1100">
              <a:solidFill>
                <a:srgbClr val="FF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56" name="Google Shape;56;p13"/>
          <p:cNvSpPr txBox="1"/>
          <p:nvPr>
            <p:ph idx="2" type="body"/>
          </p:nvPr>
        </p:nvSpPr>
        <p:spPr>
          <a:xfrm>
            <a:off x="4874775" y="763375"/>
            <a:ext cx="3999900" cy="279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  <a:highlight>
                  <a:srgbClr val="6AA84F"/>
                </a:highlight>
              </a:rPr>
              <a:t>It</a:t>
            </a:r>
            <a:r>
              <a:rPr lang="es">
                <a:solidFill>
                  <a:srgbClr val="000000"/>
                </a:solidFill>
                <a:highlight>
                  <a:srgbClr val="FFFFFF"/>
                </a:highlight>
              </a:rPr>
              <a:t>a</a:t>
            </a:r>
            <a:r>
              <a:rPr lang="es">
                <a:solidFill>
                  <a:srgbClr val="000000"/>
                </a:solidFill>
                <a:highlight>
                  <a:srgbClr val="FF0000"/>
                </a:highlight>
              </a:rPr>
              <a:t>ly</a:t>
            </a:r>
            <a:endParaRPr>
              <a:solidFill>
                <a:srgbClr val="000000"/>
              </a:solidFill>
              <a:highlight>
                <a:srgbClr val="FF0000"/>
              </a:highlight>
            </a:endParaRPr>
          </a:p>
          <a:p>
            <a:pPr indent="-29845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●"/>
            </a:pPr>
            <a:r>
              <a:rPr lang="es" sz="11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(The) olive</a:t>
            </a:r>
            <a:r>
              <a:rPr lang="es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" sz="11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oil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●"/>
            </a:pPr>
            <a:r>
              <a:rPr lang="es" sz="11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The</a:t>
            </a:r>
            <a:r>
              <a:rPr lang="es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" sz="11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Medi</a:t>
            </a:r>
            <a:r>
              <a:rPr lang="es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terranean </a:t>
            </a:r>
            <a:r>
              <a:rPr lang="es" sz="11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Sea</a:t>
            </a:r>
            <a:endParaRPr sz="11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●"/>
            </a:pPr>
            <a:r>
              <a:rPr lang="es" sz="11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We both l</a:t>
            </a:r>
            <a:r>
              <a:rPr lang="es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ove footba</a:t>
            </a:r>
            <a:r>
              <a:rPr lang="es" sz="11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ll </a:t>
            </a:r>
            <a:r>
              <a:rPr lang="es" sz="1000">
                <a:solidFill>
                  <a:srgbClr val="FF0000"/>
                </a:solidFill>
              </a:rPr>
              <a:t>/ </a:t>
            </a:r>
            <a:r>
              <a:rPr lang="es" sz="1100">
                <a:solidFill>
                  <a:srgbClr val="FF0000"/>
                </a:solidFill>
              </a:rPr>
              <a:t>soccer</a:t>
            </a:r>
            <a:endParaRPr sz="8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●"/>
            </a:pPr>
            <a:r>
              <a:rPr lang="es" sz="1100">
                <a:solidFill>
                  <a:srgbClr val="6AA84F"/>
                </a:solidFill>
                <a:latin typeface="Roboto"/>
                <a:ea typeface="Roboto"/>
                <a:cs typeface="Roboto"/>
                <a:sym typeface="Roboto"/>
              </a:rPr>
              <a:t>There is a</a:t>
            </a:r>
            <a:r>
              <a:rPr lang="es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lot of life </a:t>
            </a:r>
            <a:r>
              <a:rPr lang="es" sz="11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in our streets</a:t>
            </a:r>
            <a:endParaRPr sz="11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●"/>
            </a:pPr>
            <a:r>
              <a:rPr lang="es" sz="1100">
                <a:solidFill>
                  <a:srgbClr val="6AA84F"/>
                </a:solidFill>
              </a:rPr>
              <a:t>The Medi</a:t>
            </a:r>
            <a:r>
              <a:rPr lang="es" sz="1100">
                <a:solidFill>
                  <a:schemeClr val="dk1"/>
                </a:solidFill>
              </a:rPr>
              <a:t>terranean </a:t>
            </a:r>
            <a:r>
              <a:rPr lang="es" sz="1100">
                <a:solidFill>
                  <a:srgbClr val="FF0000"/>
                </a:solidFill>
              </a:rPr>
              <a:t>climate</a:t>
            </a:r>
            <a:endParaRPr sz="11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</a:endParaRPr>
          </a:p>
          <a:p>
            <a:pPr indent="-292100" lvl="0" marL="4572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000"/>
              <a:buChar char="➔"/>
            </a:pPr>
            <a:r>
              <a:rPr lang="es" sz="1100">
                <a:solidFill>
                  <a:srgbClr val="6AA84F"/>
                </a:solidFill>
              </a:rPr>
              <a:t>The Mediterranean</a:t>
            </a:r>
            <a:r>
              <a:rPr lang="es" sz="1100">
                <a:solidFill>
                  <a:srgbClr val="222222"/>
                </a:solidFill>
              </a:rPr>
              <a:t> climate is a war</a:t>
            </a:r>
            <a:r>
              <a:rPr lang="es" sz="1100">
                <a:solidFill>
                  <a:srgbClr val="FF0000"/>
                </a:solidFill>
              </a:rPr>
              <a:t>m climate </a:t>
            </a:r>
            <a:r>
              <a:rPr lang="es" sz="1100">
                <a:solidFill>
                  <a:srgbClr val="6AA84F"/>
                </a:solidFill>
              </a:rPr>
              <a:t>characterized by v</a:t>
            </a:r>
            <a:r>
              <a:rPr lang="es" sz="1100">
                <a:solidFill>
                  <a:srgbClr val="222222"/>
                </a:solidFill>
              </a:rPr>
              <a:t>ery hot and dry s</a:t>
            </a:r>
            <a:r>
              <a:rPr lang="es" sz="1100">
                <a:solidFill>
                  <a:srgbClr val="FF0000"/>
                </a:solidFill>
              </a:rPr>
              <a:t>ummers and light</a:t>
            </a:r>
            <a:r>
              <a:rPr lang="es" sz="1100">
                <a:solidFill>
                  <a:srgbClr val="222222"/>
                </a:solidFill>
              </a:rPr>
              <a:t> </a:t>
            </a:r>
            <a:r>
              <a:rPr lang="es" sz="1100">
                <a:solidFill>
                  <a:srgbClr val="6AA84F"/>
                </a:solidFill>
              </a:rPr>
              <a:t>and rainy winters. A</a:t>
            </a:r>
            <a:r>
              <a:rPr lang="es" sz="1100">
                <a:solidFill>
                  <a:srgbClr val="222222"/>
                </a:solidFill>
              </a:rPr>
              <a:t>ll the provinces </a:t>
            </a:r>
            <a:r>
              <a:rPr lang="es" sz="1100">
                <a:solidFill>
                  <a:srgbClr val="FF0000"/>
                </a:solidFill>
              </a:rPr>
              <a:t>that are in the </a:t>
            </a:r>
            <a:r>
              <a:rPr lang="es" sz="1100">
                <a:solidFill>
                  <a:srgbClr val="6AA84F"/>
                </a:solidFill>
              </a:rPr>
              <a:t>Mediterranean regio</a:t>
            </a:r>
            <a:r>
              <a:rPr lang="es" sz="1100">
                <a:solidFill>
                  <a:srgbClr val="222222"/>
                </a:solidFill>
              </a:rPr>
              <a:t>n have this clim</a:t>
            </a:r>
            <a:r>
              <a:rPr lang="es" sz="1100">
                <a:solidFill>
                  <a:srgbClr val="FF0000"/>
                </a:solidFill>
              </a:rPr>
              <a:t>ate, so Spain and</a:t>
            </a:r>
            <a:r>
              <a:rPr lang="es" sz="1100">
                <a:solidFill>
                  <a:srgbClr val="222222"/>
                </a:solidFill>
              </a:rPr>
              <a:t> </a:t>
            </a:r>
            <a:r>
              <a:rPr lang="es" sz="1100">
                <a:solidFill>
                  <a:srgbClr val="6AA84F"/>
                </a:solidFill>
              </a:rPr>
              <a:t>Italy have both thes</a:t>
            </a:r>
            <a:r>
              <a:rPr lang="es" sz="1100">
                <a:solidFill>
                  <a:srgbClr val="222222"/>
                </a:solidFill>
              </a:rPr>
              <a:t>e climate.</a:t>
            </a:r>
            <a:endParaRPr sz="1100">
              <a:solidFill>
                <a:srgbClr val="22222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481200" y="3560275"/>
            <a:ext cx="8181600" cy="1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Words shared between Spanish and French : </a:t>
            </a:r>
            <a:endParaRPr b="1" sz="12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- </a:t>
            </a:r>
            <a:r>
              <a:rPr lang="es" sz="1000">
                <a:solidFill>
                  <a:srgbClr val="1155CC"/>
                </a:solidFill>
              </a:rPr>
              <a:t>Spanish “Dama” an</a:t>
            </a:r>
            <a:r>
              <a:rPr lang="es" sz="1000"/>
              <a:t>d French “Dame” , </a:t>
            </a:r>
            <a:r>
              <a:rPr lang="es" sz="1000">
                <a:solidFill>
                  <a:srgbClr val="FF0000"/>
                </a:solidFill>
              </a:rPr>
              <a:t>both come from Latin (domina)</a:t>
            </a:r>
            <a:endParaRPr sz="1000">
              <a:solidFill>
                <a:srgbClr val="FF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1155CC"/>
                </a:solidFill>
              </a:rPr>
              <a:t>- “Baguette” is used </a:t>
            </a:r>
            <a:r>
              <a:rPr lang="es" sz="1000"/>
              <a:t>in Spanish but it co</a:t>
            </a:r>
            <a:r>
              <a:rPr lang="es" sz="1000">
                <a:solidFill>
                  <a:srgbClr val="FF0000"/>
                </a:solidFill>
              </a:rPr>
              <a:t>mes from French.</a:t>
            </a:r>
            <a:endParaRPr sz="1000">
              <a:solidFill>
                <a:srgbClr val="FF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1155CC"/>
                </a:solidFill>
              </a:rPr>
              <a:t>- “Boutique” is used </a:t>
            </a:r>
            <a:r>
              <a:rPr lang="es" sz="1000"/>
              <a:t>in Spanish but it co</a:t>
            </a:r>
            <a:r>
              <a:rPr lang="es" sz="1000">
                <a:solidFill>
                  <a:srgbClr val="FF0000"/>
                </a:solidFill>
              </a:rPr>
              <a:t>mes from French.</a:t>
            </a:r>
            <a:endParaRPr sz="1000">
              <a:solidFill>
                <a:srgbClr val="FF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1155CC"/>
                </a:solidFill>
              </a:rPr>
              <a:t>- “Canapé” is used i</a:t>
            </a:r>
            <a:r>
              <a:rPr lang="es" sz="1000"/>
              <a:t>n Spanish but it com</a:t>
            </a:r>
            <a:r>
              <a:rPr lang="es" sz="1000">
                <a:solidFill>
                  <a:srgbClr val="FF0000"/>
                </a:solidFill>
              </a:rPr>
              <a:t>es from French.</a:t>
            </a:r>
            <a:endParaRPr sz="1000">
              <a:solidFill>
                <a:srgbClr val="FF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1155CC"/>
                </a:solidFill>
              </a:rPr>
              <a:t>- “</a:t>
            </a:r>
            <a:r>
              <a:rPr lang="es" sz="1000">
                <a:solidFill>
                  <a:srgbClr val="1155CC"/>
                </a:solidFill>
                <a:highlight>
                  <a:srgbClr val="FFFFFF"/>
                </a:highlight>
              </a:rPr>
              <a:t>Croissant” </a:t>
            </a:r>
            <a:r>
              <a:rPr lang="es" sz="1000">
                <a:solidFill>
                  <a:srgbClr val="1155CC"/>
                </a:solidFill>
              </a:rPr>
              <a:t>is use</a:t>
            </a:r>
            <a:r>
              <a:rPr lang="es" sz="1000"/>
              <a:t>d in Spanish but it co</a:t>
            </a:r>
            <a:r>
              <a:rPr lang="es" sz="1000">
                <a:solidFill>
                  <a:srgbClr val="FF0000"/>
                </a:solidFill>
              </a:rPr>
              <a:t>mes from French.</a:t>
            </a:r>
            <a:endParaRPr sz="1000">
              <a:solidFill>
                <a:srgbClr val="FF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1155CC"/>
                </a:solidFill>
              </a:rPr>
              <a:t>- “</a:t>
            </a:r>
            <a:r>
              <a:rPr lang="es" sz="1000">
                <a:solidFill>
                  <a:srgbClr val="1155CC"/>
                </a:solidFill>
                <a:highlight>
                  <a:srgbClr val="FFFFFF"/>
                </a:highlight>
              </a:rPr>
              <a:t>Perfume” </a:t>
            </a:r>
            <a:r>
              <a:rPr lang="es" sz="1000">
                <a:solidFill>
                  <a:srgbClr val="1155CC"/>
                </a:solidFill>
              </a:rPr>
              <a:t>is used </a:t>
            </a:r>
            <a:r>
              <a:rPr lang="es" sz="1000"/>
              <a:t>in Spanish but it com</a:t>
            </a:r>
            <a:r>
              <a:rPr lang="es" sz="1000">
                <a:solidFill>
                  <a:srgbClr val="FF0000"/>
                </a:solidFill>
              </a:rPr>
              <a:t>es from French.</a:t>
            </a:r>
            <a:endParaRPr sz="1000">
              <a:solidFill>
                <a:srgbClr val="FF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550" y="3503875"/>
            <a:ext cx="2366976" cy="1331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19425" y="3576175"/>
            <a:ext cx="2113950" cy="14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