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Caveat"/>
      <p:regular r:id="rId16"/>
      <p:bold r:id="rId17"/>
    </p:embeddedFont>
    <p:embeddedFont>
      <p:font typeface="Amatic SC"/>
      <p:regular r:id="rId18"/>
      <p:bold r:id="rId19"/>
    </p:embeddedFont>
    <p:embeddedFont>
      <p:font typeface="Source Code Pro"/>
      <p:regular r:id="rId20"/>
      <p:bold r:id="rId21"/>
      <p:italic r:id="rId22"/>
      <p:boldItalic r:id="rId23"/>
    </p:embeddedFont>
    <p:embeddedFont>
      <p:font typeface="Raleway Thin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regular.fntdata"/><Relationship Id="rId22" Type="http://schemas.openxmlformats.org/officeDocument/2006/relationships/font" Target="fonts/SourceCodePro-italic.fntdata"/><Relationship Id="rId21" Type="http://schemas.openxmlformats.org/officeDocument/2006/relationships/font" Target="fonts/SourceCodePro-bold.fntdata"/><Relationship Id="rId24" Type="http://schemas.openxmlformats.org/officeDocument/2006/relationships/font" Target="fonts/RalewayThin-regular.fntdata"/><Relationship Id="rId23" Type="http://schemas.openxmlformats.org/officeDocument/2006/relationships/font" Target="fonts/SourceCodePr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Thin-italic.fntdata"/><Relationship Id="rId25" Type="http://schemas.openxmlformats.org/officeDocument/2006/relationships/font" Target="fonts/RalewayThin-bold.fntdata"/><Relationship Id="rId27" Type="http://schemas.openxmlformats.org/officeDocument/2006/relationships/font" Target="fonts/RalewayThin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Caveat-bold.fntdata"/><Relationship Id="rId16" Type="http://schemas.openxmlformats.org/officeDocument/2006/relationships/font" Target="fonts/Caveat-regular.fntdata"/><Relationship Id="rId19" Type="http://schemas.openxmlformats.org/officeDocument/2006/relationships/font" Target="fonts/AmaticSC-bold.fntdata"/><Relationship Id="rId18" Type="http://schemas.openxmlformats.org/officeDocument/2006/relationships/font" Target="fonts/AmaticS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a0737bae7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a0737bae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0737bae7f_0_5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0737bae7f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0737bae7f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0737bae7f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0737bae7f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0737bae7f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0737bae7f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0737bae7f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0737bae7f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0737bae7f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0" y="392150"/>
            <a:ext cx="9144000" cy="2690400"/>
          </a:xfrm>
          <a:prstGeom prst="rect">
            <a:avLst/>
          </a:prstGeom>
          <a:solidFill>
            <a:srgbClr val="9FC5E8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9200"/>
              <a:t>Project 4</a:t>
            </a:r>
            <a:r>
              <a:rPr lang="es" sz="8700"/>
              <a:t> </a:t>
            </a:r>
            <a:endParaRPr sz="8700"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>
                <a:latin typeface="Caveat"/>
                <a:ea typeface="Caveat"/>
                <a:cs typeface="Caveat"/>
                <a:sym typeface="Caveat"/>
              </a:rPr>
              <a:t>María García, Lucía Esteban and Sara Muriel</a:t>
            </a:r>
            <a:endParaRPr sz="32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4052825" y="296900"/>
            <a:ext cx="56640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900">
                <a:highlight>
                  <a:srgbClr val="9FC5E8"/>
                </a:highlight>
              </a:rPr>
              <a:t>similarities between Spain and Portugal</a:t>
            </a:r>
            <a:endParaRPr sz="2900">
              <a:highlight>
                <a:srgbClr val="9FC5E8"/>
              </a:highlight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4893875" y="1186075"/>
            <a:ext cx="3981900" cy="3668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</a:rPr>
              <a:t>-</a:t>
            </a:r>
            <a:r>
              <a:rPr lang="es" sz="1400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We live in the Iberian peninsula.</a:t>
            </a:r>
            <a:endParaRPr sz="14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-The gastronomy is very similar.</a:t>
            </a:r>
            <a:endParaRPr sz="14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-In the past, Portugal belonged to the kingdom of Spain.</a:t>
            </a:r>
            <a:endParaRPr sz="14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-We also have rivers in common such as the Duero that flows into Oporto and the Tagus  that flows into Lisbon.</a:t>
            </a:r>
            <a:endParaRPr sz="14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-We speak a language that comes from Latin.</a:t>
            </a:r>
            <a:endParaRPr sz="14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25" y="2788475"/>
            <a:ext cx="4318476" cy="2123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75" y="360624"/>
            <a:ext cx="4203077" cy="2101574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0"/>
            <a:ext cx="4348500" cy="103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highlight>
                  <a:srgbClr val="9FC5E8"/>
                </a:highlight>
              </a:rPr>
              <a:t>similarities between spain and italy</a:t>
            </a:r>
            <a:endParaRPr>
              <a:highlight>
                <a:srgbClr val="9FC5E8"/>
              </a:highlight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227025"/>
            <a:ext cx="3964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-</a:t>
            </a:r>
            <a:r>
              <a:rPr lang="es" sz="1500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Spanish people and Italians have very similar behavior and expressions.</a:t>
            </a:r>
            <a:endParaRPr sz="15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-We share the Mediterranean Sea.</a:t>
            </a:r>
            <a:endParaRPr sz="15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-Spain and Italy have had very similar coronavirus data.</a:t>
            </a:r>
            <a:endParaRPr sz="15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-Spain and Italy are peninsulas.</a:t>
            </a:r>
            <a:endParaRPr sz="15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-We speak too loud.</a:t>
            </a:r>
            <a:endParaRPr sz="15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-Both countries have Romance languages ​​derived from Latin.</a:t>
            </a:r>
            <a:endParaRPr sz="15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6900" y="507725"/>
            <a:ext cx="3859750" cy="2225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6890" y="2959500"/>
            <a:ext cx="3859760" cy="2093575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982475" y="230425"/>
            <a:ext cx="38208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solidFill>
                  <a:srgbClr val="000000"/>
                </a:solidFill>
                <a:highlight>
                  <a:srgbClr val="9FC5E8"/>
                </a:highlight>
              </a:rPr>
              <a:t>COVID-19 IN ITALY AND SPAIN</a:t>
            </a:r>
            <a:endParaRPr sz="4100">
              <a:solidFill>
                <a:srgbClr val="000000"/>
              </a:solidFill>
              <a:highlight>
                <a:srgbClr val="9FC5E8"/>
              </a:highlight>
            </a:endParaRPr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0" y="986125"/>
            <a:ext cx="5069700" cy="40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 Thin"/>
              <a:buChar char="-"/>
            </a:pPr>
            <a:r>
              <a:rPr lang="es" sz="1400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The first case of Covid-19 in Spain and Italy was the same day.</a:t>
            </a:r>
            <a:endParaRPr sz="14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 Thin"/>
              <a:buChar char="-"/>
            </a:pPr>
            <a:r>
              <a:rPr lang="es" sz="1400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In this fight against Covid, Italy was a mirror of what was going to happen to Spain in the near future.</a:t>
            </a:r>
            <a:endParaRPr sz="14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 Thin"/>
              <a:buChar char="-"/>
            </a:pPr>
            <a:r>
              <a:rPr lang="es" sz="1400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Spain and Italy have 44% of the total deaths from Covid’19.</a:t>
            </a:r>
            <a:endParaRPr sz="14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 Thin"/>
              <a:buChar char="-"/>
            </a:pPr>
            <a:r>
              <a:rPr lang="es" sz="1400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Covid-19 has affected Italy and Spain more because they have an older population and furthermore because they are countries in which contact between people is very common</a:t>
            </a:r>
            <a:r>
              <a:rPr lang="es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.</a:t>
            </a:r>
            <a:endParaRPr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0" l="11083" r="16141" t="0"/>
          <a:stretch/>
        </p:blipFill>
        <p:spPr>
          <a:xfrm>
            <a:off x="5513000" y="986125"/>
            <a:ext cx="3532475" cy="32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252550" y="245200"/>
            <a:ext cx="6579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>
                <a:highlight>
                  <a:srgbClr val="9FC5E8"/>
                </a:highlight>
              </a:rPr>
              <a:t>DEATHS AND INFECTED PEOPLE</a:t>
            </a:r>
            <a:endParaRPr sz="3200">
              <a:highlight>
                <a:srgbClr val="9FC5E8"/>
              </a:highlight>
            </a:endParaRPr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104775" y="1000900"/>
            <a:ext cx="4905600" cy="23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s" sz="1600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Coronavirus deaths in:</a:t>
            </a:r>
            <a:endParaRPr sz="16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leway Thin"/>
              <a:buChar char="-"/>
            </a:pPr>
            <a:r>
              <a:rPr lang="es" sz="1600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Spain : 31.973.</a:t>
            </a:r>
            <a:endParaRPr sz="16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 </a:t>
            </a:r>
            <a:endParaRPr sz="16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leway Thin"/>
              <a:buChar char="-"/>
            </a:pPr>
            <a:r>
              <a:rPr lang="es" sz="1600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Italy : 35.918.</a:t>
            </a:r>
            <a:endParaRPr sz="16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         People infected by coronavirus:</a:t>
            </a:r>
            <a:endParaRPr sz="16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leway Thin"/>
              <a:buChar char="-"/>
            </a:pPr>
            <a:r>
              <a:rPr lang="es" sz="1600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Italy : 317 million people infected.</a:t>
            </a:r>
            <a:endParaRPr sz="16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leway Thin"/>
              <a:buChar char="-"/>
            </a:pPr>
            <a:r>
              <a:rPr lang="es" sz="1600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Spain : 779 million people infected.</a:t>
            </a:r>
            <a:endParaRPr sz="16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3200">
              <a:solidFill>
                <a:schemeClr val="accent1"/>
              </a:solidFill>
              <a:highlight>
                <a:schemeClr val="dk1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53300"/>
            <a:ext cx="4454750" cy="2964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2033150" y="-33000"/>
            <a:ext cx="8091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>
                <a:highlight>
                  <a:srgbClr val="9FC5E8"/>
                </a:highlight>
              </a:rPr>
              <a:t>words in common in french with spain</a:t>
            </a:r>
            <a:endParaRPr sz="3200">
              <a:highlight>
                <a:srgbClr val="9FC5E8"/>
              </a:highlight>
            </a:endParaRPr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2792575" y="722700"/>
            <a:ext cx="5339700" cy="40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sz="1400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 </a:t>
            </a:r>
            <a:r>
              <a:rPr b="1" lang="es" sz="20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S</a:t>
            </a:r>
            <a:r>
              <a:rPr b="1" lang="es" sz="20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PAI</a:t>
            </a:r>
            <a:r>
              <a:rPr b="1" lang="es" sz="20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N</a:t>
            </a:r>
            <a:r>
              <a:rPr b="1" lang="es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e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lang="es" sz="2000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 </a:t>
            </a:r>
            <a:r>
              <a:rPr lang="es" sz="2000">
                <a:solidFill>
                  <a:srgbClr val="0000FF"/>
                </a:solidFill>
                <a:latin typeface="Raleway Thin"/>
                <a:ea typeface="Raleway Thin"/>
                <a:cs typeface="Raleway Thin"/>
                <a:sym typeface="Raleway Thin"/>
              </a:rPr>
              <a:t>FR</a:t>
            </a:r>
            <a:r>
              <a:rPr lang="es" sz="2000">
                <a:solidFill>
                  <a:srgbClr val="999999"/>
                </a:solidFill>
                <a:latin typeface="Raleway Thin"/>
                <a:ea typeface="Raleway Thin"/>
                <a:cs typeface="Raleway Thin"/>
                <a:sym typeface="Raleway Thin"/>
              </a:rPr>
              <a:t>AN</a:t>
            </a:r>
            <a:r>
              <a:rPr lang="es" sz="2000">
                <a:solidFill>
                  <a:srgbClr val="FF0000"/>
                </a:solidFill>
                <a:latin typeface="Raleway Thin"/>
                <a:ea typeface="Raleway Thin"/>
                <a:cs typeface="Raleway Thin"/>
                <a:sym typeface="Raleway Thin"/>
              </a:rPr>
              <a:t>CE</a:t>
            </a:r>
            <a:endParaRPr sz="2000">
              <a:solidFill>
                <a:srgbClr val="FF00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s" sz="1400">
                <a:solidFill>
                  <a:srgbClr val="000000"/>
                </a:solidFill>
                <a:highlight>
                  <a:srgbClr val="FFFFFF"/>
                </a:highlight>
                <a:latin typeface="Raleway Thin"/>
                <a:ea typeface="Raleway Thin"/>
                <a:cs typeface="Raleway Thin"/>
                <a:sym typeface="Raleway Thin"/>
              </a:rPr>
              <a:t> Chalet                      - Chalet                                                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highlight>
                  <a:srgbClr val="FFFFFF"/>
                </a:highlight>
                <a:latin typeface="Raleway Thin"/>
                <a:ea typeface="Raleway Thin"/>
                <a:cs typeface="Raleway Thin"/>
                <a:sym typeface="Raleway Thin"/>
              </a:rPr>
              <a:t>- Cabaret                   - Cabaret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highlight>
                  <a:srgbClr val="FFFFFF"/>
                </a:highlight>
                <a:latin typeface="Raleway Thin"/>
                <a:ea typeface="Raleway Thin"/>
                <a:cs typeface="Raleway Thin"/>
                <a:sym typeface="Raleway Thin"/>
              </a:rPr>
              <a:t>- Ballet                       - Ballet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highlight>
                  <a:srgbClr val="FFFFFF"/>
                </a:highlight>
                <a:latin typeface="Raleway Thin"/>
                <a:ea typeface="Raleway Thin"/>
                <a:cs typeface="Raleway Thin"/>
                <a:sym typeface="Raleway Thin"/>
              </a:rPr>
              <a:t>- Élégant                    - Elegante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highlight>
                  <a:srgbClr val="FFFFFF"/>
                </a:highlight>
                <a:latin typeface="Raleway Thin"/>
                <a:ea typeface="Raleway Thin"/>
                <a:cs typeface="Raleway Thin"/>
                <a:sym typeface="Raleway Thin"/>
              </a:rPr>
              <a:t>- Restaurant              - Restaurante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highlight>
                  <a:srgbClr val="FFFFFF"/>
                </a:highlight>
                <a:latin typeface="Raleway Thin"/>
                <a:ea typeface="Raleway Thin"/>
                <a:cs typeface="Raleway Thin"/>
                <a:sym typeface="Raleway Thin"/>
              </a:rPr>
              <a:t>- Chef                        - Chef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highlight>
                  <a:srgbClr val="FFFFFF"/>
                </a:highlight>
                <a:latin typeface="Raleway Thin"/>
                <a:ea typeface="Raleway Thin"/>
                <a:cs typeface="Raleway Thin"/>
                <a:sym typeface="Raleway Thin"/>
              </a:rPr>
              <a:t>- Baguette                 - Barra de pan pequeña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highlight>
                  <a:srgbClr val="FFFFFF"/>
                </a:highlight>
                <a:latin typeface="Raleway Thin"/>
                <a:ea typeface="Raleway Thin"/>
                <a:cs typeface="Raleway Thin"/>
                <a:sym typeface="Raleway Thin"/>
              </a:rPr>
              <a:t>- Gourmet                 - Gourmet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highlight>
                  <a:srgbClr val="FFFFFF"/>
                </a:highlight>
                <a:latin typeface="Raleway Thin"/>
                <a:ea typeface="Raleway Thin"/>
                <a:cs typeface="Raleway Thin"/>
                <a:sym typeface="Raleway Thin"/>
              </a:rPr>
              <a:t>- Champagne            - Champán 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highlight>
                  <a:srgbClr val="FFFFFF"/>
                </a:highlight>
                <a:latin typeface="Raleway Thin"/>
                <a:ea typeface="Raleway Thin"/>
                <a:cs typeface="Raleway Thin"/>
                <a:sym typeface="Raleway Thin"/>
              </a:rPr>
              <a:t>- Boutique                 - Tienda pequeña de souvenirs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highlight>
                  <a:srgbClr val="FFFFFF"/>
                </a:highlight>
                <a:latin typeface="Raleway Thin"/>
                <a:ea typeface="Raleway Thin"/>
                <a:cs typeface="Raleway Thin"/>
                <a:sym typeface="Raleway Thin"/>
              </a:rPr>
              <a:t>- Crêpe                      - Crep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highlight>
                  <a:srgbClr val="FFFFFF"/>
                </a:highlight>
                <a:latin typeface="Raleway Thin"/>
                <a:ea typeface="Raleway Thin"/>
                <a:cs typeface="Raleway Thin"/>
                <a:sym typeface="Raleway Thin"/>
              </a:rPr>
              <a:t>-</a:t>
            </a:r>
            <a:r>
              <a:rPr lang="es" sz="1400">
                <a:solidFill>
                  <a:srgbClr val="777777"/>
                </a:solidFill>
                <a:highlight>
                  <a:srgbClr val="FFFFFF"/>
                </a:highlight>
                <a:latin typeface="Raleway Thin"/>
                <a:ea typeface="Raleway Thin"/>
                <a:cs typeface="Raleway Thin"/>
                <a:sym typeface="Raleway Thin"/>
              </a:rPr>
              <a:t> </a:t>
            </a:r>
            <a:r>
              <a:rPr lang="es" sz="1400">
                <a:solidFill>
                  <a:srgbClr val="000000"/>
                </a:solidFill>
                <a:highlight>
                  <a:srgbClr val="FFFFFF"/>
                </a:highlight>
                <a:latin typeface="Raleway Thin"/>
                <a:ea typeface="Raleway Thin"/>
                <a:cs typeface="Raleway Thin"/>
                <a:sym typeface="Raleway Thin"/>
              </a:rPr>
              <a:t>Glamour                  - Glamur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highlight>
                  <a:srgbClr val="FFFFFF"/>
                </a:highlight>
                <a:latin typeface="Raleway Thin"/>
                <a:ea typeface="Raleway Thin"/>
                <a:cs typeface="Raleway Thin"/>
                <a:sym typeface="Raleway Thin"/>
              </a:rPr>
              <a:t>- Croissant                 - Croissant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highlight>
                  <a:srgbClr val="FFFFFF"/>
                </a:highlight>
                <a:latin typeface="Raleway Thin"/>
                <a:ea typeface="Raleway Thin"/>
                <a:cs typeface="Raleway Thin"/>
                <a:sym typeface="Raleway Thin"/>
              </a:rPr>
              <a:t>- Entrecôte                 - Entrecot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highlight>
                  <a:srgbClr val="FFFFFF"/>
                </a:highlight>
                <a:latin typeface="Raleway Thin"/>
                <a:ea typeface="Raleway Thin"/>
                <a:cs typeface="Raleway Thin"/>
                <a:sym typeface="Raleway Thin"/>
              </a:rPr>
              <a:t>- Mousse                   - Mousse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highlight>
                  <a:srgbClr val="FFFFFF"/>
                </a:highlight>
                <a:latin typeface="Raleway Thin"/>
                <a:ea typeface="Raleway Thin"/>
                <a:cs typeface="Raleway Thin"/>
                <a:sym typeface="Raleway Thin"/>
              </a:rPr>
              <a:t>- Foie-gras                - Foie-gras</a:t>
            </a:r>
            <a:endParaRPr sz="1400"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