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Playfair Display"/>
      <p:regular r:id="rId25"/>
      <p:bold r:id="rId26"/>
      <p:italic r:id="rId27"/>
      <p:boldItalic r:id="rId28"/>
    </p:embeddedFont>
    <p:embeddedFont>
      <p:font typeface="Lobster"/>
      <p:regular r:id="rId29"/>
    </p:embeddedFont>
    <p:embeddedFont>
      <p:font typeface="Lato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layfairDisplay-bold.fntdata"/><Relationship Id="rId25" Type="http://schemas.openxmlformats.org/officeDocument/2006/relationships/font" Target="fonts/PlayfairDisplay-regular.fntdata"/><Relationship Id="rId28" Type="http://schemas.openxmlformats.org/officeDocument/2006/relationships/font" Target="fonts/PlayfairDisplay-boldItalic.fntdata"/><Relationship Id="rId27" Type="http://schemas.openxmlformats.org/officeDocument/2006/relationships/font" Target="fonts/PlayfairDisplay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obster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ato-bold.fntdata"/><Relationship Id="rId30" Type="http://schemas.openxmlformats.org/officeDocument/2006/relationships/font" Target="fonts/Lato-regular.fntdata"/><Relationship Id="rId11" Type="http://schemas.openxmlformats.org/officeDocument/2006/relationships/slide" Target="slides/slide6.xml"/><Relationship Id="rId33" Type="http://schemas.openxmlformats.org/officeDocument/2006/relationships/font" Target="fonts/Lato-boldItalic.fntdata"/><Relationship Id="rId10" Type="http://schemas.openxmlformats.org/officeDocument/2006/relationships/slide" Target="slides/slide5.xml"/><Relationship Id="rId32" Type="http://schemas.openxmlformats.org/officeDocument/2006/relationships/font" Target="fonts/Lato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c6f59039d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c6f59039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731513c350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731513c350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731513c350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731513c350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731513c350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731513c350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731513c350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731513c350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731513c350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731513c350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731513c350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731513c350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731513c350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731513c350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731513c350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731513c350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731513c350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731513c350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731513c350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731513c350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c6f59039d_0_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c6f59039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7315881f1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7315881f1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7315881f1c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7315881f1c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c6f59039d_0_1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c6f59039d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c6f59039d_0_1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c6f59039d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c6f59039d_0_2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c6f59039d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6f59039d_0_2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6f59039d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c6f59039d_0_2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c6f59039d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" name="Google Shape;12;p2"/>
          <p:cNvCxnSpPr/>
          <p:nvPr/>
        </p:nvCxnSpPr>
        <p:spPr>
          <a:xfrm>
            <a:off x="733219" y="2235351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630600" y="136800"/>
            <a:ext cx="7893000" cy="185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630600" y="3228375"/>
            <a:ext cx="7893000" cy="127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1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1"/>
          <p:cNvSpPr txBox="1"/>
          <p:nvPr>
            <p:ph hasCustomPrompt="1" type="title"/>
          </p:nvPr>
        </p:nvSpPr>
        <p:spPr>
          <a:xfrm>
            <a:off x="586725" y="1353788"/>
            <a:ext cx="79707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/>
          <p:nvPr>
            <p:ph idx="1" type="body"/>
          </p:nvPr>
        </p:nvSpPr>
        <p:spPr>
          <a:xfrm>
            <a:off x="586725" y="2968388"/>
            <a:ext cx="79707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1" name="Google Shape;61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3"/>
          <p:cNvSpPr txBox="1"/>
          <p:nvPr>
            <p:ph type="title"/>
          </p:nvPr>
        </p:nvSpPr>
        <p:spPr>
          <a:xfrm>
            <a:off x="509550" y="1921350"/>
            <a:ext cx="8124900" cy="130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-125" y="5045700"/>
            <a:ext cx="9144000" cy="9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" name="Google Shape;23;p4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" name="Google Shape;24;p4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oogle Shape;28;p5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" name="Google Shape;29;p5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" type="body"/>
          </p:nvPr>
        </p:nvSpPr>
        <p:spPr>
          <a:xfrm>
            <a:off x="311700" y="1417950"/>
            <a:ext cx="39999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5"/>
          <p:cNvSpPr txBox="1"/>
          <p:nvPr>
            <p:ph idx="2" type="body"/>
          </p:nvPr>
        </p:nvSpPr>
        <p:spPr>
          <a:xfrm>
            <a:off x="4832400" y="1417950"/>
            <a:ext cx="39999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Google Shape;37;p7"/>
          <p:cNvCxnSpPr/>
          <p:nvPr/>
        </p:nvCxnSpPr>
        <p:spPr>
          <a:xfrm>
            <a:off x="411044" y="1417772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" name="Google Shape;38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11700" y="1640350"/>
            <a:ext cx="2808000" cy="29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8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5" name="Google Shape;4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/>
          <p:nvPr/>
        </p:nvSpPr>
        <p:spPr>
          <a:xfrm>
            <a:off x="4572000" y="-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8" name="Google Shape;4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" name="Google Shape;49;p9"/>
          <p:cNvSpPr txBox="1"/>
          <p:nvPr>
            <p:ph type="title"/>
          </p:nvPr>
        </p:nvSpPr>
        <p:spPr>
          <a:xfrm>
            <a:off x="265500" y="1084625"/>
            <a:ext cx="4045200" cy="170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0" name="Google Shape;50;p9"/>
          <p:cNvSpPr txBox="1"/>
          <p:nvPr>
            <p:ph idx="1" type="subTitle"/>
          </p:nvPr>
        </p:nvSpPr>
        <p:spPr>
          <a:xfrm>
            <a:off x="265500" y="2845200"/>
            <a:ext cx="4045200" cy="14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5" name="Google Shape;5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lue-gold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6.png"/><Relationship Id="rId4" Type="http://schemas.openxmlformats.org/officeDocument/2006/relationships/image" Target="../media/image1.jpg"/><Relationship Id="rId5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g"/><Relationship Id="rId4" Type="http://schemas.openxmlformats.org/officeDocument/2006/relationships/image" Target="../media/image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g"/><Relationship Id="rId4" Type="http://schemas.openxmlformats.org/officeDocument/2006/relationships/image" Target="../media/image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jpg"/><Relationship Id="rId4" Type="http://schemas.openxmlformats.org/officeDocument/2006/relationships/image" Target="../media/image1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jpg"/><Relationship Id="rId4" Type="http://schemas.openxmlformats.org/officeDocument/2006/relationships/image" Target="../media/image32.jpg"/><Relationship Id="rId5" Type="http://schemas.openxmlformats.org/officeDocument/2006/relationships/image" Target="../media/image2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jpg"/><Relationship Id="rId4" Type="http://schemas.openxmlformats.org/officeDocument/2006/relationships/image" Target="../media/image26.jpg"/><Relationship Id="rId5" Type="http://schemas.openxmlformats.org/officeDocument/2006/relationships/image" Target="../media/image3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jpg"/><Relationship Id="rId4" Type="http://schemas.openxmlformats.org/officeDocument/2006/relationships/image" Target="../media/image33.jpg"/><Relationship Id="rId5" Type="http://schemas.openxmlformats.org/officeDocument/2006/relationships/image" Target="../media/image34.jpg"/><Relationship Id="rId6" Type="http://schemas.openxmlformats.org/officeDocument/2006/relationships/image" Target="../media/image2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jpg"/><Relationship Id="rId4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g"/><Relationship Id="rId4" Type="http://schemas.openxmlformats.org/officeDocument/2006/relationships/image" Target="../media/image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g"/><Relationship Id="rId4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slide.ly/view/44ed039aad40a7214907930f880595d5" TargetMode="External"/><Relationship Id="rId4" Type="http://schemas.openxmlformats.org/officeDocument/2006/relationships/image" Target="../media/image11.jpg"/><Relationship Id="rId5" Type="http://schemas.openxmlformats.org/officeDocument/2006/relationships/image" Target="../media/image2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Relationship Id="rId4" Type="http://schemas.openxmlformats.org/officeDocument/2006/relationships/image" Target="../media/image16.jpg"/><Relationship Id="rId5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8019" y="0"/>
            <a:ext cx="3635964" cy="514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000" y="1153400"/>
            <a:ext cx="2680219" cy="2680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4183" y="1279075"/>
            <a:ext cx="2219325" cy="242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190324" cy="305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2724" y="1353575"/>
            <a:ext cx="4496476" cy="3681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403324" cy="3437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3725" y="1014775"/>
            <a:ext cx="5157076" cy="3601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4"/>
          <p:cNvSpPr txBox="1"/>
          <p:nvPr>
            <p:ph type="title"/>
          </p:nvPr>
        </p:nvSpPr>
        <p:spPr>
          <a:xfrm>
            <a:off x="1370575" y="-68325"/>
            <a:ext cx="6699000" cy="157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Mobilitatea a 2 a </a:t>
            </a:r>
            <a:endParaRPr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9-15 Februarie 2020</a:t>
            </a:r>
            <a:endParaRPr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Colegio Publico Integrado, Zaragoza, Spania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40" name="Google Shape;140;p24"/>
          <p:cNvSpPr txBox="1"/>
          <p:nvPr/>
        </p:nvSpPr>
        <p:spPr>
          <a:xfrm>
            <a:off x="569800" y="1817175"/>
            <a:ext cx="3480300" cy="24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obster"/>
                <a:ea typeface="Lobster"/>
                <a:cs typeface="Lobster"/>
                <a:sym typeface="Lobster"/>
              </a:rPr>
              <a:t>P</a:t>
            </a:r>
            <a:r>
              <a:rPr lang="en" sz="1800">
                <a:latin typeface="Lobster"/>
                <a:ea typeface="Lobster"/>
                <a:cs typeface="Lobster"/>
                <a:sym typeface="Lobster"/>
              </a:rPr>
              <a:t>articipanti:</a:t>
            </a:r>
            <a:endParaRPr sz="18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obster"/>
                <a:ea typeface="Lobster"/>
                <a:cs typeface="Lobster"/>
                <a:sym typeface="Lobster"/>
              </a:rPr>
              <a:t> -4 elevi cls. a IV a , 1 elev cls. a VI a</a:t>
            </a:r>
            <a:endParaRPr sz="18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obster"/>
                <a:ea typeface="Lobster"/>
                <a:cs typeface="Lobster"/>
                <a:sym typeface="Lobster"/>
              </a:rPr>
              <a:t>- 2 cadre didactice</a:t>
            </a:r>
            <a:endParaRPr sz="18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41" name="Google Shape;14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4525" y="1817175"/>
            <a:ext cx="5068099" cy="309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5"/>
          <p:cNvSpPr txBox="1"/>
          <p:nvPr>
            <p:ph idx="1" type="body"/>
          </p:nvPr>
        </p:nvSpPr>
        <p:spPr>
          <a:xfrm>
            <a:off x="311700" y="539000"/>
            <a:ext cx="3276300" cy="403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latin typeface="Lobster"/>
                <a:ea typeface="Lobster"/>
                <a:cs typeface="Lobster"/>
                <a:sym typeface="Lobster"/>
              </a:rPr>
              <a:t>Activitati : </a:t>
            </a:r>
            <a:endParaRPr sz="24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47" name="Google Shape;14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0400" y="152400"/>
            <a:ext cx="5251198" cy="352812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5"/>
          <p:cNvSpPr txBox="1"/>
          <p:nvPr/>
        </p:nvSpPr>
        <p:spPr>
          <a:xfrm>
            <a:off x="1034075" y="61275"/>
            <a:ext cx="2553900" cy="50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Lobster"/>
              <a:buChar char="❖"/>
            </a:pPr>
            <a:r>
              <a:rPr lang="en" sz="1800">
                <a:latin typeface="Lobster"/>
                <a:ea typeface="Lobster"/>
                <a:cs typeface="Lobster"/>
                <a:sym typeface="Lobster"/>
              </a:rPr>
              <a:t>Body Percussion Workshop.</a:t>
            </a:r>
            <a:endParaRPr sz="1800">
              <a:latin typeface="Lobster"/>
              <a:ea typeface="Lobster"/>
              <a:cs typeface="Lobster"/>
              <a:sym typeface="Lobs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obster"/>
              <a:buChar char="❖"/>
            </a:pPr>
            <a:r>
              <a:rPr lang="en" sz="1800">
                <a:latin typeface="Lobster"/>
                <a:ea typeface="Lobster"/>
                <a:cs typeface="Lobster"/>
                <a:sym typeface="Lobster"/>
              </a:rPr>
              <a:t>A Different Class – Enjoy how teachers teach in Spain.</a:t>
            </a:r>
            <a:endParaRPr sz="1800">
              <a:latin typeface="Lobster"/>
              <a:ea typeface="Lobster"/>
              <a:cs typeface="Lobster"/>
              <a:sym typeface="Lobs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obster"/>
              <a:buChar char="❖"/>
            </a:pPr>
            <a:r>
              <a:rPr lang="en" sz="1800">
                <a:latin typeface="Lobster"/>
                <a:ea typeface="Lobster"/>
                <a:cs typeface="Lobster"/>
                <a:sym typeface="Lobster"/>
              </a:rPr>
              <a:t>Guided tour in Zaragoza</a:t>
            </a:r>
            <a:endParaRPr sz="1800">
              <a:latin typeface="Lobster"/>
              <a:ea typeface="Lobster"/>
              <a:cs typeface="Lobster"/>
              <a:sym typeface="Lobs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obster"/>
              <a:buChar char="❖"/>
            </a:pPr>
            <a:r>
              <a:rPr b="1" lang="en" sz="1800">
                <a:latin typeface="Lobster"/>
                <a:ea typeface="Lobster"/>
                <a:cs typeface="Lobster"/>
                <a:sym typeface="Lobster"/>
              </a:rPr>
              <a:t>Pottery workshop</a:t>
            </a:r>
            <a:endParaRPr b="1" sz="1800">
              <a:latin typeface="Lobster"/>
              <a:ea typeface="Lobster"/>
              <a:cs typeface="Lobster"/>
              <a:sym typeface="Lobs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obster"/>
              <a:buChar char="❖"/>
            </a:pPr>
            <a:r>
              <a:rPr b="1" lang="en" sz="1800">
                <a:latin typeface="Lobster"/>
                <a:ea typeface="Lobster"/>
                <a:cs typeface="Lobster"/>
                <a:sym typeface="Lobster"/>
              </a:rPr>
              <a:t>Guernica art workshop</a:t>
            </a:r>
            <a:endParaRPr b="1" sz="1800">
              <a:latin typeface="Lobster"/>
              <a:ea typeface="Lobster"/>
              <a:cs typeface="Lobster"/>
              <a:sym typeface="Lobs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obster"/>
              <a:buChar char="❖"/>
            </a:pPr>
            <a:r>
              <a:rPr b="1" lang="en" sz="1800">
                <a:latin typeface="Lobster"/>
                <a:ea typeface="Lobster"/>
                <a:cs typeface="Lobster"/>
                <a:sym typeface="Lobster"/>
              </a:rPr>
              <a:t>Corner museum</a:t>
            </a:r>
            <a:endParaRPr b="1" sz="1800">
              <a:latin typeface="Lobster"/>
              <a:ea typeface="Lobster"/>
              <a:cs typeface="Lobster"/>
              <a:sym typeface="Lobs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obster"/>
              <a:buChar char="❖"/>
            </a:pPr>
            <a:r>
              <a:rPr b="1" lang="en" sz="1800">
                <a:latin typeface="Lobster"/>
                <a:ea typeface="Lobster"/>
                <a:cs typeface="Lobster"/>
                <a:sym typeface="Lobster"/>
              </a:rPr>
              <a:t>Asalto</a:t>
            </a:r>
            <a:endParaRPr b="1" sz="1800">
              <a:latin typeface="Lobster"/>
              <a:ea typeface="Lobster"/>
              <a:cs typeface="Lobster"/>
              <a:sym typeface="Lobs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obster"/>
              <a:buChar char="❖"/>
            </a:pPr>
            <a:r>
              <a:rPr b="1" lang="en" sz="1800">
                <a:latin typeface="Lobster"/>
                <a:ea typeface="Lobster"/>
                <a:cs typeface="Lobster"/>
                <a:sym typeface="Lobster"/>
              </a:rPr>
              <a:t>International Traditional Games</a:t>
            </a:r>
            <a:endParaRPr b="1" sz="1800">
              <a:latin typeface="Lobster"/>
              <a:ea typeface="Lobster"/>
              <a:cs typeface="Lobster"/>
              <a:sym typeface="Lobs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obster"/>
              <a:buChar char="❖"/>
            </a:pPr>
            <a:r>
              <a:rPr b="1" lang="en" sz="1800">
                <a:latin typeface="Lobster"/>
                <a:ea typeface="Lobster"/>
                <a:cs typeface="Lobster"/>
                <a:sym typeface="Lobster"/>
              </a:rPr>
              <a:t>Live Science</a:t>
            </a:r>
            <a:endParaRPr b="1" sz="1800">
              <a:latin typeface="Lobster"/>
              <a:ea typeface="Lobster"/>
              <a:cs typeface="Lobster"/>
              <a:sym typeface="Lobs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obster"/>
              <a:buChar char="❖"/>
            </a:pPr>
            <a:r>
              <a:rPr b="1" lang="en" sz="1800">
                <a:latin typeface="Lobster"/>
                <a:ea typeface="Lobster"/>
                <a:cs typeface="Lobster"/>
                <a:sym typeface="Lobster"/>
              </a:rPr>
              <a:t>Bike ride</a:t>
            </a:r>
            <a:endParaRPr b="1" sz="1800">
              <a:latin typeface="Lobster"/>
              <a:ea typeface="Lobster"/>
              <a:cs typeface="Lobster"/>
              <a:sym typeface="Lobster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❖"/>
            </a:pPr>
            <a:r>
              <a:rPr b="1" lang="en" sz="1800">
                <a:latin typeface="Lobster"/>
                <a:ea typeface="Lobster"/>
                <a:cs typeface="Lobster"/>
                <a:sym typeface="Lobster"/>
              </a:rPr>
              <a:t>Field trip </a:t>
            </a:r>
            <a:endParaRPr b="1" sz="11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200" y="137050"/>
            <a:ext cx="4082478" cy="309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2675" y="1937449"/>
            <a:ext cx="4633524" cy="3096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475" y="137000"/>
            <a:ext cx="4255850" cy="306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4525" y="1953552"/>
            <a:ext cx="4357878" cy="306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00" y="968575"/>
            <a:ext cx="4559898" cy="278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4698" y="152400"/>
            <a:ext cx="4126905" cy="231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64698" y="2623000"/>
            <a:ext cx="4126905" cy="231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25" y="2508550"/>
            <a:ext cx="4690801" cy="26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800" y="199550"/>
            <a:ext cx="3726726" cy="209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91925" y="0"/>
            <a:ext cx="28892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349000" cy="251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8925" y="152400"/>
            <a:ext cx="4602673" cy="2585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816550"/>
            <a:ext cx="3714524" cy="2086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50525" y="2904050"/>
            <a:ext cx="4127100" cy="2100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025" y="304800"/>
            <a:ext cx="4863078" cy="4211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0503" y="152400"/>
            <a:ext cx="3711097" cy="4332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2775" y="4281126"/>
            <a:ext cx="6676098" cy="86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4588" y="212400"/>
            <a:ext cx="7072475" cy="3976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Obiectivele proiectului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Objectives </a:t>
            </a:r>
            <a:endParaRPr/>
          </a:p>
        </p:txBody>
      </p:sp>
      <p:sp>
        <p:nvSpPr>
          <p:cNvPr id="82" name="Google Shape;82;p15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Font typeface="Lobster"/>
              <a:buChar char="❏"/>
            </a:pPr>
            <a:r>
              <a:rPr lang="en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To understand diversity and develop social skills for students and teachers focusing on the European values.</a:t>
            </a:r>
            <a:endParaRPr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obster"/>
              <a:buChar char="❏"/>
            </a:pPr>
            <a:r>
              <a:rPr lang="en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To foster our students' understanding of European citizenship spirit of tolerance towards other people</a:t>
            </a:r>
            <a:endParaRPr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bster"/>
              <a:buChar char="❏"/>
            </a:pPr>
            <a:r>
              <a:rPr lang="en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To exchange different good practices in the participant schools, later to be implemented.</a:t>
            </a:r>
            <a:endParaRPr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bster"/>
              <a:buChar char="❏"/>
            </a:pPr>
            <a:r>
              <a:rPr lang="en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To support oral learning through creative activities.</a:t>
            </a:r>
            <a:endParaRPr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bster"/>
              <a:buChar char="❏"/>
            </a:pPr>
            <a:r>
              <a:rPr lang="en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To promote an intercultural dialogue to strengthen our students' peer empathy, integrity and knowledge about diversity and inclusion in multicutural society nowadays.</a:t>
            </a:r>
            <a:endParaRPr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bster"/>
              <a:buChar char="❏"/>
            </a:pPr>
            <a:r>
              <a:rPr lang="en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To give students a protagonist role in the teaching-learning process and encourage</a:t>
            </a:r>
            <a:endParaRPr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bster"/>
              <a:buChar char="❏"/>
            </a:pPr>
            <a:r>
              <a:rPr lang="en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empathy and interpersonal relations.</a:t>
            </a:r>
            <a:endParaRPr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Beneficii pentru scoala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Benefices for school</a:t>
            </a:r>
            <a:endParaRPr/>
          </a:p>
        </p:txBody>
      </p:sp>
      <p:sp>
        <p:nvSpPr>
          <p:cNvPr id="88" name="Google Shape;88;p16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 a higher awareness of cultural expression and a better acceptance of cultural diversity in all our schools,</a:t>
            </a:r>
            <a:endParaRPr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- our schools become more open to the idea of multiculturalism and multilingualism,</a:t>
            </a:r>
            <a:endParaRPr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- having an Erasmus+ project in school , they will gain prestige in the community and will be able to share good practices with other neighbouring schools,</a:t>
            </a:r>
            <a:endParaRPr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- will integrate cultural heritage in their school curriculum,</a:t>
            </a:r>
            <a:endParaRPr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- will gain knowledge to develop strategies of how to involve newly arrived students having a different culture in their educational system.</a:t>
            </a:r>
            <a:endParaRPr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581127" cy="257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4327" y="876175"/>
            <a:ext cx="4105674" cy="4105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/>
          <p:nvPr>
            <p:ph type="title"/>
          </p:nvPr>
        </p:nvSpPr>
        <p:spPr>
          <a:xfrm>
            <a:off x="265500" y="184800"/>
            <a:ext cx="4045200" cy="208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Prima </a:t>
            </a:r>
            <a:r>
              <a:rPr lang="en" sz="3000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mobilitate</a:t>
            </a:r>
            <a:endParaRPr sz="3000"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9-15 Decembrie 2019</a:t>
            </a:r>
            <a:endParaRPr sz="3000"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Liceo Alfano I, Salerno, Itali</a:t>
            </a:r>
            <a:r>
              <a:rPr lang="en" sz="3600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a</a:t>
            </a:r>
            <a:endParaRPr sz="3600"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00" name="Google Shape;100;p18"/>
          <p:cNvSpPr txBox="1"/>
          <p:nvPr>
            <p:ph idx="1" type="subTitle"/>
          </p:nvPr>
        </p:nvSpPr>
        <p:spPr>
          <a:xfrm>
            <a:off x="265500" y="2845200"/>
            <a:ext cx="4045200" cy="14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Participanti :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-2 elevi cls. </a:t>
            </a:r>
            <a:r>
              <a:rPr lang="en"/>
              <a:t>a</a:t>
            </a:r>
            <a:r>
              <a:rPr lang="en"/>
              <a:t> IV a , 3 elevi cls. </a:t>
            </a:r>
            <a:r>
              <a:rPr lang="en"/>
              <a:t>a</a:t>
            </a:r>
            <a:r>
              <a:rPr lang="en"/>
              <a:t> VI 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-2 cadre didactice</a:t>
            </a:r>
            <a:endParaRPr/>
          </a:p>
        </p:txBody>
      </p:sp>
      <p:pic>
        <p:nvPicPr>
          <p:cNvPr id="101" name="Google Shape;10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3775" y="184800"/>
            <a:ext cx="3913251" cy="456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Activitati:</a:t>
            </a:r>
            <a:r>
              <a:rPr lang="en"/>
              <a:t> </a:t>
            </a:r>
            <a:endParaRPr/>
          </a:p>
        </p:txBody>
      </p:sp>
      <p:sp>
        <p:nvSpPr>
          <p:cNvPr id="107" name="Google Shape;107;p19"/>
          <p:cNvSpPr txBox="1"/>
          <p:nvPr/>
        </p:nvSpPr>
        <p:spPr>
          <a:xfrm>
            <a:off x="3773700" y="819200"/>
            <a:ext cx="3921300" cy="32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obster"/>
              <a:buChar char="❖"/>
            </a:pPr>
            <a:r>
              <a:rPr lang="en" sz="1800">
                <a:latin typeface="Lobster"/>
                <a:ea typeface="Lobster"/>
                <a:cs typeface="Lobster"/>
                <a:sym typeface="Lobster"/>
              </a:rPr>
              <a:t>Welcome activities</a:t>
            </a:r>
            <a:endParaRPr sz="1800">
              <a:latin typeface="Lobster"/>
              <a:ea typeface="Lobster"/>
              <a:cs typeface="Lobster"/>
              <a:sym typeface="Lobs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obster"/>
              <a:buChar char="❖"/>
            </a:pPr>
            <a:r>
              <a:rPr lang="en" sz="1800">
                <a:latin typeface="Lobster"/>
                <a:ea typeface="Lobster"/>
                <a:cs typeface="Lobster"/>
                <a:sym typeface="Lobster"/>
              </a:rPr>
              <a:t>Stereotypes and prejudices</a:t>
            </a:r>
            <a:endParaRPr sz="1800">
              <a:latin typeface="Lobster"/>
              <a:ea typeface="Lobster"/>
              <a:cs typeface="Lobster"/>
              <a:sym typeface="Lobs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obster"/>
              <a:buChar char="❖"/>
            </a:pPr>
            <a:r>
              <a:rPr lang="en" sz="1800">
                <a:latin typeface="Lobster"/>
                <a:ea typeface="Lobster"/>
                <a:cs typeface="Lobster"/>
                <a:sym typeface="Lobster"/>
              </a:rPr>
              <a:t>eTwinning project</a:t>
            </a:r>
            <a:endParaRPr sz="1800">
              <a:latin typeface="Lobster"/>
              <a:ea typeface="Lobster"/>
              <a:cs typeface="Lobster"/>
              <a:sym typeface="Lobs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obster"/>
              <a:buChar char="❖"/>
            </a:pPr>
            <a:r>
              <a:rPr lang="en" sz="1800">
                <a:latin typeface="Lobster"/>
                <a:ea typeface="Lobster"/>
                <a:cs typeface="Lobster"/>
                <a:sym typeface="Lobster"/>
              </a:rPr>
              <a:t>Cultural trip to Naples. </a:t>
            </a:r>
            <a:endParaRPr sz="1800">
              <a:latin typeface="Lobster"/>
              <a:ea typeface="Lobster"/>
              <a:cs typeface="Lobster"/>
              <a:sym typeface="Lobs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obster"/>
              <a:buChar char="❖"/>
            </a:pPr>
            <a:r>
              <a:rPr lang="en" sz="1800">
                <a:latin typeface="Lobster"/>
                <a:ea typeface="Lobster"/>
                <a:cs typeface="Lobster"/>
                <a:sym typeface="Lobster"/>
              </a:rPr>
              <a:t>Europically me</a:t>
            </a:r>
            <a:endParaRPr sz="1800">
              <a:latin typeface="Lobster"/>
              <a:ea typeface="Lobster"/>
              <a:cs typeface="Lobster"/>
              <a:sym typeface="Lobs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obster"/>
              <a:buChar char="❖"/>
            </a:pPr>
            <a:r>
              <a:rPr lang="en" sz="1800">
                <a:latin typeface="Lobster"/>
                <a:ea typeface="Lobster"/>
                <a:cs typeface="Lobster"/>
                <a:sym typeface="Lobster"/>
              </a:rPr>
              <a:t>Voice of my country</a:t>
            </a:r>
            <a:endParaRPr sz="1800">
              <a:latin typeface="Lobster"/>
              <a:ea typeface="Lobster"/>
              <a:cs typeface="Lobster"/>
              <a:sym typeface="Lobs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obster"/>
              <a:buChar char="❖"/>
            </a:pPr>
            <a:r>
              <a:rPr lang="en" sz="1800">
                <a:latin typeface="Lobster"/>
                <a:ea typeface="Lobster"/>
                <a:cs typeface="Lobster"/>
                <a:sym typeface="Lobster"/>
              </a:rPr>
              <a:t>Dance me to the end</a:t>
            </a:r>
            <a:endParaRPr sz="1800">
              <a:latin typeface="Lobster"/>
              <a:ea typeface="Lobster"/>
              <a:cs typeface="Lobster"/>
              <a:sym typeface="Lobs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obster"/>
              <a:buChar char="❖"/>
            </a:pPr>
            <a:r>
              <a:rPr lang="en" sz="1800">
                <a:latin typeface="Lobster"/>
                <a:ea typeface="Lobster"/>
                <a:cs typeface="Lobster"/>
                <a:sym typeface="Lobster"/>
              </a:rPr>
              <a:t>Historical trip to Pompei and  to the virtual museum Ercolano</a:t>
            </a:r>
            <a:endParaRPr sz="18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08" name="Google Shape;1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999505"/>
            <a:ext cx="9144002" cy="931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/>
          <p:nvPr>
            <p:ph idx="1" type="body"/>
          </p:nvPr>
        </p:nvSpPr>
        <p:spPr>
          <a:xfrm>
            <a:off x="152400" y="4442700"/>
            <a:ext cx="4522800" cy="700800"/>
          </a:xfrm>
          <a:prstGeom prst="rect">
            <a:avLst/>
          </a:prstGeom>
          <a:solidFill>
            <a:schemeClr val="lt2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000000"/>
                </a:solidFill>
                <a:hlinkClick r:id="rId3"/>
              </a:rPr>
              <a:t>https://slide.ly/view/44ed039aad40a7214907930f880595d5</a:t>
            </a:r>
            <a:endParaRPr b="1">
              <a:solidFill>
                <a:srgbClr val="000000"/>
              </a:solidFill>
            </a:endParaRPr>
          </a:p>
        </p:txBody>
      </p:sp>
      <p:pic>
        <p:nvPicPr>
          <p:cNvPr id="114" name="Google Shape;11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3327927" cy="271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63527" y="1360275"/>
            <a:ext cx="5358869" cy="30102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600" y="167800"/>
            <a:ext cx="3774522" cy="275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5522" y="152400"/>
            <a:ext cx="4866078" cy="2733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54950" y="3247752"/>
            <a:ext cx="2876550" cy="168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lue &amp; Gold">
  <a:themeElements>
    <a:clrScheme name="Blue &amp; Gold">
      <a:dk1>
        <a:srgbClr val="FFFFFF"/>
      </a:dk1>
      <a:lt1>
        <a:srgbClr val="01AFD1"/>
      </a:lt1>
      <a:dk2>
        <a:srgbClr val="1E2D31"/>
      </a:dk2>
      <a:lt2>
        <a:srgbClr val="BFC7CA"/>
      </a:lt2>
      <a:accent1>
        <a:srgbClr val="006F85"/>
      </a:accent1>
      <a:accent2>
        <a:srgbClr val="AF4345"/>
      </a:accent2>
      <a:accent3>
        <a:srgbClr val="47D06A"/>
      </a:accent3>
      <a:accent4>
        <a:srgbClr val="F58F8F"/>
      </a:accent4>
      <a:accent5>
        <a:srgbClr val="F6CD4C"/>
      </a:accent5>
      <a:accent6>
        <a:srgbClr val="F8E71C"/>
      </a:accent6>
      <a:hlink>
        <a:srgbClr val="F6CD4C"/>
      </a:hlink>
      <a:folHlink>
        <a:srgbClr val="F6CD4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