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11" r:id="rId5"/>
    <p:sldId id="259" r:id="rId6"/>
    <p:sldId id="260" r:id="rId7"/>
    <p:sldId id="300" r:id="rId8"/>
    <p:sldId id="301" r:id="rId9"/>
    <p:sldId id="303" r:id="rId10"/>
    <p:sldId id="304" r:id="rId11"/>
    <p:sldId id="302" r:id="rId12"/>
    <p:sldId id="305" r:id="rId13"/>
    <p:sldId id="306" r:id="rId14"/>
    <p:sldId id="307" r:id="rId15"/>
    <p:sldId id="308" r:id="rId16"/>
    <p:sldId id="273" r:id="rId17"/>
    <p:sldId id="281" r:id="rId18"/>
    <p:sldId id="310" r:id="rId19"/>
    <p:sldId id="312" r:id="rId20"/>
    <p:sldId id="29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DB0731-24B7-405E-9383-2B618467A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9999877-3ACC-4A52-950D-7FEE07A43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94C16F2-CC01-4398-A771-91F12F0F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934F907-5299-4FF8-B8F0-088C0E193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049D265-9D43-4C1A-A53C-6C11CE8B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044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6CC8F5-DDE8-4063-9608-713C3F2B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6E87BB1-5CC6-40B7-B964-FCBAAF2D0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D60AF59-AE20-475D-9EC7-3D63FFF2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2838D36-E84D-4178-B89E-FEB2F350C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A98AE13-E250-4A48-BDE3-0634A781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792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AC283F4-7F17-4089-A967-5AA31608D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98F3D62-385C-4300-8198-C92EE565A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EEDA859-404D-4919-B8CB-087F5A54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6BE790C-C36C-44F9-B9B5-7475E02E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BC22CF1-9E16-46BF-9A00-29E034A8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849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E9706D-051B-46B2-8228-4913E6BC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AC70490-2DDD-46D7-8547-ADF3B5690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DD24585-A236-4E60-AB76-FADE95A3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69854B6-CE71-4B63-95E7-F04EC18C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C95B821-650D-4059-B363-B772A481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188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94510F-EE45-48B1-813C-75280474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212E3E4-FFEB-49F1-AADC-1AA068952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05979A1-9A1A-4E40-A23F-49FCD169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CAF6FA-796B-4986-B2A5-58C3AF95C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AD8E6E5-2AC9-44FA-A4DA-2A157007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950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810569-2572-455D-AB22-B7D1EE52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F5E7AD4-138E-4AA5-B08A-97638AFEB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E6B8641-6FE9-4593-8840-1DFD3554F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7EE8D47-9EBC-42CA-BC0A-E9D4C86C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5AFB19A-57DF-4182-A29D-8681E296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45A8984-FD73-4CD2-825C-EC4B2A0A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353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076F81-09D2-4E08-BA04-F2916694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2A7354B-FDE9-469C-AEA2-2D0874DA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4B1EEE3-C2D3-4B31-924A-EBE3786CA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8211A28-5F31-4473-9F26-236DCF718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F5223E9-1568-46A3-94DF-E16A6D630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5A1F4DF-0A27-4817-BBA4-B5B7E011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DF54883-164E-4157-80E4-6FA46D3D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7D925AD-5692-4A38-B0CC-C92841CC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892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97C6DD-ECA5-45E2-A54C-B3E1D02E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25355A1-AC4C-40FD-A8F3-0577FC4A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E846549-5A57-4712-9C91-30B49B97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C6F4533-CBC7-46D2-96FB-6C85E29F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958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0B61E31-B26F-4BC5-94D7-3B46E1F8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0BACAAB-36DF-4EF8-930C-2E6DD1A07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6B02F46-CD0D-40CB-89AA-D8B995C9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509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0FA22F-3580-4D0A-AAF2-6764778A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A3DE1CE-F892-4BF0-A985-76BFD29F4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1BD9509-42BC-4B7A-A4E3-E5E175308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2E01604-ECF2-4DD5-BD1E-8619C5FB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917F276-AF28-4957-BDE0-4E64A147E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5F0D15E-CFAF-427A-BF72-E21B2E37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404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878D5D-52D2-414F-90C4-9AA1F1E2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9884F91-4582-4768-9144-7F82DC166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E35A464-906E-4798-8CC9-323ABA5BC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9AE061F-157C-4F96-A92E-6BDB0941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0AAA5FE-51AF-40AF-9AB0-F1704EC6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15CA1A0-A7D4-4257-B941-308F4FDE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901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BAC4ECB-02B6-411B-ADC8-4DEA43A82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45370CB-9A43-41E0-B2C4-E44F6E7A5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71F6433-8351-4876-A73D-4A7CAAFD7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E04F-C088-4E07-A8EE-929C54F3223B}" type="datetimeFigureOut">
              <a:rPr lang="en-GB" smtClean="0"/>
              <a:pPr/>
              <a:t>24/01/2019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3D9A4C2-A713-47EF-A94D-E20540812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EB5975A-E352-4211-9743-7256A1148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1F7EA-3E0C-431B-830E-2A4063829F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687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BC86E8D-2A5F-4804-A13A-E3BD7DC7A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205" y="270684"/>
            <a:ext cx="1595596" cy="117309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08B5BE5-19A9-458A-82B9-CBFC1674B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5124" y="493481"/>
            <a:ext cx="1341751" cy="7275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53021A90-8C55-49EE-A3C5-8E0C80C5A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8317" y="593512"/>
            <a:ext cx="2320867" cy="52743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6D9DC34-3717-44AD-A47C-51CA53CA9AC8}"/>
              </a:ext>
            </a:extLst>
          </p:cNvPr>
          <p:cNvSpPr/>
          <p:nvPr/>
        </p:nvSpPr>
        <p:spPr>
          <a:xfrm>
            <a:off x="3048000" y="2690336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3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36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GB" sz="3600" b="1" i="1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SWOT</a:t>
            </a:r>
            <a:r>
              <a:rPr lang="en-GB" sz="3600" b="1" i="1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ANALYSIS</a:t>
            </a:r>
            <a:r>
              <a:rPr lang="en-GB" sz="36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” </a:t>
            </a:r>
          </a:p>
          <a:p>
            <a:r>
              <a:rPr lang="en-GB" sz="20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By Ana </a:t>
            </a:r>
            <a:r>
              <a:rPr lang="en-GB" sz="2000" b="1" i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Peláez</a:t>
            </a:r>
            <a:endParaRPr lang="en-GB" sz="2000" b="1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20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English teacher, IES </a:t>
            </a:r>
            <a:r>
              <a:rPr lang="en-GB" sz="2000" b="1" i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Selgas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22525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005013"/>
            <a:ext cx="6988629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4000" dirty="0" err="1" smtClean="0">
                <a:solidFill>
                  <a:schemeClr val="accent1"/>
                </a:solidFill>
              </a:rPr>
              <a:t>Weaknesses</a:t>
            </a:r>
            <a:r>
              <a:rPr lang="es-ES" sz="4000" dirty="0" smtClean="0">
                <a:solidFill>
                  <a:schemeClr val="accent1"/>
                </a:solidFill>
              </a:rPr>
              <a:t>:</a:t>
            </a:r>
          </a:p>
          <a:p>
            <a:pPr marL="0" indent="0" algn="just">
              <a:buNone/>
            </a:pPr>
            <a:endParaRPr lang="es-ES" sz="4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sz="3600" dirty="0" smtClean="0">
                <a:solidFill>
                  <a:schemeClr val="accent1"/>
                </a:solidFill>
              </a:rPr>
              <a:t>	</a:t>
            </a:r>
            <a:r>
              <a:rPr lang="es-ES" sz="3600" dirty="0" err="1" smtClean="0">
                <a:solidFill>
                  <a:schemeClr val="accent1"/>
                </a:solidFill>
              </a:rPr>
              <a:t>Resources</a:t>
            </a:r>
            <a:r>
              <a:rPr lang="es-ES" sz="3600" dirty="0" smtClean="0">
                <a:solidFill>
                  <a:schemeClr val="accent1"/>
                </a:solidFill>
              </a:rPr>
              <a:t> </a:t>
            </a:r>
            <a:r>
              <a:rPr lang="es-ES" sz="3600" dirty="0">
                <a:solidFill>
                  <a:schemeClr val="accent1"/>
                </a:solidFill>
              </a:rPr>
              <a:t>and </a:t>
            </a:r>
            <a:r>
              <a:rPr lang="es-ES" sz="3600" dirty="0" err="1">
                <a:solidFill>
                  <a:schemeClr val="accent1"/>
                </a:solidFill>
              </a:rPr>
              <a:t>internal</a:t>
            </a:r>
            <a:r>
              <a:rPr lang="es-ES" sz="3600" dirty="0">
                <a:solidFill>
                  <a:schemeClr val="accent1"/>
                </a:solidFill>
              </a:rPr>
              <a:t> </a:t>
            </a:r>
            <a:r>
              <a:rPr lang="es-ES" sz="3600" dirty="0" err="1">
                <a:solidFill>
                  <a:schemeClr val="accent1"/>
                </a:solidFill>
              </a:rPr>
              <a:t>factors</a:t>
            </a:r>
            <a:r>
              <a:rPr lang="es-ES" sz="3600" dirty="0">
                <a:solidFill>
                  <a:schemeClr val="accent1"/>
                </a:solidFill>
              </a:rPr>
              <a:t> </a:t>
            </a:r>
            <a:r>
              <a:rPr lang="es-ES" sz="3600" dirty="0" smtClean="0">
                <a:solidFill>
                  <a:schemeClr val="accent1"/>
                </a:solidFill>
              </a:rPr>
              <a:t>	</a:t>
            </a:r>
            <a:r>
              <a:rPr lang="es-ES" sz="3600" dirty="0" err="1" smtClean="0">
                <a:solidFill>
                  <a:schemeClr val="accent1"/>
                </a:solidFill>
              </a:rPr>
              <a:t>which</a:t>
            </a:r>
            <a:r>
              <a:rPr lang="es-ES" sz="3600" dirty="0" smtClean="0">
                <a:solidFill>
                  <a:schemeClr val="accent1"/>
                </a:solidFill>
              </a:rPr>
              <a:t> </a:t>
            </a:r>
            <a:r>
              <a:rPr lang="es-ES" sz="3600" dirty="0">
                <a:solidFill>
                  <a:schemeClr val="accent1"/>
                </a:solidFill>
              </a:rPr>
              <a:t>can </a:t>
            </a:r>
            <a:r>
              <a:rPr lang="es-ES" sz="3600" dirty="0" err="1">
                <a:solidFill>
                  <a:schemeClr val="accent1"/>
                </a:solidFill>
              </a:rPr>
              <a:t>work</a:t>
            </a:r>
            <a:r>
              <a:rPr lang="es-ES" sz="3600" dirty="0">
                <a:solidFill>
                  <a:schemeClr val="accent1"/>
                </a:solidFill>
              </a:rPr>
              <a:t> </a:t>
            </a:r>
            <a:r>
              <a:rPr lang="es-ES" sz="3600" dirty="0" err="1">
                <a:solidFill>
                  <a:schemeClr val="accent1"/>
                </a:solidFill>
              </a:rPr>
              <a:t>against</a:t>
            </a:r>
            <a:r>
              <a:rPr lang="es-ES" sz="3600" dirty="0">
                <a:solidFill>
                  <a:schemeClr val="accent1"/>
                </a:solidFill>
              </a:rPr>
              <a:t> a </a:t>
            </a:r>
            <a:r>
              <a:rPr lang="es-ES" sz="3600" dirty="0" smtClean="0">
                <a:solidFill>
                  <a:schemeClr val="accent1"/>
                </a:solidFill>
              </a:rPr>
              <a:t>	</a:t>
            </a:r>
            <a:r>
              <a:rPr lang="es-ES" sz="3600" dirty="0" err="1" smtClean="0">
                <a:solidFill>
                  <a:schemeClr val="accent1"/>
                </a:solidFill>
              </a:rPr>
              <a:t>successful</a:t>
            </a:r>
            <a:r>
              <a:rPr lang="es-ES" sz="3600" dirty="0" smtClean="0">
                <a:solidFill>
                  <a:schemeClr val="accent1"/>
                </a:solidFill>
              </a:rPr>
              <a:t> </a:t>
            </a:r>
            <a:r>
              <a:rPr lang="es-ES" sz="3600" dirty="0" err="1">
                <a:solidFill>
                  <a:schemeClr val="accent1"/>
                </a:solidFill>
              </a:rPr>
              <a:t>project</a:t>
            </a:r>
            <a:endParaRPr lang="es-ES" sz="36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xmlns="" id="{35A593E3-9A48-40B6-A43A-8B6C731643E9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738" y="2516188"/>
            <a:ext cx="5021262" cy="3328987"/>
          </a:xfrm>
        </p:spPr>
      </p:pic>
    </p:spTree>
    <p:extLst>
      <p:ext uri="{BB962C8B-B14F-4D97-AF65-F5344CB8AC3E}">
        <p14:creationId xmlns:p14="http://schemas.microsoft.com/office/powerpoint/2010/main" xmlns="" val="185505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005013"/>
            <a:ext cx="5419725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0D60198-EE2E-485A-BDE1-37B8515A9C9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Poor </a:t>
            </a:r>
            <a:r>
              <a:rPr lang="es-ES" sz="4000" dirty="0" err="1">
                <a:solidFill>
                  <a:srgbClr val="0070C0"/>
                </a:solidFill>
              </a:rPr>
              <a:t>heritage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No </a:t>
            </a:r>
            <a:r>
              <a:rPr lang="es-ES" sz="4000" dirty="0" err="1">
                <a:solidFill>
                  <a:srgbClr val="0070C0"/>
                </a:solidFill>
              </a:rPr>
              <a:t>clear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needs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 err="1">
                <a:solidFill>
                  <a:srgbClr val="0070C0"/>
                </a:solidFill>
              </a:rPr>
              <a:t>Lack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of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information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Low </a:t>
            </a:r>
            <a:r>
              <a:rPr lang="es-ES" sz="4000" dirty="0" err="1">
                <a:solidFill>
                  <a:srgbClr val="0070C0"/>
                </a:solidFill>
              </a:rPr>
              <a:t>motivation</a:t>
            </a:r>
            <a:r>
              <a:rPr lang="es-ES" sz="4000" dirty="0">
                <a:solidFill>
                  <a:srgbClr val="0070C0"/>
                </a:solidFill>
              </a:rPr>
              <a:t> in </a:t>
            </a:r>
            <a:r>
              <a:rPr lang="es-ES" sz="4000" dirty="0" err="1">
                <a:solidFill>
                  <a:srgbClr val="0070C0"/>
                </a:solidFill>
              </a:rPr>
              <a:t>the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group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 err="1">
                <a:solidFill>
                  <a:srgbClr val="0070C0"/>
                </a:solidFill>
              </a:rPr>
              <a:t>Lack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of</a:t>
            </a:r>
            <a:r>
              <a:rPr lang="es-ES" sz="4000" dirty="0">
                <a:solidFill>
                  <a:srgbClr val="0070C0"/>
                </a:solidFill>
              </a:rPr>
              <a:t> ideas</a:t>
            </a:r>
          </a:p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Low ICT </a:t>
            </a:r>
            <a:r>
              <a:rPr lang="es-ES" sz="4000" dirty="0" err="1">
                <a:solidFill>
                  <a:srgbClr val="0070C0"/>
                </a:solidFill>
              </a:rPr>
              <a:t>skills</a:t>
            </a:r>
            <a:r>
              <a:rPr lang="es-ES" sz="4000" dirty="0">
                <a:solidFill>
                  <a:srgbClr val="0070C0"/>
                </a:solidFill>
              </a:rPr>
              <a:t>…</a:t>
            </a:r>
          </a:p>
          <a:p>
            <a:pPr marL="0" indent="0">
              <a:buNone/>
            </a:pPr>
            <a:endParaRPr lang="es-ES" sz="4000" dirty="0">
              <a:solidFill>
                <a:srgbClr val="0070C0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7E04742A-3727-4391-9EB9-7226E72066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076" y="2533263"/>
            <a:ext cx="4968621" cy="32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9873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1" y="2005013"/>
            <a:ext cx="6433457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4000" dirty="0" err="1" smtClean="0">
                <a:solidFill>
                  <a:schemeClr val="accent1"/>
                </a:solidFill>
              </a:rPr>
              <a:t>Opportunities</a:t>
            </a:r>
            <a:r>
              <a:rPr lang="es-ES" sz="4000" dirty="0">
                <a:solidFill>
                  <a:schemeClr val="accent1"/>
                </a:solidFill>
              </a:rPr>
              <a:t>:</a:t>
            </a: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n-GB" sz="4000" dirty="0" smtClean="0">
                <a:solidFill>
                  <a:schemeClr val="accent1"/>
                </a:solidFill>
              </a:rPr>
              <a:t>	External </a:t>
            </a:r>
            <a:r>
              <a:rPr lang="en-GB" sz="4000" dirty="0">
                <a:solidFill>
                  <a:schemeClr val="accent1"/>
                </a:solidFill>
              </a:rPr>
              <a:t>factors that can  </a:t>
            </a:r>
            <a:r>
              <a:rPr lang="en-GB" sz="4000" dirty="0" smtClean="0">
                <a:solidFill>
                  <a:schemeClr val="accent1"/>
                </a:solidFill>
              </a:rPr>
              <a:t>	foster </a:t>
            </a:r>
            <a:r>
              <a:rPr lang="en-GB" sz="4000" dirty="0">
                <a:solidFill>
                  <a:schemeClr val="accent1"/>
                </a:solidFill>
              </a:rPr>
              <a:t>our project</a:t>
            </a: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xmlns="" id="{792A4E4D-2F7B-406D-8083-7C295EB19800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4338" y="2735263"/>
            <a:ext cx="5427662" cy="2890837"/>
          </a:xfrm>
        </p:spPr>
      </p:pic>
    </p:spTree>
    <p:extLst>
      <p:ext uri="{BB962C8B-B14F-4D97-AF65-F5344CB8AC3E}">
        <p14:creationId xmlns:p14="http://schemas.microsoft.com/office/powerpoint/2010/main" xmlns="" val="1893261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005013"/>
            <a:ext cx="5276850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C82B5BB7-4FF3-4AC2-865E-73512F6DCDA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 lnSpcReduction="10000"/>
          </a:bodyPr>
          <a:lstStyle/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Community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interest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 Local </a:t>
            </a:r>
            <a:r>
              <a:rPr lang="es-ES" sz="4000" dirty="0" err="1">
                <a:solidFill>
                  <a:srgbClr val="0070C0"/>
                </a:solidFill>
              </a:rPr>
              <a:t>government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plans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ONG’s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projects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Other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initiatives</a:t>
            </a:r>
            <a:r>
              <a:rPr lang="es-ES" sz="4000" dirty="0">
                <a:solidFill>
                  <a:srgbClr val="0070C0"/>
                </a:solidFill>
              </a:rPr>
              <a:t> in </a:t>
            </a:r>
            <a:r>
              <a:rPr lang="es-ES" sz="4000" dirty="0" err="1">
                <a:solidFill>
                  <a:srgbClr val="0070C0"/>
                </a:solidFill>
              </a:rPr>
              <a:t>the</a:t>
            </a:r>
            <a:r>
              <a:rPr lang="es-ES" sz="4000" dirty="0">
                <a:solidFill>
                  <a:srgbClr val="0070C0"/>
                </a:solidFill>
              </a:rPr>
              <a:t>    </a:t>
            </a:r>
            <a:r>
              <a:rPr lang="es-ES" sz="4000" dirty="0" err="1">
                <a:solidFill>
                  <a:srgbClr val="0070C0"/>
                </a:solidFill>
              </a:rPr>
              <a:t>same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field</a:t>
            </a:r>
            <a:r>
              <a:rPr lang="es-ES" sz="4000" dirty="0">
                <a:solidFill>
                  <a:srgbClr val="0070C0"/>
                </a:solidFill>
              </a:rPr>
              <a:t>…</a:t>
            </a:r>
          </a:p>
          <a:p>
            <a:endParaRPr lang="es-ES" dirty="0"/>
          </a:p>
          <a:p>
            <a:endParaRPr lang="en-GB" dirty="0"/>
          </a:p>
        </p:txBody>
      </p:sp>
      <p:pic>
        <p:nvPicPr>
          <p:cNvPr id="8" name="Imagen 7" descr="Imagen que contiene señal, exterior, cielo, texto&#10;&#10;Descripción generada con confianza muy alta">
            <a:extLst>
              <a:ext uri="{FF2B5EF4-FFF2-40B4-BE49-F238E27FC236}">
                <a16:creationId xmlns:a16="http://schemas.microsoft.com/office/drawing/2014/main" xmlns="" id="{98A45E70-41FD-4E4A-AD95-75E7191EF6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641800"/>
            <a:ext cx="5603367" cy="298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547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005013"/>
            <a:ext cx="7228114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4000" dirty="0" err="1" smtClean="0">
                <a:solidFill>
                  <a:schemeClr val="accent1"/>
                </a:solidFill>
              </a:rPr>
              <a:t>Threats</a:t>
            </a:r>
            <a:r>
              <a:rPr lang="es-ES" sz="4000" dirty="0" smtClean="0">
                <a:solidFill>
                  <a:schemeClr val="accent1"/>
                </a:solidFill>
              </a:rPr>
              <a:t>:</a:t>
            </a: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4000" dirty="0" err="1" smtClean="0">
                <a:solidFill>
                  <a:schemeClr val="accent1"/>
                </a:solidFill>
              </a:rPr>
              <a:t>External</a:t>
            </a:r>
            <a:r>
              <a:rPr lang="es-ES" sz="4000" dirty="0" smtClean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factors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that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4000" dirty="0" err="1" smtClean="0">
                <a:solidFill>
                  <a:schemeClr val="accent1"/>
                </a:solidFill>
              </a:rPr>
              <a:t>could</a:t>
            </a:r>
            <a:r>
              <a:rPr lang="es-ES" sz="4000" dirty="0" smtClean="0">
                <a:solidFill>
                  <a:schemeClr val="accent1"/>
                </a:solidFill>
              </a:rPr>
              <a:t> 	</a:t>
            </a:r>
            <a:r>
              <a:rPr lang="es-ES" sz="4000" dirty="0" err="1" smtClean="0">
                <a:solidFill>
                  <a:schemeClr val="accent1"/>
                </a:solidFill>
              </a:rPr>
              <a:t>put</a:t>
            </a:r>
            <a:r>
              <a:rPr lang="es-ES" sz="4000" dirty="0" smtClean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our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4000" dirty="0" err="1" smtClean="0">
                <a:solidFill>
                  <a:schemeClr val="accent1"/>
                </a:solidFill>
              </a:rPr>
              <a:t>project</a:t>
            </a:r>
            <a:r>
              <a:rPr lang="es-ES" sz="4000" dirty="0" smtClean="0">
                <a:solidFill>
                  <a:schemeClr val="accent1"/>
                </a:solidFill>
              </a:rPr>
              <a:t> </a:t>
            </a:r>
            <a:r>
              <a:rPr lang="es-ES" sz="4000" dirty="0">
                <a:solidFill>
                  <a:schemeClr val="accent1"/>
                </a:solidFill>
              </a:rPr>
              <a:t>at </a:t>
            </a:r>
            <a:r>
              <a:rPr lang="es-ES" sz="4000" dirty="0" err="1">
                <a:solidFill>
                  <a:schemeClr val="accent1"/>
                </a:solidFill>
              </a:rPr>
              <a:t>risk</a:t>
            </a: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xmlns="" id="{5CF3EDF5-1B6B-4E0E-820D-B77C4C5E7F33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35875" y="1882775"/>
            <a:ext cx="4556125" cy="4872038"/>
          </a:xfrm>
        </p:spPr>
      </p:pic>
    </p:spTree>
    <p:extLst>
      <p:ext uri="{BB962C8B-B14F-4D97-AF65-F5344CB8AC3E}">
        <p14:creationId xmlns:p14="http://schemas.microsoft.com/office/powerpoint/2010/main" xmlns="" val="3811395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005013"/>
            <a:ext cx="5419725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90949E39-ACBF-4380-A343-EA9EF5D3757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endParaRPr lang="es-ES" dirty="0"/>
          </a:p>
          <a:p>
            <a:pPr marL="0" indent="0">
              <a:buNone/>
            </a:pPr>
            <a:r>
              <a:rPr lang="es-ES" sz="3600" dirty="0" err="1">
                <a:solidFill>
                  <a:srgbClr val="0070C0"/>
                </a:solidFill>
              </a:rPr>
              <a:t>Uncertain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number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of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users</a:t>
            </a:r>
            <a:endParaRPr lang="es-E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3600" dirty="0">
                <a:solidFill>
                  <a:srgbClr val="0070C0"/>
                </a:solidFill>
              </a:rPr>
              <a:t>Similar </a:t>
            </a:r>
            <a:r>
              <a:rPr lang="es-ES" sz="3600" dirty="0" err="1">
                <a:solidFill>
                  <a:srgbClr val="0070C0"/>
                </a:solidFill>
              </a:rPr>
              <a:t>services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nearby</a:t>
            </a:r>
            <a:endParaRPr lang="es-E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3600" dirty="0">
                <a:solidFill>
                  <a:srgbClr val="0070C0"/>
                </a:solidFill>
              </a:rPr>
              <a:t>Who </a:t>
            </a:r>
            <a:r>
              <a:rPr lang="es-ES" sz="3600" dirty="0" err="1">
                <a:solidFill>
                  <a:srgbClr val="0070C0"/>
                </a:solidFill>
              </a:rPr>
              <a:t>knows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if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the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service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will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stay</a:t>
            </a:r>
            <a:r>
              <a:rPr lang="es-ES" sz="3600" dirty="0">
                <a:solidFill>
                  <a:srgbClr val="0070C0"/>
                </a:solidFill>
              </a:rPr>
              <a:t> in </a:t>
            </a:r>
            <a:r>
              <a:rPr lang="es-ES" sz="3600" dirty="0" err="1">
                <a:solidFill>
                  <a:srgbClr val="0070C0"/>
                </a:solidFill>
              </a:rPr>
              <a:t>favour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with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users</a:t>
            </a:r>
            <a:endParaRPr lang="es-E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3600" dirty="0" err="1">
                <a:solidFill>
                  <a:srgbClr val="0070C0"/>
                </a:solidFill>
              </a:rPr>
              <a:t>Population</a:t>
            </a:r>
            <a:r>
              <a:rPr lang="es-ES" sz="3600" dirty="0">
                <a:solidFill>
                  <a:srgbClr val="0070C0"/>
                </a:solidFill>
              </a:rPr>
              <a:t> </a:t>
            </a:r>
            <a:r>
              <a:rPr lang="es-ES" sz="3600" dirty="0" err="1">
                <a:solidFill>
                  <a:srgbClr val="0070C0"/>
                </a:solidFill>
              </a:rPr>
              <a:t>age</a:t>
            </a:r>
            <a:r>
              <a:rPr lang="es-ES" sz="3600" dirty="0">
                <a:solidFill>
                  <a:srgbClr val="0070C0"/>
                </a:solidFill>
              </a:rPr>
              <a:t>…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n-GB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0D00B735-ED2D-4D38-94B0-80379F1873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437" y="2062109"/>
            <a:ext cx="3962400" cy="423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5523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xmlns="" id="{EAA3B2AE-6640-4F65-91BD-3BF9CBB1A65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75DB845D-7A6D-4A98-83B4-E7FE35B797D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5181600" cy="4351338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r>
              <a:rPr lang="es-ES" sz="8000" dirty="0">
                <a:solidFill>
                  <a:schemeClr val="accent1"/>
                </a:solidFill>
              </a:rPr>
              <a:t>READY?</a:t>
            </a:r>
            <a:endParaRPr lang="en-GB" sz="8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798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sz="7200" dirty="0" smtClean="0">
                <a:solidFill>
                  <a:schemeClr val="accent1"/>
                </a:solidFill>
              </a:rPr>
              <a:t>	</a:t>
            </a:r>
            <a:r>
              <a:rPr lang="es-ES" sz="7200" dirty="0" err="1" smtClean="0">
                <a:solidFill>
                  <a:schemeClr val="accent1"/>
                </a:solidFill>
              </a:rPr>
              <a:t>Group</a:t>
            </a:r>
            <a:r>
              <a:rPr lang="es-ES" sz="7200" dirty="0" smtClean="0">
                <a:solidFill>
                  <a:schemeClr val="accent1"/>
                </a:solidFill>
              </a:rPr>
              <a:t> 	</a:t>
            </a:r>
            <a:r>
              <a:rPr lang="es-ES" sz="7200" dirty="0" err="1" smtClean="0">
                <a:solidFill>
                  <a:schemeClr val="accent1"/>
                </a:solidFill>
              </a:rPr>
              <a:t>work</a:t>
            </a:r>
            <a:endParaRPr lang="es-ES" sz="7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4000" dirty="0">
              <a:solidFill>
                <a:schemeClr val="accent1"/>
              </a:solidFill>
            </a:endParaRPr>
          </a:p>
        </p:txBody>
      </p:sp>
      <p:pic>
        <p:nvPicPr>
          <p:cNvPr id="19" name="Marcador de contenido 18" descr="Imagen que contiene LEGO, juguete&#10;&#10;Descripción generada con confianza muy alta">
            <a:extLst>
              <a:ext uri="{FF2B5EF4-FFF2-40B4-BE49-F238E27FC236}">
                <a16:creationId xmlns:a16="http://schemas.microsoft.com/office/drawing/2014/main" xmlns="" id="{734EF45F-5578-4605-9F80-CAC3EBF03745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1175" y="2319338"/>
            <a:ext cx="5330825" cy="3857625"/>
          </a:xfr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09274454-93BA-46B0-8B04-073E2C78C902}"/>
              </a:ext>
            </a:extLst>
          </p:cNvPr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>
                <a:solidFill>
                  <a:srgbClr val="6C6C6C"/>
                </a:solidFill>
                <a:effectLst/>
                <a:latin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30925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26828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xmlns="" id="{EAA3B2AE-6640-4F65-91BD-3BF9CBB1A65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10006013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4000" dirty="0" err="1" smtClean="0">
                <a:solidFill>
                  <a:schemeClr val="accent1"/>
                </a:solidFill>
              </a:rPr>
              <a:t>Using</a:t>
            </a:r>
            <a:r>
              <a:rPr lang="es-ES" sz="4000" dirty="0" smtClean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the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swot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framework</a:t>
            </a:r>
            <a:r>
              <a:rPr lang="es-ES" sz="4000" dirty="0">
                <a:solidFill>
                  <a:schemeClr val="accent1"/>
                </a:solidFill>
              </a:rPr>
              <a:t>:</a:t>
            </a:r>
          </a:p>
          <a:p>
            <a:pPr marL="742950" indent="-742950" algn="just">
              <a:buAutoNum type="arabicPeriod"/>
            </a:pPr>
            <a:endParaRPr lang="es-ES" sz="4000" dirty="0">
              <a:solidFill>
                <a:schemeClr val="accent1"/>
              </a:solidFill>
            </a:endParaRPr>
          </a:p>
          <a:p>
            <a:pPr marL="742950" indent="-742950" algn="just">
              <a:buAutoNum type="arabicPeriod"/>
            </a:pPr>
            <a:r>
              <a:rPr lang="es-ES" sz="4000" dirty="0" err="1">
                <a:solidFill>
                  <a:schemeClr val="accent1"/>
                </a:solidFill>
              </a:rPr>
              <a:t>Analyse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heritage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situation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around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your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area</a:t>
            </a:r>
            <a:endParaRPr lang="es-ES" sz="4000" dirty="0">
              <a:solidFill>
                <a:schemeClr val="accent1"/>
              </a:solidFill>
            </a:endParaRPr>
          </a:p>
          <a:p>
            <a:pPr marL="742950" indent="-742950" algn="just">
              <a:buAutoNum type="arabicPeriod"/>
            </a:pPr>
            <a:r>
              <a:rPr lang="es-ES" sz="4000" dirty="0" err="1">
                <a:solidFill>
                  <a:schemeClr val="accent1"/>
                </a:solidFill>
              </a:rPr>
              <a:t>Analyse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your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capacity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to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improve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it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by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offering</a:t>
            </a:r>
            <a:r>
              <a:rPr lang="es-ES" sz="4000" dirty="0">
                <a:solidFill>
                  <a:schemeClr val="accent1"/>
                </a:solidFill>
              </a:rPr>
              <a:t> a </a:t>
            </a:r>
            <a:r>
              <a:rPr lang="es-ES" sz="4000" dirty="0" err="1">
                <a:solidFill>
                  <a:schemeClr val="accent1"/>
                </a:solidFill>
              </a:rPr>
              <a:t>service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to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the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community</a:t>
            </a:r>
            <a:endParaRPr lang="es-ES" sz="4000" dirty="0">
              <a:solidFill>
                <a:schemeClr val="accent1"/>
              </a:solidFill>
            </a:endParaRPr>
          </a:p>
          <a:p>
            <a:pPr marL="742950" indent="-742950" algn="just">
              <a:buAutoNum type="arabicPeriod"/>
            </a:pPr>
            <a:r>
              <a:rPr lang="es-ES" sz="4000" dirty="0" err="1">
                <a:solidFill>
                  <a:schemeClr val="accent1"/>
                </a:solidFill>
              </a:rPr>
              <a:t>Upload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your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results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to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the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Twinspace</a:t>
            </a:r>
            <a:endParaRPr lang="es-ES" sz="4000" dirty="0">
              <a:solidFill>
                <a:schemeClr val="accent1"/>
              </a:solidFill>
            </a:endParaRPr>
          </a:p>
          <a:p>
            <a:pPr marL="742950" indent="-742950" algn="just">
              <a:buAutoNum type="arabicPeriod"/>
            </a:pPr>
            <a:r>
              <a:rPr lang="es-ES" sz="4000" dirty="0" err="1">
                <a:solidFill>
                  <a:schemeClr val="accent1"/>
                </a:solidFill>
              </a:rPr>
              <a:t>Name</a:t>
            </a:r>
            <a:r>
              <a:rPr lang="es-ES" sz="4000" dirty="0">
                <a:solidFill>
                  <a:schemeClr val="accent1"/>
                </a:solidFill>
              </a:rPr>
              <a:t> a </a:t>
            </a:r>
            <a:r>
              <a:rPr lang="es-ES" sz="4000" dirty="0" err="1">
                <a:solidFill>
                  <a:schemeClr val="accent1"/>
                </a:solidFill>
              </a:rPr>
              <a:t>spokesperson</a:t>
            </a:r>
            <a:endParaRPr lang="es-ES" sz="4000" dirty="0">
              <a:solidFill>
                <a:schemeClr val="accent1"/>
              </a:solidFill>
            </a:endParaRPr>
          </a:p>
          <a:p>
            <a:pPr marL="742950" indent="-742950" algn="just">
              <a:buAutoNum type="arabicPeriod"/>
            </a:pPr>
            <a:r>
              <a:rPr lang="es-ES" sz="4000" dirty="0" err="1">
                <a:solidFill>
                  <a:schemeClr val="accent1"/>
                </a:solidFill>
              </a:rPr>
              <a:t>Explain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your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results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</a:p>
          <a:p>
            <a:pPr marL="742950" indent="-742950" algn="just">
              <a:buAutoNum type="arabicPeriod"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48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5181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C82B5BB7-4FF3-4AC2-865E-73512F6DCDA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68813" y="1825625"/>
            <a:ext cx="7723187" cy="4351338"/>
          </a:xfrm>
        </p:spPr>
        <p:txBody>
          <a:bodyPr>
            <a:normAutofit/>
          </a:bodyPr>
          <a:lstStyle/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5400" dirty="0" err="1">
                <a:solidFill>
                  <a:srgbClr val="0070C0"/>
                </a:solidFill>
              </a:rPr>
              <a:t>There</a:t>
            </a:r>
            <a:r>
              <a:rPr lang="es-ES" sz="5400" dirty="0">
                <a:solidFill>
                  <a:srgbClr val="0070C0"/>
                </a:solidFill>
              </a:rPr>
              <a:t> are </a:t>
            </a:r>
            <a:r>
              <a:rPr lang="es-ES" sz="5400" dirty="0" err="1">
                <a:solidFill>
                  <a:srgbClr val="0070C0"/>
                </a:solidFill>
              </a:rPr>
              <a:t>not</a:t>
            </a:r>
            <a:r>
              <a:rPr lang="es-ES" sz="5400" dirty="0">
                <a:solidFill>
                  <a:srgbClr val="0070C0"/>
                </a:solidFill>
              </a:rPr>
              <a:t> </a:t>
            </a:r>
            <a:r>
              <a:rPr lang="es-ES" sz="5400" dirty="0" err="1">
                <a:solidFill>
                  <a:srgbClr val="0070C0"/>
                </a:solidFill>
              </a:rPr>
              <a:t>right</a:t>
            </a:r>
            <a:r>
              <a:rPr lang="es-ES" sz="5400" dirty="0">
                <a:solidFill>
                  <a:srgbClr val="0070C0"/>
                </a:solidFill>
              </a:rPr>
              <a:t> </a:t>
            </a:r>
            <a:r>
              <a:rPr lang="es-ES" sz="5400" dirty="0" err="1">
                <a:solidFill>
                  <a:srgbClr val="0070C0"/>
                </a:solidFill>
              </a:rPr>
              <a:t>or</a:t>
            </a:r>
            <a:r>
              <a:rPr lang="es-ES" sz="5400" dirty="0">
                <a:solidFill>
                  <a:srgbClr val="0070C0"/>
                </a:solidFill>
              </a:rPr>
              <a:t> </a:t>
            </a:r>
            <a:r>
              <a:rPr lang="es-ES" sz="5400" dirty="0" err="1">
                <a:solidFill>
                  <a:srgbClr val="0070C0"/>
                </a:solidFill>
              </a:rPr>
              <a:t>wrong</a:t>
            </a:r>
            <a:r>
              <a:rPr lang="es-ES" sz="5400" dirty="0">
                <a:solidFill>
                  <a:srgbClr val="0070C0"/>
                </a:solidFill>
              </a:rPr>
              <a:t> </a:t>
            </a:r>
            <a:r>
              <a:rPr lang="es-ES" sz="5400" dirty="0" err="1">
                <a:solidFill>
                  <a:srgbClr val="0070C0"/>
                </a:solidFill>
              </a:rPr>
              <a:t>answers</a:t>
            </a:r>
            <a:r>
              <a:rPr lang="es-ES" sz="5400">
                <a:solidFill>
                  <a:srgbClr val="0070C0"/>
                </a:solidFill>
              </a:rPr>
              <a:t>.</a:t>
            </a:r>
            <a:endParaRPr lang="es-ES" sz="5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5400" dirty="0" err="1">
                <a:solidFill>
                  <a:srgbClr val="0070C0"/>
                </a:solidFill>
              </a:rPr>
              <a:t>The</a:t>
            </a:r>
            <a:r>
              <a:rPr lang="es-ES" sz="5400" dirty="0">
                <a:solidFill>
                  <a:srgbClr val="0070C0"/>
                </a:solidFill>
              </a:rPr>
              <a:t> </a:t>
            </a:r>
            <a:r>
              <a:rPr lang="es-ES" sz="5400" dirty="0" err="1">
                <a:solidFill>
                  <a:srgbClr val="0070C0"/>
                </a:solidFill>
              </a:rPr>
              <a:t>important</a:t>
            </a:r>
            <a:r>
              <a:rPr lang="es-ES" sz="5400" dirty="0">
                <a:solidFill>
                  <a:srgbClr val="0070C0"/>
                </a:solidFill>
              </a:rPr>
              <a:t> </a:t>
            </a:r>
            <a:r>
              <a:rPr lang="es-ES" sz="5400" dirty="0" err="1">
                <a:solidFill>
                  <a:srgbClr val="0070C0"/>
                </a:solidFill>
              </a:rPr>
              <a:t>thing</a:t>
            </a:r>
            <a:r>
              <a:rPr lang="es-ES" sz="5400" dirty="0">
                <a:solidFill>
                  <a:srgbClr val="0070C0"/>
                </a:solidFill>
              </a:rPr>
              <a:t> </a:t>
            </a:r>
            <a:r>
              <a:rPr lang="es-ES" sz="5400" dirty="0" err="1">
                <a:solidFill>
                  <a:srgbClr val="0070C0"/>
                </a:solidFill>
              </a:rPr>
              <a:t>is</a:t>
            </a:r>
            <a:r>
              <a:rPr lang="es-ES" sz="5400" dirty="0">
                <a:solidFill>
                  <a:srgbClr val="0070C0"/>
                </a:solidFill>
              </a:rPr>
              <a:t> </a:t>
            </a:r>
            <a:r>
              <a:rPr lang="es-ES" sz="5400" dirty="0" err="1">
                <a:solidFill>
                  <a:srgbClr val="0070C0"/>
                </a:solidFill>
              </a:rPr>
              <a:t>the</a:t>
            </a:r>
            <a:r>
              <a:rPr lang="es-ES" sz="5400" dirty="0">
                <a:solidFill>
                  <a:srgbClr val="0070C0"/>
                </a:solidFill>
              </a:rPr>
              <a:t> </a:t>
            </a:r>
            <a:r>
              <a:rPr lang="es-ES" sz="5400" dirty="0" err="1">
                <a:solidFill>
                  <a:srgbClr val="0070C0"/>
                </a:solidFill>
              </a:rPr>
              <a:t>reflection</a:t>
            </a:r>
            <a:r>
              <a:rPr lang="es-ES" sz="5400" dirty="0">
                <a:solidFill>
                  <a:srgbClr val="0070C0"/>
                </a:solidFill>
              </a:rPr>
              <a:t>!!!</a:t>
            </a:r>
            <a:endParaRPr lang="es-ES" sz="5400" dirty="0"/>
          </a:p>
          <a:p>
            <a:endParaRPr lang="en-GB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98A45E70-41FD-4E4A-AD95-75E7191EF6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09488"/>
            <a:ext cx="3631041" cy="298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239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4000" dirty="0" err="1" smtClean="0">
                <a:solidFill>
                  <a:schemeClr val="accent1"/>
                </a:solidFill>
              </a:rPr>
              <a:t>The</a:t>
            </a:r>
            <a:r>
              <a:rPr lang="es-ES" sz="4000" dirty="0" smtClean="0">
                <a:solidFill>
                  <a:schemeClr val="accent1"/>
                </a:solidFill>
              </a:rPr>
              <a:t> </a:t>
            </a:r>
            <a:r>
              <a:rPr lang="es-ES" sz="4000" dirty="0">
                <a:solidFill>
                  <a:schemeClr val="accent1"/>
                </a:solidFill>
              </a:rPr>
              <a:t>Agenda:</a:t>
            </a:r>
          </a:p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1200150" lvl="1" indent="-742950">
              <a:buAutoNum type="arabicPeriod"/>
            </a:pPr>
            <a:r>
              <a:rPr lang="es-ES" sz="3600" dirty="0" err="1">
                <a:solidFill>
                  <a:schemeClr val="accent1"/>
                </a:solidFill>
              </a:rPr>
              <a:t>Introduction</a:t>
            </a:r>
            <a:endParaRPr lang="es-ES" sz="3600" dirty="0">
              <a:solidFill>
                <a:schemeClr val="accent1"/>
              </a:solidFill>
            </a:endParaRPr>
          </a:p>
          <a:p>
            <a:pPr marL="1200150" lvl="1" indent="-742950">
              <a:buAutoNum type="arabicPeriod"/>
            </a:pPr>
            <a:r>
              <a:rPr lang="es-ES" sz="3600" dirty="0" err="1">
                <a:solidFill>
                  <a:schemeClr val="accent1"/>
                </a:solidFill>
              </a:rPr>
              <a:t>Swot</a:t>
            </a:r>
            <a:r>
              <a:rPr lang="es-ES" sz="3600" dirty="0">
                <a:solidFill>
                  <a:schemeClr val="accent1"/>
                </a:solidFill>
              </a:rPr>
              <a:t> </a:t>
            </a:r>
            <a:r>
              <a:rPr lang="es-ES" sz="3600" dirty="0" err="1">
                <a:solidFill>
                  <a:schemeClr val="accent1"/>
                </a:solidFill>
              </a:rPr>
              <a:t>analysis</a:t>
            </a:r>
            <a:endParaRPr lang="es-ES" sz="3600" dirty="0">
              <a:solidFill>
                <a:schemeClr val="accent1"/>
              </a:solidFill>
            </a:endParaRPr>
          </a:p>
          <a:p>
            <a:pPr marL="1200150" lvl="1" indent="-742950">
              <a:buAutoNum type="arabicPeriod"/>
            </a:pPr>
            <a:r>
              <a:rPr lang="es-ES" sz="3600" dirty="0" err="1">
                <a:solidFill>
                  <a:schemeClr val="accent1"/>
                </a:solidFill>
              </a:rPr>
              <a:t>Group</a:t>
            </a:r>
            <a:r>
              <a:rPr lang="es-ES" sz="3600" dirty="0">
                <a:solidFill>
                  <a:schemeClr val="accent1"/>
                </a:solidFill>
              </a:rPr>
              <a:t> </a:t>
            </a:r>
            <a:r>
              <a:rPr lang="es-ES" sz="3600" dirty="0" err="1">
                <a:solidFill>
                  <a:schemeClr val="accent1"/>
                </a:solidFill>
              </a:rPr>
              <a:t>work</a:t>
            </a:r>
            <a:endParaRPr lang="es-ES" sz="3600" dirty="0">
              <a:solidFill>
                <a:schemeClr val="accent1"/>
              </a:solidFill>
            </a:endParaRPr>
          </a:p>
          <a:p>
            <a:pPr marL="1200150" lvl="1" indent="-742950">
              <a:buAutoNum type="arabicPeriod"/>
            </a:pPr>
            <a:r>
              <a:rPr lang="es-ES" sz="3600" dirty="0" err="1">
                <a:solidFill>
                  <a:schemeClr val="accent1"/>
                </a:solidFill>
              </a:rPr>
              <a:t>Presentations</a:t>
            </a:r>
            <a:endParaRPr lang="es-ES" sz="3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592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sz="6000" dirty="0">
                <a:solidFill>
                  <a:srgbClr val="00B050"/>
                </a:solidFill>
              </a:rPr>
              <a:t>OBRIGADA</a:t>
            </a:r>
          </a:p>
          <a:p>
            <a:pPr marL="0" indent="0">
              <a:buNone/>
            </a:pPr>
            <a:r>
              <a:rPr lang="es-ES" sz="6000" dirty="0">
                <a:solidFill>
                  <a:srgbClr val="00B050"/>
                </a:solidFill>
              </a:rPr>
              <a:t>		</a:t>
            </a:r>
          </a:p>
          <a:p>
            <a:pPr marL="0" indent="0">
              <a:buNone/>
            </a:pPr>
            <a:r>
              <a:rPr lang="es-ES" sz="6000" dirty="0">
                <a:solidFill>
                  <a:srgbClr val="00B050"/>
                </a:solidFill>
              </a:rPr>
              <a:t>			</a:t>
            </a:r>
            <a:r>
              <a:rPr lang="es-ES" sz="6000" dirty="0">
                <a:solidFill>
                  <a:srgbClr val="0070C0"/>
                </a:solidFill>
              </a:rPr>
              <a:t>TACK</a:t>
            </a:r>
          </a:p>
          <a:p>
            <a:pPr marL="0" indent="0">
              <a:buNone/>
            </a:pPr>
            <a:r>
              <a:rPr lang="es-ES" sz="6000" dirty="0">
                <a:solidFill>
                  <a:srgbClr val="0070C0"/>
                </a:solidFill>
              </a:rPr>
              <a:t>					</a:t>
            </a:r>
            <a:r>
              <a:rPr lang="es-ES" sz="6000" dirty="0">
                <a:solidFill>
                  <a:srgbClr val="FF0000"/>
                </a:solidFill>
              </a:rPr>
              <a:t>DANKE</a:t>
            </a:r>
          </a:p>
          <a:p>
            <a:pPr marL="0" indent="0" algn="r">
              <a:buNone/>
            </a:pPr>
            <a:r>
              <a:rPr lang="es-ES" sz="6000" dirty="0">
                <a:solidFill>
                  <a:srgbClr val="FF0000"/>
                </a:solidFill>
              </a:rPr>
              <a:t>									</a:t>
            </a:r>
            <a:r>
              <a:rPr lang="es-ES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GRACIAS</a:t>
            </a:r>
            <a:endParaRPr lang="en-GB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8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96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46C1F0FE-BBD6-47B1-83AD-2E7C113FADE3}"/>
              </a:ext>
            </a:extLst>
          </p:cNvPr>
          <p:cNvSpPr txBox="1"/>
          <p:nvPr/>
        </p:nvSpPr>
        <p:spPr>
          <a:xfrm>
            <a:off x="880110" y="2118360"/>
            <a:ext cx="106768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err="1">
                <a:solidFill>
                  <a:schemeClr val="accent1"/>
                </a:solidFill>
              </a:rPr>
              <a:t>Our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project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will</a:t>
            </a:r>
            <a:r>
              <a:rPr lang="es-ES" sz="4000" dirty="0">
                <a:solidFill>
                  <a:schemeClr val="accent1"/>
                </a:solidFill>
              </a:rPr>
              <a:t> be a </a:t>
            </a:r>
            <a:r>
              <a:rPr lang="es-ES" sz="4000" dirty="0" err="1">
                <a:solidFill>
                  <a:schemeClr val="accent1"/>
                </a:solidFill>
              </a:rPr>
              <a:t>type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of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service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aimed</a:t>
            </a:r>
            <a:r>
              <a:rPr lang="es-ES" sz="4000" dirty="0">
                <a:solidFill>
                  <a:schemeClr val="accent1"/>
                </a:solidFill>
              </a:rPr>
              <a:t> at </a:t>
            </a:r>
            <a:r>
              <a:rPr lang="es-ES" sz="4000" dirty="0" err="1">
                <a:solidFill>
                  <a:schemeClr val="accent1"/>
                </a:solidFill>
              </a:rPr>
              <a:t>improving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our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heritage</a:t>
            </a:r>
            <a:endParaRPr lang="es-ES" sz="4000" dirty="0">
              <a:solidFill>
                <a:schemeClr val="accent1"/>
              </a:solidFill>
            </a:endParaRPr>
          </a:p>
          <a:p>
            <a:endParaRPr lang="es-ES" sz="4000" dirty="0">
              <a:solidFill>
                <a:schemeClr val="accent1"/>
              </a:solidFill>
            </a:endParaRPr>
          </a:p>
          <a:p>
            <a:r>
              <a:rPr lang="es-ES" sz="2800" dirty="0">
                <a:solidFill>
                  <a:schemeClr val="accent1"/>
                </a:solidFill>
              </a:rPr>
              <a:t>(</a:t>
            </a:r>
            <a:r>
              <a:rPr lang="es-ES" sz="2800" dirty="0" err="1">
                <a:solidFill>
                  <a:schemeClr val="accent1"/>
                </a:solidFill>
              </a:rPr>
              <a:t>Some</a:t>
            </a:r>
            <a:r>
              <a:rPr lang="es-ES" sz="2800" dirty="0">
                <a:solidFill>
                  <a:schemeClr val="accent1"/>
                </a:solidFill>
              </a:rPr>
              <a:t> </a:t>
            </a:r>
            <a:r>
              <a:rPr lang="es-ES" sz="2800" dirty="0" err="1">
                <a:solidFill>
                  <a:schemeClr val="accent1"/>
                </a:solidFill>
              </a:rPr>
              <a:t>examples</a:t>
            </a:r>
            <a:r>
              <a:rPr lang="es-ES" sz="2800" dirty="0">
                <a:solidFill>
                  <a:schemeClr val="accent1"/>
                </a:solidFill>
              </a:rPr>
              <a:t>: </a:t>
            </a:r>
            <a:r>
              <a:rPr lang="es-ES" sz="2800" dirty="0" err="1">
                <a:solidFill>
                  <a:schemeClr val="accent1"/>
                </a:solidFill>
              </a:rPr>
              <a:t>fund-raising</a:t>
            </a:r>
            <a:r>
              <a:rPr lang="es-ES" sz="2800" dirty="0">
                <a:solidFill>
                  <a:schemeClr val="accent1"/>
                </a:solidFill>
              </a:rPr>
              <a:t> </a:t>
            </a:r>
            <a:r>
              <a:rPr lang="es-ES" sz="2800" dirty="0" err="1">
                <a:solidFill>
                  <a:schemeClr val="accent1"/>
                </a:solidFill>
              </a:rPr>
              <a:t>events</a:t>
            </a:r>
            <a:r>
              <a:rPr lang="es-ES" sz="2800" dirty="0">
                <a:solidFill>
                  <a:schemeClr val="accent1"/>
                </a:solidFill>
              </a:rPr>
              <a:t>, </a:t>
            </a:r>
            <a:r>
              <a:rPr lang="es-ES" sz="2800" dirty="0" err="1">
                <a:solidFill>
                  <a:schemeClr val="accent1"/>
                </a:solidFill>
              </a:rPr>
              <a:t>recovering</a:t>
            </a:r>
            <a:r>
              <a:rPr lang="es-ES" sz="2800" dirty="0">
                <a:solidFill>
                  <a:schemeClr val="accent1"/>
                </a:solidFill>
              </a:rPr>
              <a:t> natural </a:t>
            </a:r>
            <a:r>
              <a:rPr lang="es-ES" sz="2800" dirty="0" err="1">
                <a:solidFill>
                  <a:schemeClr val="accent1"/>
                </a:solidFill>
              </a:rPr>
              <a:t>paths</a:t>
            </a:r>
            <a:r>
              <a:rPr lang="es-ES" sz="2800" dirty="0">
                <a:solidFill>
                  <a:schemeClr val="accent1"/>
                </a:solidFill>
              </a:rPr>
              <a:t>/</a:t>
            </a:r>
            <a:r>
              <a:rPr lang="es-ES" sz="2800" dirty="0" err="1">
                <a:solidFill>
                  <a:schemeClr val="accent1"/>
                </a:solidFill>
              </a:rPr>
              <a:t>spaces</a:t>
            </a:r>
            <a:r>
              <a:rPr lang="es-ES" sz="2800" dirty="0">
                <a:solidFill>
                  <a:schemeClr val="accent1"/>
                </a:solidFill>
              </a:rPr>
              <a:t> </a:t>
            </a:r>
            <a:r>
              <a:rPr lang="es-ES" sz="2800" dirty="0" err="1">
                <a:solidFill>
                  <a:schemeClr val="accent1"/>
                </a:solidFill>
              </a:rPr>
              <a:t>projects</a:t>
            </a:r>
            <a:r>
              <a:rPr lang="es-ES" sz="2800" dirty="0">
                <a:solidFill>
                  <a:schemeClr val="accent1"/>
                </a:solidFill>
              </a:rPr>
              <a:t>, </a:t>
            </a:r>
            <a:r>
              <a:rPr lang="es-ES" sz="2800" dirty="0" err="1">
                <a:solidFill>
                  <a:schemeClr val="accent1"/>
                </a:solidFill>
              </a:rPr>
              <a:t>beach</a:t>
            </a:r>
            <a:r>
              <a:rPr lang="es-ES" sz="2800" dirty="0">
                <a:solidFill>
                  <a:schemeClr val="accent1"/>
                </a:solidFill>
              </a:rPr>
              <a:t> </a:t>
            </a:r>
            <a:r>
              <a:rPr lang="es-ES" sz="2800" dirty="0" err="1">
                <a:solidFill>
                  <a:schemeClr val="accent1"/>
                </a:solidFill>
              </a:rPr>
              <a:t>cleaning</a:t>
            </a:r>
            <a:r>
              <a:rPr lang="es-ES" sz="2800" dirty="0">
                <a:solidFill>
                  <a:schemeClr val="accent1"/>
                </a:solidFill>
              </a:rPr>
              <a:t> </a:t>
            </a:r>
            <a:r>
              <a:rPr lang="es-ES" sz="2800" dirty="0" err="1">
                <a:solidFill>
                  <a:schemeClr val="accent1"/>
                </a:solidFill>
              </a:rPr>
              <a:t>days</a:t>
            </a:r>
            <a:r>
              <a:rPr lang="es-ES" sz="2800" dirty="0">
                <a:solidFill>
                  <a:schemeClr val="accent1"/>
                </a:solidFill>
              </a:rPr>
              <a:t>, </a:t>
            </a:r>
            <a:r>
              <a:rPr lang="es-ES" sz="2800" dirty="0" err="1">
                <a:solidFill>
                  <a:schemeClr val="accent1"/>
                </a:solidFill>
              </a:rPr>
              <a:t>guided</a:t>
            </a:r>
            <a:r>
              <a:rPr lang="es-ES" sz="2800" dirty="0">
                <a:solidFill>
                  <a:schemeClr val="accent1"/>
                </a:solidFill>
              </a:rPr>
              <a:t> </a:t>
            </a:r>
            <a:r>
              <a:rPr lang="es-ES" sz="2800" dirty="0" err="1">
                <a:solidFill>
                  <a:schemeClr val="accent1"/>
                </a:solidFill>
              </a:rPr>
              <a:t>visits</a:t>
            </a:r>
            <a:r>
              <a:rPr lang="es-ES" sz="2800" dirty="0">
                <a:solidFill>
                  <a:schemeClr val="accent1"/>
                </a:solidFill>
              </a:rPr>
              <a:t>, local </a:t>
            </a:r>
            <a:r>
              <a:rPr lang="es-ES" sz="2800" dirty="0" err="1">
                <a:solidFill>
                  <a:schemeClr val="accent1"/>
                </a:solidFill>
              </a:rPr>
              <a:t>heritage</a:t>
            </a:r>
            <a:r>
              <a:rPr lang="es-ES" sz="2800" dirty="0">
                <a:solidFill>
                  <a:schemeClr val="accent1"/>
                </a:solidFill>
              </a:rPr>
              <a:t> </a:t>
            </a:r>
            <a:r>
              <a:rPr lang="es-ES" sz="2800" dirty="0" err="1">
                <a:solidFill>
                  <a:schemeClr val="accent1"/>
                </a:solidFill>
              </a:rPr>
              <a:t>promotion</a:t>
            </a:r>
            <a:r>
              <a:rPr lang="es-ES" sz="2800" dirty="0">
                <a:solidFill>
                  <a:schemeClr val="accent1"/>
                </a:solidFill>
              </a:rPr>
              <a:t> </a:t>
            </a:r>
            <a:r>
              <a:rPr lang="es-ES" sz="2800" dirty="0" err="1">
                <a:solidFill>
                  <a:schemeClr val="accent1"/>
                </a:solidFill>
              </a:rPr>
              <a:t>initiatives</a:t>
            </a:r>
            <a:r>
              <a:rPr lang="es-ES" sz="2800" dirty="0">
                <a:solidFill>
                  <a:schemeClr val="accent1"/>
                </a:solidFill>
              </a:rPr>
              <a:t>, etc.) 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90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46C1F0FE-BBD6-47B1-83AD-2E7C113FADE3}"/>
              </a:ext>
            </a:extLst>
          </p:cNvPr>
          <p:cNvSpPr txBox="1"/>
          <p:nvPr/>
        </p:nvSpPr>
        <p:spPr>
          <a:xfrm>
            <a:off x="880110" y="2118360"/>
            <a:ext cx="10676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dirty="0">
              <a:solidFill>
                <a:schemeClr val="accent1"/>
              </a:solidFill>
            </a:endParaRPr>
          </a:p>
        </p:txBody>
      </p:sp>
      <p:pic>
        <p:nvPicPr>
          <p:cNvPr id="6" name="Imagen 5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xmlns="" id="{1C2D9FA1-70A7-4271-A4F8-408FFE3F25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4102" y="2419738"/>
            <a:ext cx="5983796" cy="311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375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46C1F0FE-BBD6-47B1-83AD-2E7C113FADE3}"/>
              </a:ext>
            </a:extLst>
          </p:cNvPr>
          <p:cNvSpPr txBox="1"/>
          <p:nvPr/>
        </p:nvSpPr>
        <p:spPr>
          <a:xfrm>
            <a:off x="880110" y="2118360"/>
            <a:ext cx="106768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dirty="0">
              <a:solidFill>
                <a:schemeClr val="accent1"/>
              </a:solidFill>
            </a:endParaRPr>
          </a:p>
          <a:p>
            <a:r>
              <a:rPr lang="en-GB" sz="4000" dirty="0">
                <a:solidFill>
                  <a:schemeClr val="accent1"/>
                </a:solidFill>
              </a:rPr>
              <a:t>SWOT analysis  is a framework for identifying and </a:t>
            </a:r>
            <a:r>
              <a:rPr lang="en-GB" sz="4000" dirty="0" err="1">
                <a:solidFill>
                  <a:schemeClr val="accent1"/>
                </a:solidFill>
              </a:rPr>
              <a:t>analyzing</a:t>
            </a:r>
            <a:r>
              <a:rPr lang="en-GB" sz="4000" dirty="0">
                <a:solidFill>
                  <a:schemeClr val="accent1"/>
                </a:solidFill>
              </a:rPr>
              <a:t> the internal and external factors that can have an impact on the viability of a project.</a:t>
            </a:r>
            <a:endParaRPr lang="en-GB" sz="40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11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1" y="2339975"/>
            <a:ext cx="79465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sz="3200" dirty="0" smtClean="0">
                <a:solidFill>
                  <a:schemeClr val="accent1"/>
                </a:solidFill>
              </a:rPr>
              <a:t>	S     </a:t>
            </a:r>
            <a:r>
              <a:rPr lang="es-ES" sz="3200" dirty="0">
                <a:solidFill>
                  <a:schemeClr val="accent1"/>
                </a:solidFill>
              </a:rPr>
              <a:t>stands </a:t>
            </a:r>
            <a:r>
              <a:rPr lang="es-ES" sz="3200" dirty="0" err="1">
                <a:solidFill>
                  <a:schemeClr val="accent1"/>
                </a:solidFill>
              </a:rPr>
              <a:t>for</a:t>
            </a:r>
            <a:r>
              <a:rPr lang="es-ES" sz="3200" dirty="0">
                <a:solidFill>
                  <a:schemeClr val="accent1"/>
                </a:solidFill>
              </a:rPr>
              <a:t>    </a:t>
            </a:r>
            <a:r>
              <a:rPr lang="es-ES" sz="3200" dirty="0">
                <a:solidFill>
                  <a:srgbClr val="0070C0"/>
                </a:solidFill>
              </a:rPr>
              <a:t>STRENGTHS</a:t>
            </a:r>
          </a:p>
          <a:p>
            <a:pPr marL="0" indent="0">
              <a:buNone/>
            </a:pPr>
            <a:r>
              <a:rPr lang="es-ES" sz="3200" dirty="0" smtClean="0">
                <a:solidFill>
                  <a:schemeClr val="accent1"/>
                </a:solidFill>
              </a:rPr>
              <a:t>	W   </a:t>
            </a:r>
            <a:r>
              <a:rPr lang="es-ES" sz="3200" dirty="0">
                <a:solidFill>
                  <a:schemeClr val="accent1"/>
                </a:solidFill>
              </a:rPr>
              <a:t>stands </a:t>
            </a:r>
            <a:r>
              <a:rPr lang="es-ES" sz="3200" dirty="0" err="1">
                <a:solidFill>
                  <a:schemeClr val="accent1"/>
                </a:solidFill>
              </a:rPr>
              <a:t>for</a:t>
            </a:r>
            <a:r>
              <a:rPr lang="es-ES" sz="3200" dirty="0">
                <a:solidFill>
                  <a:schemeClr val="accent1"/>
                </a:solidFill>
              </a:rPr>
              <a:t>    WEAKNESSES</a:t>
            </a:r>
          </a:p>
          <a:p>
            <a:pPr marL="0" indent="0">
              <a:buNone/>
            </a:pPr>
            <a:r>
              <a:rPr lang="es-ES" sz="3200" dirty="0" smtClean="0">
                <a:solidFill>
                  <a:schemeClr val="accent1"/>
                </a:solidFill>
              </a:rPr>
              <a:t>	O    </a:t>
            </a:r>
            <a:r>
              <a:rPr lang="es-ES" sz="3200" dirty="0">
                <a:solidFill>
                  <a:schemeClr val="accent1"/>
                </a:solidFill>
              </a:rPr>
              <a:t>stands </a:t>
            </a:r>
            <a:r>
              <a:rPr lang="es-ES" sz="3200" dirty="0" err="1">
                <a:solidFill>
                  <a:schemeClr val="accent1"/>
                </a:solidFill>
              </a:rPr>
              <a:t>for</a:t>
            </a:r>
            <a:r>
              <a:rPr lang="es-ES" sz="3200" dirty="0">
                <a:solidFill>
                  <a:schemeClr val="accent1"/>
                </a:solidFill>
              </a:rPr>
              <a:t>    OPPORTUNITIES</a:t>
            </a:r>
          </a:p>
          <a:p>
            <a:pPr marL="0" indent="0">
              <a:buNone/>
            </a:pPr>
            <a:r>
              <a:rPr lang="es-ES" sz="3200" dirty="0" smtClean="0">
                <a:solidFill>
                  <a:schemeClr val="accent1"/>
                </a:solidFill>
              </a:rPr>
              <a:t>	T     </a:t>
            </a:r>
            <a:r>
              <a:rPr lang="es-ES" sz="3200" dirty="0">
                <a:solidFill>
                  <a:schemeClr val="accent1"/>
                </a:solidFill>
              </a:rPr>
              <a:t>stands </a:t>
            </a:r>
            <a:r>
              <a:rPr lang="es-ES" sz="3200" dirty="0" err="1">
                <a:solidFill>
                  <a:schemeClr val="accent1"/>
                </a:solidFill>
              </a:rPr>
              <a:t>for</a:t>
            </a:r>
            <a:r>
              <a:rPr lang="es-ES" sz="3200" dirty="0">
                <a:solidFill>
                  <a:schemeClr val="accent1"/>
                </a:solidFill>
              </a:rPr>
              <a:t>    THREATS</a:t>
            </a:r>
          </a:p>
          <a:p>
            <a:pPr marL="0" indent="0">
              <a:buNone/>
            </a:pPr>
            <a:endParaRPr lang="en-GB" sz="4000" dirty="0">
              <a:solidFill>
                <a:schemeClr val="accent1"/>
              </a:solidFill>
            </a:endParaRPr>
          </a:p>
        </p:txBody>
      </p:sp>
      <p:pic>
        <p:nvPicPr>
          <p:cNvPr id="10" name="Marcador de contenido 9" descr="Imagen que contiene hierba&#10;&#10;Descripción generada con confianza muy alta">
            <a:extLst>
              <a:ext uri="{FF2B5EF4-FFF2-40B4-BE49-F238E27FC236}">
                <a16:creationId xmlns:a16="http://schemas.microsoft.com/office/drawing/2014/main" xmlns="" id="{2B1A99A9-1A69-4F84-B213-BC9610931AF5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4978" y="2299834"/>
            <a:ext cx="3879850" cy="3878262"/>
          </a:xfrm>
        </p:spPr>
      </p:pic>
    </p:spTree>
    <p:extLst>
      <p:ext uri="{BB962C8B-B14F-4D97-AF65-F5344CB8AC3E}">
        <p14:creationId xmlns:p14="http://schemas.microsoft.com/office/powerpoint/2010/main" xmlns="" val="62390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005013"/>
            <a:ext cx="5419725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ES" sz="3600" dirty="0" err="1">
                <a:solidFill>
                  <a:schemeClr val="accent1"/>
                </a:solidFill>
              </a:rPr>
              <a:t>We</a:t>
            </a:r>
            <a:r>
              <a:rPr lang="es-ES" sz="3600" dirty="0">
                <a:solidFill>
                  <a:schemeClr val="accent1"/>
                </a:solidFill>
              </a:rPr>
              <a:t> are </a:t>
            </a:r>
            <a:r>
              <a:rPr lang="es-ES" sz="3600" dirty="0" err="1">
                <a:solidFill>
                  <a:schemeClr val="accent1"/>
                </a:solidFill>
              </a:rPr>
              <a:t>going</a:t>
            </a:r>
            <a:r>
              <a:rPr lang="es-ES" sz="3600" dirty="0">
                <a:solidFill>
                  <a:schemeClr val="accent1"/>
                </a:solidFill>
              </a:rPr>
              <a:t> </a:t>
            </a:r>
            <a:r>
              <a:rPr lang="es-ES" sz="3600" dirty="0" err="1">
                <a:solidFill>
                  <a:schemeClr val="accent1"/>
                </a:solidFill>
              </a:rPr>
              <a:t>to</a:t>
            </a:r>
            <a:r>
              <a:rPr lang="es-ES" sz="3600" dirty="0">
                <a:solidFill>
                  <a:schemeClr val="accent1"/>
                </a:solidFill>
              </a:rPr>
              <a:t> use </a:t>
            </a:r>
            <a:r>
              <a:rPr lang="es-ES" sz="3600" dirty="0" err="1">
                <a:solidFill>
                  <a:schemeClr val="accent1"/>
                </a:solidFill>
              </a:rPr>
              <a:t>this</a:t>
            </a:r>
            <a:r>
              <a:rPr lang="es-ES" sz="3600" dirty="0">
                <a:solidFill>
                  <a:schemeClr val="accent1"/>
                </a:solidFill>
              </a:rPr>
              <a:t> </a:t>
            </a:r>
            <a:r>
              <a:rPr lang="es-ES" sz="3600" dirty="0" err="1">
                <a:solidFill>
                  <a:schemeClr val="accent1"/>
                </a:solidFill>
              </a:rPr>
              <a:t>framework</a:t>
            </a:r>
            <a:r>
              <a:rPr lang="es-ES" sz="3600" dirty="0">
                <a:solidFill>
                  <a:schemeClr val="accent1"/>
                </a:solidFill>
              </a:rPr>
              <a:t> </a:t>
            </a:r>
            <a:r>
              <a:rPr lang="es-ES" sz="3600" dirty="0" err="1" smtClean="0">
                <a:solidFill>
                  <a:schemeClr val="accent1"/>
                </a:solidFill>
              </a:rPr>
              <a:t>to</a:t>
            </a:r>
            <a:r>
              <a:rPr lang="es-ES" sz="3600" dirty="0" smtClean="0">
                <a:solidFill>
                  <a:schemeClr val="accent1"/>
                </a:solidFill>
              </a:rPr>
              <a:t> </a:t>
            </a:r>
            <a:r>
              <a:rPr lang="es-ES" sz="3600" dirty="0" err="1" smtClean="0">
                <a:solidFill>
                  <a:schemeClr val="accent1"/>
                </a:solidFill>
              </a:rPr>
              <a:t>analyse</a:t>
            </a:r>
            <a:r>
              <a:rPr lang="es-ES" sz="3600" dirty="0" smtClean="0">
                <a:solidFill>
                  <a:schemeClr val="accent1"/>
                </a:solidFill>
              </a:rPr>
              <a:t>:</a:t>
            </a:r>
          </a:p>
          <a:p>
            <a:pPr marL="0" indent="0" algn="just">
              <a:buNone/>
            </a:pPr>
            <a:endParaRPr lang="es-ES" sz="3600" dirty="0" smtClean="0">
              <a:solidFill>
                <a:schemeClr val="accent1"/>
              </a:solidFill>
            </a:endParaRPr>
          </a:p>
          <a:p>
            <a:pPr marL="457200" lvl="1" indent="0" algn="just">
              <a:buFontTx/>
              <a:buChar char="-"/>
            </a:pPr>
            <a:r>
              <a:rPr lang="es-ES" dirty="0" err="1" smtClean="0">
                <a:solidFill>
                  <a:schemeClr val="accent1"/>
                </a:solidFill>
              </a:rPr>
              <a:t>heritage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situation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around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our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area</a:t>
            </a:r>
            <a:endParaRPr lang="es-ES" dirty="0" smtClean="0">
              <a:solidFill>
                <a:schemeClr val="accent1"/>
              </a:solidFill>
            </a:endParaRPr>
          </a:p>
          <a:p>
            <a:pPr marL="457200" lvl="1" indent="0" algn="just">
              <a:buFontTx/>
              <a:buChar char="-"/>
            </a:pPr>
            <a:endParaRPr lang="es-ES" dirty="0">
              <a:solidFill>
                <a:schemeClr val="accent1"/>
              </a:solidFill>
            </a:endParaRPr>
          </a:p>
          <a:p>
            <a:pPr marL="457200" lvl="1" indent="0" algn="just">
              <a:buFontTx/>
              <a:buChar char="-"/>
            </a:pPr>
            <a:r>
              <a:rPr lang="es-ES" dirty="0" err="1" smtClean="0">
                <a:solidFill>
                  <a:schemeClr val="accent1"/>
                </a:solidFill>
              </a:rPr>
              <a:t>our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capacity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to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improve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it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by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offering</a:t>
            </a:r>
            <a:r>
              <a:rPr lang="es-ES" dirty="0">
                <a:solidFill>
                  <a:schemeClr val="accent1"/>
                </a:solidFill>
              </a:rPr>
              <a:t> a </a:t>
            </a:r>
            <a:r>
              <a:rPr lang="es-ES" dirty="0" err="1">
                <a:solidFill>
                  <a:schemeClr val="accent1"/>
                </a:solidFill>
              </a:rPr>
              <a:t>service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to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the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community</a:t>
            </a:r>
            <a:endParaRPr lang="es-ES" dirty="0">
              <a:solidFill>
                <a:schemeClr val="accent1"/>
              </a:solidFill>
            </a:endParaRP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xmlns="" id="{2B1A99A9-1A69-4F84-B213-BC9610931AF5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1913" y="2439988"/>
            <a:ext cx="5780087" cy="3481387"/>
          </a:xfrm>
        </p:spPr>
      </p:pic>
    </p:spTree>
    <p:extLst>
      <p:ext uri="{BB962C8B-B14F-4D97-AF65-F5344CB8AC3E}">
        <p14:creationId xmlns:p14="http://schemas.microsoft.com/office/powerpoint/2010/main" xmlns="" val="3299193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005013"/>
            <a:ext cx="5419725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4000" dirty="0" err="1" smtClean="0">
                <a:solidFill>
                  <a:schemeClr val="accent1"/>
                </a:solidFill>
              </a:rPr>
              <a:t>Strengths</a:t>
            </a:r>
            <a:r>
              <a:rPr lang="es-ES" sz="4000" dirty="0">
                <a:solidFill>
                  <a:schemeClr val="accent1"/>
                </a:solidFill>
              </a:rPr>
              <a:t>:</a:t>
            </a:r>
          </a:p>
          <a:p>
            <a:pPr marL="0" indent="0">
              <a:buNone/>
            </a:pPr>
            <a:r>
              <a:rPr lang="es-ES" sz="4000" dirty="0" smtClean="0">
                <a:solidFill>
                  <a:schemeClr val="accent1"/>
                </a:solidFill>
              </a:rPr>
              <a:t>	</a:t>
            </a:r>
            <a:r>
              <a:rPr lang="es-ES" sz="3600" dirty="0" err="1" smtClean="0">
                <a:solidFill>
                  <a:schemeClr val="accent1"/>
                </a:solidFill>
              </a:rPr>
              <a:t>Resources</a:t>
            </a:r>
            <a:r>
              <a:rPr lang="es-ES" sz="3600" dirty="0" smtClean="0">
                <a:solidFill>
                  <a:schemeClr val="accent1"/>
                </a:solidFill>
              </a:rPr>
              <a:t> </a:t>
            </a:r>
            <a:r>
              <a:rPr lang="es-ES" sz="3600" dirty="0">
                <a:solidFill>
                  <a:schemeClr val="accent1"/>
                </a:solidFill>
              </a:rPr>
              <a:t>and </a:t>
            </a:r>
            <a:r>
              <a:rPr lang="es-ES" sz="3600" dirty="0" smtClean="0">
                <a:solidFill>
                  <a:schemeClr val="accent1"/>
                </a:solidFill>
              </a:rPr>
              <a:t>	</a:t>
            </a:r>
            <a:r>
              <a:rPr lang="es-ES" sz="3600" dirty="0" err="1" smtClean="0">
                <a:solidFill>
                  <a:schemeClr val="accent1"/>
                </a:solidFill>
              </a:rPr>
              <a:t>internal</a:t>
            </a:r>
            <a:r>
              <a:rPr lang="es-ES" sz="3600" dirty="0" smtClean="0">
                <a:solidFill>
                  <a:schemeClr val="accent1"/>
                </a:solidFill>
              </a:rPr>
              <a:t> </a:t>
            </a:r>
            <a:r>
              <a:rPr lang="es-ES" sz="3600" dirty="0" err="1">
                <a:solidFill>
                  <a:schemeClr val="accent1"/>
                </a:solidFill>
              </a:rPr>
              <a:t>factors</a:t>
            </a:r>
            <a:r>
              <a:rPr lang="es-ES" sz="3600" dirty="0">
                <a:solidFill>
                  <a:schemeClr val="accent1"/>
                </a:solidFill>
              </a:rPr>
              <a:t> </a:t>
            </a:r>
            <a:r>
              <a:rPr lang="es-ES" sz="3600" dirty="0" smtClean="0">
                <a:solidFill>
                  <a:schemeClr val="accent1"/>
                </a:solidFill>
              </a:rPr>
              <a:t>	</a:t>
            </a:r>
            <a:r>
              <a:rPr lang="es-ES" sz="3600" dirty="0" err="1" smtClean="0">
                <a:solidFill>
                  <a:schemeClr val="accent1"/>
                </a:solidFill>
              </a:rPr>
              <a:t>which</a:t>
            </a:r>
            <a:r>
              <a:rPr lang="es-ES" sz="3600" dirty="0" smtClean="0">
                <a:solidFill>
                  <a:schemeClr val="accent1"/>
                </a:solidFill>
              </a:rPr>
              <a:t> </a:t>
            </a:r>
            <a:r>
              <a:rPr lang="es-ES" sz="3600" dirty="0">
                <a:solidFill>
                  <a:schemeClr val="accent1"/>
                </a:solidFill>
              </a:rPr>
              <a:t>can </a:t>
            </a:r>
            <a:r>
              <a:rPr lang="es-ES" sz="3600" dirty="0" err="1">
                <a:solidFill>
                  <a:schemeClr val="accent1"/>
                </a:solidFill>
              </a:rPr>
              <a:t>support</a:t>
            </a:r>
            <a:r>
              <a:rPr lang="es-ES" sz="3600" dirty="0">
                <a:solidFill>
                  <a:schemeClr val="accent1"/>
                </a:solidFill>
              </a:rPr>
              <a:t> a </a:t>
            </a:r>
            <a:r>
              <a:rPr lang="es-ES" sz="3600" dirty="0" smtClean="0">
                <a:solidFill>
                  <a:schemeClr val="accent1"/>
                </a:solidFill>
              </a:rPr>
              <a:t>	</a:t>
            </a:r>
            <a:r>
              <a:rPr lang="es-ES" sz="3600" dirty="0" err="1" smtClean="0">
                <a:solidFill>
                  <a:schemeClr val="accent1"/>
                </a:solidFill>
              </a:rPr>
              <a:t>successful</a:t>
            </a:r>
            <a:r>
              <a:rPr lang="es-ES" sz="3600" dirty="0" smtClean="0">
                <a:solidFill>
                  <a:schemeClr val="accent1"/>
                </a:solidFill>
              </a:rPr>
              <a:t> </a:t>
            </a:r>
            <a:r>
              <a:rPr lang="es-ES" sz="3600" dirty="0" err="1">
                <a:solidFill>
                  <a:schemeClr val="accent1"/>
                </a:solidFill>
              </a:rPr>
              <a:t>project</a:t>
            </a:r>
            <a:endParaRPr lang="es-ES" sz="36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pic>
        <p:nvPicPr>
          <p:cNvPr id="9" name="Marcador de contenido 8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xmlns="" id="{0FD8496C-EA5C-4F90-AE58-1F75EB0506F4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2850" y="2005013"/>
            <a:ext cx="4629150" cy="4629150"/>
          </a:xfrm>
        </p:spPr>
      </p:pic>
    </p:spTree>
    <p:extLst>
      <p:ext uri="{BB962C8B-B14F-4D97-AF65-F5344CB8AC3E}">
        <p14:creationId xmlns:p14="http://schemas.microsoft.com/office/powerpoint/2010/main" xmlns="" val="95299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86569A9-E5D0-4819-A7FF-934AB5FF2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428625"/>
            <a:ext cx="1666875" cy="12287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41B4D2B-F100-4F17-B141-B235672E6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174" y="679237"/>
            <a:ext cx="1341751" cy="727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FAD9CC5-9F95-4D13-9DA7-435D5A55A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103" y="679237"/>
            <a:ext cx="2320867" cy="52743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A12017FB-A0F3-4ABE-9065-7728B2B5FE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005013"/>
            <a:ext cx="5419725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0D60198-EE2E-485A-BDE1-37B8515A9C9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841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>
                <a:solidFill>
                  <a:srgbClr val="0070C0"/>
                </a:solidFill>
              </a:rPr>
              <a:t>Rich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heritage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Clear </a:t>
            </a:r>
            <a:r>
              <a:rPr lang="es-ES" sz="4000" dirty="0" err="1">
                <a:solidFill>
                  <a:srgbClr val="0070C0"/>
                </a:solidFill>
              </a:rPr>
              <a:t>needs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 err="1">
                <a:solidFill>
                  <a:srgbClr val="0070C0"/>
                </a:solidFill>
              </a:rPr>
              <a:t>Relations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with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relevant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institutions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High </a:t>
            </a:r>
            <a:r>
              <a:rPr lang="es-ES" sz="4000" dirty="0" err="1">
                <a:solidFill>
                  <a:srgbClr val="0070C0"/>
                </a:solidFill>
              </a:rPr>
              <a:t>motivation</a:t>
            </a:r>
            <a:r>
              <a:rPr lang="es-ES" sz="4000" dirty="0">
                <a:solidFill>
                  <a:srgbClr val="0070C0"/>
                </a:solidFill>
              </a:rPr>
              <a:t> in </a:t>
            </a:r>
            <a:r>
              <a:rPr lang="es-ES" sz="4000" dirty="0" err="1">
                <a:solidFill>
                  <a:srgbClr val="0070C0"/>
                </a:solidFill>
              </a:rPr>
              <a:t>the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group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 err="1">
                <a:solidFill>
                  <a:srgbClr val="0070C0"/>
                </a:solidFill>
              </a:rPr>
              <a:t>Creative</a:t>
            </a:r>
            <a:r>
              <a:rPr lang="es-ES" sz="4000" dirty="0">
                <a:solidFill>
                  <a:srgbClr val="0070C0"/>
                </a:solidFill>
              </a:rPr>
              <a:t> </a:t>
            </a:r>
            <a:r>
              <a:rPr lang="es-ES" sz="4000" dirty="0" err="1">
                <a:solidFill>
                  <a:srgbClr val="0070C0"/>
                </a:solidFill>
              </a:rPr>
              <a:t>thinking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4000" dirty="0">
                <a:solidFill>
                  <a:srgbClr val="0070C0"/>
                </a:solidFill>
              </a:rPr>
              <a:t>ICT </a:t>
            </a:r>
            <a:r>
              <a:rPr lang="es-ES" sz="4000" dirty="0" err="1" smtClean="0">
                <a:solidFill>
                  <a:srgbClr val="0070C0"/>
                </a:solidFill>
              </a:rPr>
              <a:t>skills</a:t>
            </a:r>
            <a:r>
              <a:rPr lang="es-ES" sz="4000" dirty="0" smtClean="0">
                <a:solidFill>
                  <a:srgbClr val="0070C0"/>
                </a:solidFill>
              </a:rPr>
              <a:t>…</a:t>
            </a:r>
            <a:endParaRPr lang="es-E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ES" sz="4000" dirty="0">
              <a:solidFill>
                <a:srgbClr val="0070C0"/>
              </a:solidFill>
            </a:endParaRPr>
          </a:p>
        </p:txBody>
      </p:sp>
      <p:pic>
        <p:nvPicPr>
          <p:cNvPr id="13" name="Imagen 12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xmlns="" id="{A1F1FFAC-D2D1-4DBE-A7AC-34915E9CDC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130" y="2038134"/>
            <a:ext cx="4286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96672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201</Words>
  <Application>Microsoft Office PowerPoint</Application>
  <PresentationFormat>Personalizado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hpfnac</dc:creator>
  <cp:lastModifiedBy>Centro educativo</cp:lastModifiedBy>
  <cp:revision>45</cp:revision>
  <dcterms:created xsi:type="dcterms:W3CDTF">2019-01-20T10:52:12Z</dcterms:created>
  <dcterms:modified xsi:type="dcterms:W3CDTF">2019-01-24T08:45:39Z</dcterms:modified>
</cp:coreProperties>
</file>