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cs-CZ" b="1">
                <a:solidFill>
                  <a:schemeClr val="bg1"/>
                </a:solidFill>
                <a:cs typeface="Calibri Light"/>
              </a:rPr>
              <a:t>Human Body and illnesses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cs typeface="Calibri"/>
              </a:rPr>
              <a:t>E</a:t>
            </a:r>
            <a:r>
              <a:rPr lang="cs-CZ" sz="2000" b="1" dirty="0">
                <a:solidFill>
                  <a:schemeClr val="accent2"/>
                </a:solidFill>
                <a:cs typeface="Calibri"/>
              </a:rPr>
              <a:t>rasmus+ KA2</a:t>
            </a:r>
          </a:p>
          <a:p>
            <a:pPr algn="l"/>
            <a:r>
              <a:rPr lang="cs-CZ" sz="2000" b="1" dirty="0">
                <a:solidFill>
                  <a:schemeClr val="accent2"/>
                </a:solidFill>
                <a:cs typeface="Calibri"/>
              </a:rPr>
              <a:t>"</a:t>
            </a:r>
            <a:r>
              <a:rPr lang="cs-CZ" sz="2000" b="1" dirty="0" err="1">
                <a:solidFill>
                  <a:schemeClr val="accent2"/>
                </a:solidFill>
                <a:cs typeface="Calibri"/>
              </a:rPr>
              <a:t>Keep</a:t>
            </a:r>
            <a:r>
              <a:rPr lang="cs-CZ" sz="2000" b="1" dirty="0">
                <a:solidFill>
                  <a:schemeClr val="accent2"/>
                </a:solidFill>
                <a:cs typeface="Calibri"/>
              </a:rPr>
              <a:t> fit and </a:t>
            </a:r>
            <a:r>
              <a:rPr lang="cs-CZ" sz="2000" b="1" dirty="0" err="1">
                <a:solidFill>
                  <a:schemeClr val="accent2"/>
                </a:solidFill>
                <a:cs typeface="Calibri"/>
              </a:rPr>
              <a:t>be</a:t>
            </a:r>
            <a:r>
              <a:rPr lang="cs-CZ" sz="2000" b="1" dirty="0">
                <a:solidFill>
                  <a:schemeClr val="accent2"/>
                </a:solidFill>
                <a:cs typeface="Calibri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cs typeface="Calibri"/>
              </a:rPr>
              <a:t>healthy</a:t>
            </a:r>
            <a:r>
              <a:rPr lang="cs-CZ" sz="2000" b="1" dirty="0">
                <a:solidFill>
                  <a:schemeClr val="accent2"/>
                </a:solidFill>
                <a:cs typeface="Calibri"/>
              </a:rPr>
              <a:t>"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klipart&#10;&#10;Popis vygenerovaný s velmi vysokou mírou spolehlivosti">
            <a:extLst>
              <a:ext uri="{FF2B5EF4-FFF2-40B4-BE49-F238E27FC236}">
                <a16:creationId xmlns="" xmlns:a16="http://schemas.microsoft.com/office/drawing/2014/main" id="{79742C57-92C3-4DAD-9452-DD21C783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731113"/>
            <a:ext cx="4047843" cy="4027603"/>
          </a:xfrm>
          <a:prstGeom prst="rect">
            <a:avLst/>
          </a:prstGeom>
        </p:spPr>
      </p:pic>
      <p:pic>
        <p:nvPicPr>
          <p:cNvPr id="8" name="obrázek 6" descr="http://eacea.ec.europa.eu/img/logos/erasmus_plus/eu_flag_co_funded_pos_%5Brgb%5D_righ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" y="5212715"/>
            <a:ext cx="5760720" cy="164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F29200-9F43-4272-8EF3-9B7F5A1B0A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Rhinitis / rýma                a </a:t>
            </a:r>
            <a:r>
              <a:rPr lang="cs-CZ" dirty="0" err="1">
                <a:cs typeface="Calibri Light"/>
              </a:rPr>
              <a:t>cough</a:t>
            </a:r>
            <a:r>
              <a:rPr lang="cs-CZ" dirty="0">
                <a:cs typeface="Calibri Light"/>
              </a:rPr>
              <a:t> / kašel</a:t>
            </a:r>
            <a:endParaRPr lang="cs-CZ" dirty="0"/>
          </a:p>
        </p:txBody>
      </p:sp>
      <p:pic>
        <p:nvPicPr>
          <p:cNvPr id="5" name="Obrázek 5" descr="Obsah obrázku osoba, žena, oblečení&#10;&#10;Popis vygenerovaný s velmi vysokou mírou spolehlivosti">
            <a:extLst>
              <a:ext uri="{FF2B5EF4-FFF2-40B4-BE49-F238E27FC236}">
                <a16:creationId xmlns="" xmlns:a16="http://schemas.microsoft.com/office/drawing/2014/main" id="{538FF9AB-840C-4C1B-A8B3-E2A8F8797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750" y="2667794"/>
            <a:ext cx="4762500" cy="2667000"/>
          </a:xfrm>
          <a:prstGeom prst="rect">
            <a:avLst/>
          </a:prstGeom>
        </p:spPr>
      </p:pic>
      <p:pic>
        <p:nvPicPr>
          <p:cNvPr id="7" name="Obrázek 7" descr="Obsah obrázku osoba, modrá, interiér, žena&#10;&#10;Popis vygenerovaný s vysokou mírou spolehlivosti">
            <a:extLst>
              <a:ext uri="{FF2B5EF4-FFF2-40B4-BE49-F238E27FC236}">
                <a16:creationId xmlns="" xmlns:a16="http://schemas.microsoft.com/office/drawing/2014/main" id="{30D5CFB5-7C09-42FC-9127-A9F65512A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1211"/>
            <a:ext cx="5181600" cy="34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D4672B-DBC8-4B37-A19A-C766B4EB6E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 </a:t>
            </a:r>
            <a:r>
              <a:rPr lang="cs-CZ" dirty="0" smtClean="0">
                <a:cs typeface="Calibri Light"/>
              </a:rPr>
              <a:t>               a </a:t>
            </a:r>
            <a:r>
              <a:rPr lang="cs-CZ" dirty="0" err="1">
                <a:cs typeface="Calibri Light"/>
              </a:rPr>
              <a:t>headache</a:t>
            </a:r>
            <a:r>
              <a:rPr lang="cs-CZ" dirty="0">
                <a:cs typeface="Calibri Light"/>
              </a:rPr>
              <a:t>  / bolest hlavy</a:t>
            </a:r>
            <a:endParaRPr lang="cs-CZ" dirty="0"/>
          </a:p>
        </p:txBody>
      </p:sp>
      <p:pic>
        <p:nvPicPr>
          <p:cNvPr id="4" name="Obrázek 4" descr="Obsah obrázku osoba, oblečení, interiér&#10;&#10;Popis vygenerovaný s velmi vysokou mírou spolehlivosti">
            <a:extLst>
              <a:ext uri="{FF2B5EF4-FFF2-40B4-BE49-F238E27FC236}">
                <a16:creationId xmlns="" xmlns:a16="http://schemas.microsoft.com/office/drawing/2014/main" id="{ED4AA46C-561C-4B8A-AC94-DCD40D023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825" y="2667794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325486-7D1C-4DB5-AD55-2E012D489E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 </a:t>
            </a:r>
            <a:r>
              <a:rPr lang="cs-CZ" dirty="0" smtClean="0">
                <a:cs typeface="Calibri Light"/>
              </a:rPr>
              <a:t>             a</a:t>
            </a:r>
            <a:r>
              <a:rPr lang="cs-CZ" dirty="0">
                <a:cs typeface="Calibri Light"/>
              </a:rPr>
              <a:t>  </a:t>
            </a:r>
            <a:r>
              <a:rPr lang="cs-CZ" dirty="0" err="1">
                <a:cs typeface="Calibri Light"/>
              </a:rPr>
              <a:t>sore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throat</a:t>
            </a:r>
            <a:r>
              <a:rPr lang="cs-CZ" dirty="0">
                <a:cs typeface="Calibri Light"/>
              </a:rPr>
              <a:t>  / bolest v krku</a:t>
            </a:r>
            <a:endParaRPr lang="cs-CZ" dirty="0"/>
          </a:p>
        </p:txBody>
      </p:sp>
      <p:pic>
        <p:nvPicPr>
          <p:cNvPr id="4" name="Obrázek 4" descr="Obsah obrázku interiér, osoba, zeď, vázanka&#10;&#10;Popis vygenerovaný s velmi vysokou mírou spolehlivosti">
            <a:extLst>
              <a:ext uri="{FF2B5EF4-FFF2-40B4-BE49-F238E27FC236}">
                <a16:creationId xmlns="" xmlns:a16="http://schemas.microsoft.com/office/drawing/2014/main" id="{1705DB64-0B57-4AE7-8DBF-7D1F2FBF6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950" y="2667794"/>
            <a:ext cx="3848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EE767F-F813-477D-B5D2-9A65A07247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 </a:t>
            </a:r>
            <a:r>
              <a:rPr lang="cs-CZ" dirty="0" smtClean="0">
                <a:cs typeface="Calibri Light"/>
              </a:rPr>
              <a:t>              a </a:t>
            </a:r>
            <a:r>
              <a:rPr lang="cs-CZ" dirty="0" err="1">
                <a:cs typeface="Calibri Light"/>
              </a:rPr>
              <a:t>stomach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ache</a:t>
            </a:r>
            <a:r>
              <a:rPr lang="cs-CZ" dirty="0">
                <a:cs typeface="Calibri Light"/>
              </a:rPr>
              <a:t> / bolest břicha</a:t>
            </a:r>
            <a:endParaRPr lang="cs-CZ" dirty="0"/>
          </a:p>
        </p:txBody>
      </p:sp>
      <p:pic>
        <p:nvPicPr>
          <p:cNvPr id="4" name="Obrázek 4" descr="Obsah obrázku osoba, žena, oblečení, pruhovaný&#10;&#10;Popis vygenerovaný s velmi vysokou mírou spolehlivosti">
            <a:extLst>
              <a:ext uri="{FF2B5EF4-FFF2-40B4-BE49-F238E27FC236}">
                <a16:creationId xmlns="" xmlns:a16="http://schemas.microsoft.com/office/drawing/2014/main" id="{9DA1AF78-6877-49DD-859D-E3853A774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09629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CE5F30-9589-4916-B113-8152AD05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 err="1">
                <a:solidFill>
                  <a:srgbClr val="FFFFFF"/>
                </a:solidFill>
              </a:rPr>
              <a:t>l</a:t>
            </a:r>
            <a:r>
              <a:rPr lang="cs-CZ" sz="5400" dirty="0" err="1" smtClean="0">
                <a:solidFill>
                  <a:srgbClr val="FFFFFF"/>
                </a:solidFill>
              </a:rPr>
              <a:t>ungs</a:t>
            </a:r>
            <a:r>
              <a:rPr lang="cs-CZ" sz="5400" dirty="0" smtClean="0">
                <a:solidFill>
                  <a:srgbClr val="FFFFFF"/>
                </a:solidFill>
              </a:rPr>
              <a:t> / plíce</a:t>
            </a:r>
            <a:r>
              <a:rPr lang="en-US" sz="5400" dirty="0">
                <a:solidFill>
                  <a:srgbClr val="FFFFFF"/>
                </a:solidFill>
              </a:rPr>
              <a:t>     </a:t>
            </a:r>
            <a:r>
              <a:rPr lang="cs-CZ" sz="5400" dirty="0" smtClean="0">
                <a:solidFill>
                  <a:srgbClr val="FFFFFF"/>
                </a:solidFill>
              </a:rPr>
              <a:t>          a </a:t>
            </a:r>
            <a:r>
              <a:rPr lang="cs-CZ" sz="5400" dirty="0" err="1" smtClean="0">
                <a:solidFill>
                  <a:srgbClr val="FFFFFF"/>
                </a:solidFill>
              </a:rPr>
              <a:t>heart</a:t>
            </a:r>
            <a:r>
              <a:rPr lang="cs-CZ" sz="5400" dirty="0" smtClean="0">
                <a:solidFill>
                  <a:srgbClr val="FFFFFF"/>
                </a:solidFill>
              </a:rPr>
              <a:t> / srdce</a:t>
            </a:r>
            <a:r>
              <a:rPr lang="en-US" sz="5400" dirty="0" smtClean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   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7">
            <a:extLst>
              <a:ext uri="{FF2B5EF4-FFF2-40B4-BE49-F238E27FC236}">
                <a16:creationId xmlns="" xmlns:a16="http://schemas.microsoft.com/office/drawing/2014/main" id="{8A0B6516-81E6-4E86-A7C9-6F9C944E4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0406" y="2426818"/>
            <a:ext cx="2978239" cy="399763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5" descr="Obsah obrázku text&#10;&#10;Popis vygenerovaný s velmi vysokou mírou spolehlivosti">
            <a:extLst>
              <a:ext uri="{FF2B5EF4-FFF2-40B4-BE49-F238E27FC236}">
                <a16:creationId xmlns="" xmlns:a16="http://schemas.microsoft.com/office/drawing/2014/main" id="{4B5730FD-04FB-49E8-A74B-FC00F10244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59104" y="2426818"/>
            <a:ext cx="362785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AD8B7C-A3E3-4594-8257-A4BCF45D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a brain / mozek                a skeleton / kostra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>
            <a:extLst>
              <a:ext uri="{FF2B5EF4-FFF2-40B4-BE49-F238E27FC236}">
                <a16:creationId xmlns="" xmlns:a16="http://schemas.microsoft.com/office/drawing/2014/main" id="{7A372799-63B9-49D7-9733-04B767B656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737" y="2426818"/>
            <a:ext cx="4097577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7" descr="Obsah obrázku objekt&#10;&#10;Popis vygenerovaný s vysokou mírou spolehlivosti">
            <a:extLst>
              <a:ext uri="{FF2B5EF4-FFF2-40B4-BE49-F238E27FC236}">
                <a16:creationId xmlns="" xmlns:a16="http://schemas.microsoft.com/office/drawing/2014/main" id="{80E08506-2E93-4DD6-B8BB-F0E8CC170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7714" y="2426818"/>
            <a:ext cx="495063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AE95F51-88C0-4658-9738-3895731D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 a spine / páteř               a scull / lebka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>
            <a:extLst>
              <a:ext uri="{FF2B5EF4-FFF2-40B4-BE49-F238E27FC236}">
                <a16:creationId xmlns="" xmlns:a16="http://schemas.microsoft.com/office/drawing/2014/main" id="{26E83AAF-DDA6-4CC9-88EE-B05C3B7877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2929" y="2426818"/>
            <a:ext cx="4013192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7" descr="Obsah obrázku interiér&#10;&#10;Popis vygenerovaný s vysokou mírou spolehlivosti">
            <a:extLst>
              <a:ext uri="{FF2B5EF4-FFF2-40B4-BE49-F238E27FC236}">
                <a16:creationId xmlns="" xmlns:a16="http://schemas.microsoft.com/office/drawing/2014/main" id="{3AF97A13-8688-4117-9EAF-C88986C82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4308" y="2426818"/>
            <a:ext cx="431744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1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AFF77F-A31C-4372-9F1F-85992B2CA2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  </a:t>
            </a:r>
            <a:r>
              <a:rPr lang="cs-CZ" dirty="0" err="1">
                <a:cs typeface="Calibri Light"/>
              </a:rPr>
              <a:t>ribs</a:t>
            </a:r>
            <a:r>
              <a:rPr lang="cs-CZ" dirty="0">
                <a:cs typeface="Calibri Light"/>
              </a:rPr>
              <a:t> / žebra                    </a:t>
            </a:r>
            <a:r>
              <a:rPr lang="cs-CZ" dirty="0" err="1">
                <a:cs typeface="Calibri Light"/>
              </a:rPr>
              <a:t>muscles</a:t>
            </a:r>
            <a:r>
              <a:rPr lang="cs-CZ" dirty="0">
                <a:cs typeface="Calibri Light"/>
              </a:rPr>
              <a:t> / svaly</a:t>
            </a:r>
            <a:endParaRPr 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="" xmlns:a16="http://schemas.microsoft.com/office/drawing/2014/main" id="{11FF12B2-2437-4099-8989-6D84016AB4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3112" y="2096294"/>
            <a:ext cx="2771775" cy="3810000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="" xmlns:a16="http://schemas.microsoft.com/office/drawing/2014/main" id="{FBD0AAA7-A5B4-4BB6-BA93-50FFC580C3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00" y="20962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1B9FEE2-493F-426F-A9D3-21ED966EBC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 </a:t>
            </a:r>
            <a:r>
              <a:rPr lang="cs-CZ" dirty="0" err="1">
                <a:cs typeface="Calibri Light"/>
              </a:rPr>
              <a:t>kidneys</a:t>
            </a:r>
            <a:r>
              <a:rPr lang="cs-CZ" dirty="0">
                <a:cs typeface="Calibri Light"/>
              </a:rPr>
              <a:t>/ ledviny        </a:t>
            </a:r>
            <a:r>
              <a:rPr lang="cs-CZ" dirty="0" err="1">
                <a:cs typeface="Calibri Light"/>
              </a:rPr>
              <a:t>bladder</a:t>
            </a:r>
            <a:r>
              <a:rPr lang="cs-CZ" dirty="0">
                <a:cs typeface="Calibri Light"/>
              </a:rPr>
              <a:t>/močový měchýř</a:t>
            </a:r>
            <a:endParaRPr lang="cs-CZ" dirty="0"/>
          </a:p>
        </p:txBody>
      </p:sp>
      <p:pic>
        <p:nvPicPr>
          <p:cNvPr id="5" name="Obrázek 5" descr="Obsah obrázku klipart&#10;&#10;Popis vygenerovaný s vysokou mírou spolehlivosti">
            <a:extLst>
              <a:ext uri="{FF2B5EF4-FFF2-40B4-BE49-F238E27FC236}">
                <a16:creationId xmlns="" xmlns:a16="http://schemas.microsoft.com/office/drawing/2014/main" id="{BF0936D0-11AB-41AC-B1F7-C417D89C8A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0" y="3048794"/>
            <a:ext cx="2857500" cy="1905000"/>
          </a:xfrm>
          <a:prstGeom prst="rect">
            <a:avLst/>
          </a:prstGeom>
        </p:spPr>
      </p:pic>
      <p:pic>
        <p:nvPicPr>
          <p:cNvPr id="7" name="Obrázek 7" descr="Obsah obrázku zrcadlo&#10;&#10;Popis vygenerovaný s velmi vysokou mírou spolehlivosti">
            <a:extLst>
              <a:ext uri="{FF2B5EF4-FFF2-40B4-BE49-F238E27FC236}">
                <a16:creationId xmlns="" xmlns:a16="http://schemas.microsoft.com/office/drawing/2014/main" id="{0980076E-95EF-4C10-A288-F4659EFE32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4250" y="304879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10C2368-CB96-4CFC-9B10-D789F53DAE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   a </a:t>
            </a:r>
            <a:r>
              <a:rPr lang="cs-CZ" dirty="0" err="1">
                <a:cs typeface="Calibri Light"/>
              </a:rPr>
              <a:t>stomach</a:t>
            </a:r>
            <a:r>
              <a:rPr lang="cs-CZ" dirty="0">
                <a:cs typeface="Calibri Light"/>
              </a:rPr>
              <a:t> / žaludek      </a:t>
            </a:r>
            <a:r>
              <a:rPr lang="cs-CZ" dirty="0" err="1">
                <a:cs typeface="Calibri Light"/>
              </a:rPr>
              <a:t>an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esophagus</a:t>
            </a:r>
            <a:r>
              <a:rPr lang="cs-CZ" dirty="0">
                <a:cs typeface="Calibri Light"/>
              </a:rPr>
              <a:t> / jícen</a:t>
            </a:r>
            <a:endParaRPr 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="" xmlns:a16="http://schemas.microsoft.com/office/drawing/2014/main" id="{30446EA6-EEEF-4286-B957-1CCAC74DD2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5487" y="2805907"/>
            <a:ext cx="2867025" cy="2390775"/>
          </a:xfrm>
          <a:prstGeom prst="rect">
            <a:avLst/>
          </a:prstGeom>
        </p:spPr>
      </p:pic>
      <p:pic>
        <p:nvPicPr>
          <p:cNvPr id="7" name="Obrázek 7" descr="Obsah obrázku obloha, oblečení&#10;&#10;Popis vygenerovaný s vysokou mírou spolehlivosti">
            <a:extLst>
              <a:ext uri="{FF2B5EF4-FFF2-40B4-BE49-F238E27FC236}">
                <a16:creationId xmlns="" xmlns:a16="http://schemas.microsoft.com/office/drawing/2014/main" id="{26344049-4ADE-4CCC-9A34-A36BFA6A9B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92254"/>
            <a:ext cx="5181600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C53CECF-C6DB-4824-8CBB-9DFA1C4AC8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cs typeface="Calibri Light"/>
              </a:rPr>
              <a:t>a liver / játra                 a </a:t>
            </a:r>
            <a:r>
              <a:rPr lang="cs-CZ" dirty="0" err="1">
                <a:cs typeface="Calibri Light"/>
              </a:rPr>
              <a:t>gallbladder</a:t>
            </a:r>
            <a:r>
              <a:rPr lang="cs-CZ" dirty="0">
                <a:cs typeface="Calibri Light"/>
              </a:rPr>
              <a:t>/žlučník</a:t>
            </a:r>
            <a:endParaRPr lang="cs-CZ" dirty="0"/>
          </a:p>
        </p:txBody>
      </p:sp>
      <p:pic>
        <p:nvPicPr>
          <p:cNvPr id="5" name="Obrázek 5" descr="Obsah obrázku oblečení&#10;&#10;Popis vygenerovaný s vysokou mírou spolehlivosti">
            <a:extLst>
              <a:ext uri="{FF2B5EF4-FFF2-40B4-BE49-F238E27FC236}">
                <a16:creationId xmlns="" xmlns:a16="http://schemas.microsoft.com/office/drawing/2014/main" id="{EB3403B7-F933-41F3-A225-5E9AC44EE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7350" y="2667794"/>
            <a:ext cx="3543300" cy="2667000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="" xmlns:a16="http://schemas.microsoft.com/office/drawing/2014/main" id="{6BDE55CB-5A3F-4C25-A385-3CB4092EF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6037" y="2129632"/>
            <a:ext cx="47339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CEB37B6-179B-4BC0-825D-DBD268F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err="1">
                <a:cs typeface="Calibri Light"/>
              </a:rPr>
              <a:t>Small</a:t>
            </a:r>
            <a:r>
              <a:rPr lang="cs-CZ" dirty="0">
                <a:cs typeface="Calibri Light"/>
              </a:rPr>
              <a:t> and </a:t>
            </a:r>
            <a:r>
              <a:rPr lang="cs-CZ" dirty="0" err="1">
                <a:cs typeface="Calibri Light"/>
              </a:rPr>
              <a:t>large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intestine</a:t>
            </a:r>
            <a:r>
              <a:rPr lang="cs-CZ" dirty="0">
                <a:cs typeface="Calibri Light"/>
              </a:rPr>
              <a:t> / tenké a tlusté střevo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="" xmlns:a16="http://schemas.microsoft.com/office/drawing/2014/main" id="{F0F40118-D8F8-480A-BF41-A869033BD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2343944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Širokoúhlá obrazovka</PresentationFormat>
  <Paragraphs>15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systému Office</vt:lpstr>
      <vt:lpstr>Human Body and illnesses</vt:lpstr>
      <vt:lpstr>lungs / plíce               a heart / srdce    </vt:lpstr>
      <vt:lpstr>a brain / mozek                a skeleton / kostra</vt:lpstr>
      <vt:lpstr> a spine / páteř               a scull / lebka</vt:lpstr>
      <vt:lpstr>  ribs / žebra                    muscles / svaly</vt:lpstr>
      <vt:lpstr> kidneys/ ledviny        bladder/močový měchýř</vt:lpstr>
      <vt:lpstr>   a stomach / žaludek      an esophagus / jícen</vt:lpstr>
      <vt:lpstr>a liver / játra                 a gallbladder/žlučník</vt:lpstr>
      <vt:lpstr>Small and large intestine / tenké a tlusté střevo</vt:lpstr>
      <vt:lpstr>Rhinitis / rýma                a cough / kašel</vt:lpstr>
      <vt:lpstr>                a headache  / bolest hlavy</vt:lpstr>
      <vt:lpstr>              a  sore throat  / bolest v krku</vt:lpstr>
      <vt:lpstr>               a stomach ache / bolest břicha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/>
  <cp:lastModifiedBy/>
  <cp:revision>242</cp:revision>
  <dcterms:created xsi:type="dcterms:W3CDTF">2012-08-16T00:56:33Z</dcterms:created>
  <dcterms:modified xsi:type="dcterms:W3CDTF">2019-02-28T19:28:53Z</dcterms:modified>
</cp:coreProperties>
</file>