
<file path=[Content_Types].xml><?xml version="1.0" encoding="utf-8"?>
<Types xmlns="http://schemas.openxmlformats.org/package/2006/content-types">
  <Default Extension="png" ContentType="image/png"/>
  <Default Extension="jpe"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8" r:id="rId11"/>
    <p:sldId id="267" r:id="rId12"/>
    <p:sldId id="269" r:id="rId13"/>
    <p:sldId id="271" r:id="rId14"/>
    <p:sldId id="272" r:id="rId15"/>
    <p:sldId id="273" r:id="rId16"/>
    <p:sldId id="270" r:id="rId17"/>
    <p:sldId id="274"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F03A0A-5590-4FC5-B20F-54B5FC75784C}"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250583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03A0A-5590-4FC5-B20F-54B5FC75784C}"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407273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03A0A-5590-4FC5-B20F-54B5FC75784C}"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32334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03A0A-5590-4FC5-B20F-54B5FC75784C}"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174430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5F03A0A-5590-4FC5-B20F-54B5FC75784C}"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82519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F03A0A-5590-4FC5-B20F-54B5FC75784C}" type="datetimeFigureOut">
              <a:rPr lang="it-IT" smtClean="0"/>
              <a:t>22/11/2017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424190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F03A0A-5590-4FC5-B20F-54B5FC75784C}" type="datetimeFigureOut">
              <a:rPr lang="it-IT" smtClean="0"/>
              <a:t>22/11/2017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357169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F03A0A-5590-4FC5-B20F-54B5FC75784C}" type="datetimeFigureOut">
              <a:rPr lang="it-IT" smtClean="0"/>
              <a:t>22/11/2017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388387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F03A0A-5590-4FC5-B20F-54B5FC75784C}" type="datetimeFigureOut">
              <a:rPr lang="it-IT" smtClean="0"/>
              <a:t>22/11/2017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226228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F03A0A-5590-4FC5-B20F-54B5FC75784C}" type="datetimeFigureOut">
              <a:rPr lang="it-IT" smtClean="0"/>
              <a:t>22/11/2017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191927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F03A0A-5590-4FC5-B20F-54B5FC75784C}" type="datetimeFigureOut">
              <a:rPr lang="it-IT" smtClean="0"/>
              <a:t>22/11/2017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C8804-EDE5-4AE1-89F8-5A16B724983B}" type="slidenum">
              <a:rPr lang="it-IT" smtClean="0"/>
              <a:t>‹N›</a:t>
            </a:fld>
            <a:endParaRPr lang="it-IT"/>
          </a:p>
        </p:txBody>
      </p:sp>
    </p:spTree>
    <p:extLst>
      <p:ext uri="{BB962C8B-B14F-4D97-AF65-F5344CB8AC3E}">
        <p14:creationId xmlns:p14="http://schemas.microsoft.com/office/powerpoint/2010/main" val="3085725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03A0A-5590-4FC5-B20F-54B5FC75784C}" type="datetimeFigureOut">
              <a:rPr lang="it-IT" smtClean="0"/>
              <a:t>22/11/2017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C8804-EDE5-4AE1-89F8-5A16B724983B}" type="slidenum">
              <a:rPr lang="it-IT" smtClean="0"/>
              <a:t>‹N›</a:t>
            </a:fld>
            <a:endParaRPr lang="it-IT"/>
          </a:p>
        </p:txBody>
      </p:sp>
    </p:spTree>
    <p:extLst>
      <p:ext uri="{BB962C8B-B14F-4D97-AF65-F5344CB8AC3E}">
        <p14:creationId xmlns:p14="http://schemas.microsoft.com/office/powerpoint/2010/main" val="403154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Relationships>
</file>

<file path=ppt/slides/_rels/slide10.xml.rels><?xml version="1.0" encoding="UTF-8" standalone="yes"?>
<Relationships xmlns="http://schemas.openxmlformats.org/package/2006/relationships"><Relationship Id="rId3" Type="http://schemas.openxmlformats.org/officeDocument/2006/relationships/image" Target="../media/image20.jpe"/><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27.jpe"/><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29.jpe"/><Relationship Id="rId4" Type="http://schemas.openxmlformats.org/officeDocument/2006/relationships/image" Target="../media/image28.jpe"/></Relationships>
</file>

<file path=ppt/slides/_rels/slide12.xml.rels><?xml version="1.0" encoding="UTF-8" standalone="yes"?>
<Relationships xmlns="http://schemas.openxmlformats.org/package/2006/relationships"><Relationship Id="rId3" Type="http://schemas.openxmlformats.org/officeDocument/2006/relationships/image" Target="../media/image30.jpe"/><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1.jpe"/><Relationship Id="rId7" Type="http://schemas.openxmlformats.org/officeDocument/2006/relationships/image" Target="../media/image32.jpe"/><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s://en.wikipedia.org/wiki/European_Tunisians" TargetMode="External"/><Relationship Id="rId5" Type="http://schemas.openxmlformats.org/officeDocument/2006/relationships/hyperlink" Target="https://en.wikipedia.org/wiki/Category:Romani_in_Tunisia" TargetMode="External"/><Relationship Id="rId4" Type="http://schemas.openxmlformats.org/officeDocument/2006/relationships/hyperlink" Target="https://en.wikipedia.org/wiki/Category:Arabs_in_Tunisi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3.jpe"/><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35.jpe"/><Relationship Id="rId4" Type="http://schemas.openxmlformats.org/officeDocument/2006/relationships/image" Target="../media/image34.jpe"/></Relationships>
</file>

<file path=ppt/slides/_rels/slide15.xml.rels><?xml version="1.0" encoding="UTF-8" standalone="yes"?>
<Relationships xmlns="http://schemas.openxmlformats.org/package/2006/relationships"><Relationship Id="rId3" Type="http://schemas.openxmlformats.org/officeDocument/2006/relationships/image" Target="../media/image36.jpe"/><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7.jpe"/><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39.jpe"/><Relationship Id="rId4" Type="http://schemas.openxmlformats.org/officeDocument/2006/relationships/image" Target="../media/image38.jpe"/></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Relationship Id="rId4" Type="http://schemas.openxmlformats.org/officeDocument/2006/relationships/image" Target="../media/image6.jpe"/></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0.jpe"/><Relationship Id="rId4" Type="http://schemas.openxmlformats.org/officeDocument/2006/relationships/image" Target="../media/image9.jpe"/></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hyperlink" Target="https://en.wikipedia.org/wiki/Hot-summer_Mediterranean_climate" TargetMode="External"/><Relationship Id="rId4" Type="http://schemas.openxmlformats.org/officeDocument/2006/relationships/image" Target="../media/image12.jpe"/></Relationships>
</file>

<file path=ppt/slides/_rels/slide5.xml.rels><?xml version="1.0" encoding="UTF-8" standalone="yes"?>
<Relationships xmlns="http://schemas.openxmlformats.org/package/2006/relationships"><Relationship Id="rId3" Type="http://schemas.openxmlformats.org/officeDocument/2006/relationships/image" Target="../media/image13.jpe"/><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5.jpe"/><Relationship Id="rId4" Type="http://schemas.openxmlformats.org/officeDocument/2006/relationships/image" Target="../media/image14.jpe"/></Relationships>
</file>

<file path=ppt/slides/_rels/slide6.xml.rels><?xml version="1.0" encoding="UTF-8" standalone="yes"?>
<Relationships xmlns="http://schemas.openxmlformats.org/package/2006/relationships"><Relationship Id="rId3" Type="http://schemas.openxmlformats.org/officeDocument/2006/relationships/image" Target="../media/image16.jpe"/><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8.jpe"/><Relationship Id="rId4" Type="http://schemas.openxmlformats.org/officeDocument/2006/relationships/image" Target="../media/image17.jpe"/></Relationships>
</file>

<file path=ppt/slides/_rels/slide7.xml.rels><?xml version="1.0" encoding="UTF-8" standalone="yes"?>
<Relationships xmlns="http://schemas.openxmlformats.org/package/2006/relationships"><Relationship Id="rId3" Type="http://schemas.openxmlformats.org/officeDocument/2006/relationships/image" Target="../media/image20.jpe"/><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Relationships>
</file>

<file path=ppt/slides/_rels/slide8.xml.rels><?xml version="1.0" encoding="UTF-8" standalone="yes"?>
<Relationships xmlns="http://schemas.openxmlformats.org/package/2006/relationships"><Relationship Id="rId3" Type="http://schemas.openxmlformats.org/officeDocument/2006/relationships/image" Target="../media/image22.jpe"/><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4.jpe"/><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5.jp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5318"/>
            <a:ext cx="12192000" cy="6913318"/>
          </a:xfrm>
        </p:spPr>
      </p:pic>
      <p:sp>
        <p:nvSpPr>
          <p:cNvPr id="2" name="Titolo 1"/>
          <p:cNvSpPr>
            <a:spLocks noGrp="1"/>
          </p:cNvSpPr>
          <p:nvPr>
            <p:ph type="title"/>
          </p:nvPr>
        </p:nvSpPr>
        <p:spPr/>
        <p:txBody>
          <a:bodyPr>
            <a:noAutofit/>
            <a:scene3d>
              <a:camera prst="orthographicFront"/>
              <a:lightRig rig="threePt" dir="t"/>
            </a:scene3d>
            <a:sp3d extrusionH="57150">
              <a:bevelT w="38100" h="38100"/>
            </a:sp3d>
          </a:bodyPr>
          <a:lstStyle/>
          <a:p>
            <a:pPr algn="ctr"/>
            <a:r>
              <a:rPr lang="it-IT" sz="9600" b="1" dirty="0" smtClean="0">
                <a:effectLst>
                  <a:outerShdw blurRad="50800" dist="50800" dir="5400000" algn="ctr" rotWithShape="0">
                    <a:schemeClr val="tx1"/>
                  </a:outerShdw>
                </a:effectLst>
              </a:rPr>
              <a:t>Tunisia</a:t>
            </a:r>
            <a:endParaRPr lang="it-IT" sz="9600" b="1" dirty="0">
              <a:effectLst>
                <a:outerShdw blurRad="50800" dist="50800" dir="5400000" algn="ctr" rotWithShape="0">
                  <a:schemeClr val="tx1"/>
                </a:outerShdw>
              </a:effectLs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714750"/>
            <a:ext cx="4034431" cy="2328863"/>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86663" y="1632072"/>
            <a:ext cx="3767137" cy="2082678"/>
          </a:xfrm>
          <a:prstGeom prst="rect">
            <a:avLst/>
          </a:prstGeom>
        </p:spPr>
      </p:pic>
    </p:spTree>
    <p:extLst>
      <p:ext uri="{BB962C8B-B14F-4D97-AF65-F5344CB8AC3E}">
        <p14:creationId xmlns:p14="http://schemas.microsoft.com/office/powerpoint/2010/main" val="19966472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08698" y="3844769"/>
            <a:ext cx="3706359" cy="2082503"/>
          </a:xfrm>
          <a:blipFill>
            <a:blip r:embed="rId2"/>
            <a:tile tx="0" ty="0" sx="100000" sy="100000" flip="none" algn="tl"/>
          </a:blipFill>
        </p:spPr>
      </p:pic>
      <p:sp>
        <p:nvSpPr>
          <p:cNvPr id="2" name="Titolo 1"/>
          <p:cNvSpPr>
            <a:spLocks noGrp="1"/>
          </p:cNvSpPr>
          <p:nvPr>
            <p:ph type="title"/>
          </p:nvPr>
        </p:nvSpPr>
        <p:spPr>
          <a:solidFill>
            <a:schemeClr val="accent1">
              <a:lumMod val="40000"/>
              <a:lumOff val="60000"/>
            </a:schemeClr>
          </a:solidFill>
        </p:spPr>
        <p:txBody>
          <a:bodyPr/>
          <a:lstStyle/>
          <a:p>
            <a:pPr algn="ctr"/>
            <a:r>
              <a:rPr lang="it-IT" b="1" i="1" dirty="0" err="1" smtClean="0"/>
              <a:t>Type</a:t>
            </a:r>
            <a:r>
              <a:rPr lang="it-IT" b="1" i="1" dirty="0" smtClean="0"/>
              <a:t> of </a:t>
            </a:r>
            <a:r>
              <a:rPr lang="it-IT" b="1" i="1" dirty="0" err="1" smtClean="0"/>
              <a:t>government</a:t>
            </a:r>
            <a:endParaRPr lang="it-IT" b="1" i="1" dirty="0"/>
          </a:p>
        </p:txBody>
      </p:sp>
      <p:sp>
        <p:nvSpPr>
          <p:cNvPr id="4" name="CasellaDiTesto 3"/>
          <p:cNvSpPr txBox="1"/>
          <p:nvPr/>
        </p:nvSpPr>
        <p:spPr>
          <a:xfrm>
            <a:off x="4310742" y="2133599"/>
            <a:ext cx="3831772" cy="1569660"/>
          </a:xfrm>
          <a:prstGeom prst="rect">
            <a:avLst/>
          </a:prstGeom>
          <a:noFill/>
        </p:spPr>
        <p:txBody>
          <a:bodyPr wrap="square" rtlCol="0">
            <a:spAutoFit/>
          </a:bodyPr>
          <a:lstStyle/>
          <a:p>
            <a:r>
              <a:rPr lang="en-US" sz="2400" b="1" dirty="0"/>
              <a:t>The politics of </a:t>
            </a:r>
            <a:r>
              <a:rPr lang="en-US" sz="2400" b="1" dirty="0" err="1"/>
              <a:t>tunisia</a:t>
            </a:r>
            <a:r>
              <a:rPr lang="en-US" sz="2400" b="1" dirty="0"/>
              <a:t> is a unitary semi-presidential representative democratic republic</a:t>
            </a:r>
            <a:endParaRPr lang="it-IT" sz="2400" b="1" dirty="0"/>
          </a:p>
        </p:txBody>
      </p:sp>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6598" y="1824717"/>
            <a:ext cx="2332945" cy="3226253"/>
          </a:xfrm>
          <a:prstGeom prst="rect">
            <a:avLst/>
          </a:prstGeom>
        </p:spPr>
      </p:pic>
    </p:spTree>
    <p:extLst>
      <p:ext uri="{BB962C8B-B14F-4D97-AF65-F5344CB8AC3E}">
        <p14:creationId xmlns:p14="http://schemas.microsoft.com/office/powerpoint/2010/main" val="14488637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231445"/>
          </a:xfrm>
          <a:solidFill>
            <a:schemeClr val="accent4">
              <a:lumMod val="60000"/>
              <a:lumOff val="40000"/>
            </a:schemeClr>
          </a:solidFill>
        </p:spPr>
        <p:txBody>
          <a:bodyPr>
            <a:normAutofit/>
          </a:bodyPr>
          <a:lstStyle/>
          <a:p>
            <a:pPr algn="ctr"/>
            <a:r>
              <a:rPr lang="it-IT" sz="6000" b="1" i="1" dirty="0" smtClean="0">
                <a:solidFill>
                  <a:schemeClr val="bg1"/>
                </a:solidFill>
              </a:rPr>
              <a:t>The economy</a:t>
            </a:r>
            <a:endParaRPr lang="it-IT" sz="6000" b="1" i="1" dirty="0">
              <a:solidFill>
                <a:schemeClr val="bg1"/>
              </a:solidFill>
            </a:endParaRPr>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7522" y="1393371"/>
            <a:ext cx="3335564" cy="1999229"/>
          </a:xfrm>
          <a:blipFill>
            <a:blip r:embed="rId2"/>
            <a:tile tx="0" ty="0" sx="100000" sy="100000" flip="none" algn="tl"/>
          </a:blipFill>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4284" y="4280763"/>
            <a:ext cx="3634814" cy="2302329"/>
          </a:xfrm>
          <a:prstGeom prst="rect">
            <a:avLst/>
          </a:prstGeom>
        </p:spPr>
      </p:pic>
      <p:pic>
        <p:nvPicPr>
          <p:cNvPr id="6" name="Immagin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4821" y="751510"/>
            <a:ext cx="3058410" cy="2035233"/>
          </a:xfrm>
          <a:prstGeom prst="rect">
            <a:avLst/>
          </a:prstGeom>
        </p:spPr>
      </p:pic>
      <p:sp>
        <p:nvSpPr>
          <p:cNvPr id="7" name="CasellaDiTesto 6"/>
          <p:cNvSpPr txBox="1"/>
          <p:nvPr/>
        </p:nvSpPr>
        <p:spPr>
          <a:xfrm>
            <a:off x="596447" y="3831489"/>
            <a:ext cx="6093278" cy="1600438"/>
          </a:xfrm>
          <a:prstGeom prst="rect">
            <a:avLst/>
          </a:prstGeom>
          <a:noFill/>
        </p:spPr>
        <p:txBody>
          <a:bodyPr wrap="square" rtlCol="0">
            <a:spAutoFit/>
          </a:bodyPr>
          <a:lstStyle/>
          <a:p>
            <a:r>
              <a:rPr lang="it-IT" sz="2000" b="1" dirty="0"/>
              <a:t>Tunisia </a:t>
            </a:r>
            <a:r>
              <a:rPr lang="it-IT" sz="2000" b="1" dirty="0" err="1"/>
              <a:t>grows</a:t>
            </a:r>
            <a:r>
              <a:rPr lang="it-IT" sz="2000" b="1" dirty="0"/>
              <a:t> </a:t>
            </a:r>
            <a:r>
              <a:rPr lang="it-IT" sz="2000" b="1" dirty="0" err="1"/>
              <a:t>olives</a:t>
            </a:r>
            <a:r>
              <a:rPr lang="it-IT" sz="2000" b="1" dirty="0"/>
              <a:t>, </a:t>
            </a:r>
            <a:r>
              <a:rPr lang="it-IT" sz="2000" b="1" dirty="0" err="1"/>
              <a:t>tomatoes</a:t>
            </a:r>
            <a:r>
              <a:rPr lang="it-IT" sz="2000" b="1" dirty="0"/>
              <a:t>, </a:t>
            </a:r>
            <a:r>
              <a:rPr lang="it-IT" sz="2000" b="1" dirty="0" err="1"/>
              <a:t>citrus</a:t>
            </a:r>
            <a:r>
              <a:rPr lang="it-IT" sz="2000" b="1" dirty="0"/>
              <a:t> </a:t>
            </a:r>
            <a:r>
              <a:rPr lang="it-IT" sz="2000" b="1" dirty="0" err="1"/>
              <a:t>fruits</a:t>
            </a:r>
            <a:r>
              <a:rPr lang="it-IT" sz="2000" b="1" dirty="0"/>
              <a:t>, sugar </a:t>
            </a:r>
            <a:r>
              <a:rPr lang="it-IT" sz="2000" b="1" dirty="0" err="1"/>
              <a:t>beet</a:t>
            </a:r>
            <a:r>
              <a:rPr lang="it-IT" sz="2000" b="1" dirty="0"/>
              <a:t>, </a:t>
            </a:r>
            <a:r>
              <a:rPr lang="it-IT" sz="2000" b="1" dirty="0" err="1"/>
              <a:t>dates</a:t>
            </a:r>
            <a:r>
              <a:rPr lang="it-IT" sz="2000" b="1" dirty="0"/>
              <a:t>, </a:t>
            </a:r>
            <a:r>
              <a:rPr lang="it-IT" sz="2000" b="1" dirty="0" err="1"/>
              <a:t>almonds</a:t>
            </a:r>
            <a:r>
              <a:rPr lang="it-IT" sz="2000" b="1" dirty="0"/>
              <a:t> and </a:t>
            </a:r>
            <a:r>
              <a:rPr lang="it-IT" sz="2000" b="1" dirty="0" err="1"/>
              <a:t>grains</a:t>
            </a:r>
            <a:r>
              <a:rPr lang="it-IT" sz="2000" b="1" dirty="0" smtClean="0"/>
              <a:t>;</a:t>
            </a:r>
          </a:p>
          <a:p>
            <a:r>
              <a:rPr lang="it-IT" sz="2000" b="1" dirty="0" smtClean="0"/>
              <a:t>  </a:t>
            </a:r>
            <a:r>
              <a:rPr lang="it-IT" sz="2000" b="1" dirty="0" err="1"/>
              <a:t>Its</a:t>
            </a:r>
            <a:r>
              <a:rPr lang="it-IT" sz="2000" b="1" dirty="0"/>
              <a:t> </a:t>
            </a:r>
            <a:r>
              <a:rPr lang="it-IT" sz="2000" b="1" dirty="0" err="1"/>
              <a:t>industry</a:t>
            </a:r>
            <a:r>
              <a:rPr lang="it-IT" sz="2000" b="1" dirty="0"/>
              <a:t> </a:t>
            </a:r>
            <a:r>
              <a:rPr lang="it-IT" sz="2000" b="1" dirty="0" err="1"/>
              <a:t>consists</a:t>
            </a:r>
            <a:r>
              <a:rPr lang="it-IT" sz="2000" b="1" dirty="0"/>
              <a:t> of </a:t>
            </a:r>
            <a:r>
              <a:rPr lang="it-IT" sz="2000" b="1" dirty="0" err="1"/>
              <a:t>petroleum</a:t>
            </a:r>
            <a:r>
              <a:rPr lang="it-IT" sz="2000" b="1" dirty="0"/>
              <a:t>, </a:t>
            </a:r>
            <a:r>
              <a:rPr lang="it-IT" sz="2000" b="1" dirty="0" err="1"/>
              <a:t>tourism</a:t>
            </a:r>
            <a:r>
              <a:rPr lang="it-IT" sz="2000" b="1" dirty="0"/>
              <a:t>, </a:t>
            </a:r>
            <a:r>
              <a:rPr lang="it-IT" sz="2000" b="1" dirty="0" err="1"/>
              <a:t>mining</a:t>
            </a:r>
            <a:r>
              <a:rPr lang="it-IT" sz="2000" b="1" dirty="0"/>
              <a:t>, </a:t>
            </a:r>
            <a:r>
              <a:rPr lang="it-IT" sz="2000" b="1" dirty="0" err="1"/>
              <a:t>textiles</a:t>
            </a:r>
            <a:r>
              <a:rPr lang="it-IT" sz="2000" b="1" dirty="0"/>
              <a:t> and </a:t>
            </a:r>
            <a:r>
              <a:rPr lang="it-IT" sz="2000" b="1" dirty="0" err="1"/>
              <a:t>footwear</a:t>
            </a:r>
            <a:r>
              <a:rPr lang="it-IT" sz="2000" b="1" dirty="0"/>
              <a:t>.</a:t>
            </a:r>
            <a:endParaRPr lang="it-IT" sz="2000" dirty="0"/>
          </a:p>
          <a:p>
            <a:endParaRPr lang="it-IT" dirty="0"/>
          </a:p>
        </p:txBody>
      </p:sp>
    </p:spTree>
    <p:extLst>
      <p:ext uri="{BB962C8B-B14F-4D97-AF65-F5344CB8AC3E}">
        <p14:creationId xmlns:p14="http://schemas.microsoft.com/office/powerpoint/2010/main" val="19058241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22514" y="2532140"/>
            <a:ext cx="4368573" cy="3272213"/>
          </a:xfrm>
          <a:blipFill>
            <a:blip r:embed="rId2"/>
            <a:tile tx="0" ty="0" sx="100000" sy="100000" flip="none" algn="tl"/>
          </a:blipFill>
        </p:spPr>
      </p:pic>
      <p:sp>
        <p:nvSpPr>
          <p:cNvPr id="2" name="Titolo 1"/>
          <p:cNvSpPr>
            <a:spLocks noGrp="1"/>
          </p:cNvSpPr>
          <p:nvPr>
            <p:ph type="title"/>
          </p:nvPr>
        </p:nvSpPr>
        <p:spPr>
          <a:xfrm>
            <a:off x="838200" y="365125"/>
            <a:ext cx="10490200" cy="1325563"/>
          </a:xfrm>
          <a:solidFill>
            <a:schemeClr val="accent4">
              <a:lumMod val="60000"/>
              <a:lumOff val="40000"/>
            </a:schemeClr>
          </a:solidFill>
        </p:spPr>
        <p:txBody>
          <a:bodyPr>
            <a:normAutofit/>
          </a:bodyPr>
          <a:lstStyle/>
          <a:p>
            <a:pPr algn="ctr"/>
            <a:r>
              <a:rPr lang="it-IT" sz="5400" b="1" i="1" dirty="0" err="1" smtClean="0">
                <a:solidFill>
                  <a:schemeClr val="bg1"/>
                </a:solidFill>
              </a:rPr>
              <a:t>languages</a:t>
            </a:r>
            <a:endParaRPr lang="it-IT" sz="5400" b="1" i="1" dirty="0">
              <a:solidFill>
                <a:schemeClr val="bg1"/>
              </a:solidFill>
            </a:endParaRPr>
          </a:p>
        </p:txBody>
      </p:sp>
      <p:sp>
        <p:nvSpPr>
          <p:cNvPr id="5" name="CasellaDiTesto 4"/>
          <p:cNvSpPr txBox="1"/>
          <p:nvPr/>
        </p:nvSpPr>
        <p:spPr>
          <a:xfrm>
            <a:off x="5067300" y="2873829"/>
            <a:ext cx="5653984" cy="1107996"/>
          </a:xfrm>
          <a:prstGeom prst="rect">
            <a:avLst/>
          </a:prstGeom>
          <a:noFill/>
        </p:spPr>
        <p:txBody>
          <a:bodyPr wrap="none" rtlCol="0">
            <a:spAutoFit/>
          </a:bodyPr>
          <a:lstStyle/>
          <a:p>
            <a:r>
              <a:rPr lang="it-IT" sz="2400" b="1" dirty="0" err="1"/>
              <a:t>There</a:t>
            </a:r>
            <a:r>
              <a:rPr lang="it-IT" sz="2400" b="1" dirty="0"/>
              <a:t> are </a:t>
            </a:r>
            <a:r>
              <a:rPr lang="it-IT" sz="2400" b="1" dirty="0" err="1"/>
              <a:t>two</a:t>
            </a:r>
            <a:r>
              <a:rPr lang="it-IT" sz="2400" b="1" dirty="0"/>
              <a:t> </a:t>
            </a:r>
            <a:r>
              <a:rPr lang="it-IT" sz="2400" b="1" dirty="0" err="1"/>
              <a:t>languages</a:t>
            </a:r>
            <a:r>
              <a:rPr lang="it-IT" sz="2400" b="1" dirty="0"/>
              <a:t> </a:t>
            </a:r>
            <a:r>
              <a:rPr lang="it-IT" sz="2400" b="1" dirty="0" err="1"/>
              <a:t>spoken</a:t>
            </a:r>
            <a:r>
              <a:rPr lang="it-IT" sz="2400" b="1" dirty="0"/>
              <a:t> in Tunisia</a:t>
            </a:r>
            <a:r>
              <a:rPr lang="it-IT" sz="2400" b="1" dirty="0" smtClean="0"/>
              <a:t>:</a:t>
            </a:r>
          </a:p>
          <a:p>
            <a:r>
              <a:rPr lang="it-IT" sz="2400" b="1" dirty="0" smtClean="0"/>
              <a:t> </a:t>
            </a:r>
            <a:r>
              <a:rPr lang="it-IT" sz="2400" b="1" dirty="0" err="1"/>
              <a:t>Arabic</a:t>
            </a:r>
            <a:r>
              <a:rPr lang="it-IT" sz="2400" b="1" dirty="0"/>
              <a:t> and French</a:t>
            </a:r>
            <a:r>
              <a:rPr lang="it-IT" b="1" dirty="0"/>
              <a:t>.</a:t>
            </a:r>
            <a:endParaRPr lang="it-IT" dirty="0"/>
          </a:p>
          <a:p>
            <a:endParaRPr lang="it-IT" dirty="0"/>
          </a:p>
        </p:txBody>
      </p:sp>
    </p:spTree>
    <p:extLst>
      <p:ext uri="{BB962C8B-B14F-4D97-AF65-F5344CB8AC3E}">
        <p14:creationId xmlns:p14="http://schemas.microsoft.com/office/powerpoint/2010/main" val="3883981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44114" y="1942646"/>
            <a:ext cx="3495901" cy="2021381"/>
          </a:xfrm>
          <a:blipFill>
            <a:blip r:embed="rId2"/>
            <a:tile tx="0" ty="0" sx="100000" sy="100000" flip="none" algn="tl"/>
          </a:blipFill>
        </p:spPr>
      </p:pic>
      <p:sp>
        <p:nvSpPr>
          <p:cNvPr id="2" name="Titolo 1"/>
          <p:cNvSpPr>
            <a:spLocks noGrp="1"/>
          </p:cNvSpPr>
          <p:nvPr>
            <p:ph type="title"/>
          </p:nvPr>
        </p:nvSpPr>
        <p:spPr>
          <a:solidFill>
            <a:schemeClr val="accent4">
              <a:lumMod val="60000"/>
              <a:lumOff val="40000"/>
            </a:schemeClr>
          </a:solidFill>
        </p:spPr>
        <p:txBody>
          <a:bodyPr>
            <a:normAutofit/>
          </a:bodyPr>
          <a:lstStyle/>
          <a:p>
            <a:pPr algn="ctr"/>
            <a:r>
              <a:rPr lang="it-IT" sz="5400" b="1" i="1" dirty="0" err="1" smtClean="0">
                <a:solidFill>
                  <a:schemeClr val="bg1"/>
                </a:solidFill>
              </a:rPr>
              <a:t>Population</a:t>
            </a:r>
            <a:r>
              <a:rPr lang="it-IT" sz="5400" b="1" i="1" dirty="0" smtClean="0">
                <a:solidFill>
                  <a:schemeClr val="bg1"/>
                </a:solidFill>
              </a:rPr>
              <a:t> &amp; People</a:t>
            </a:r>
            <a:endParaRPr lang="it-IT" sz="5400" b="1" i="1" dirty="0">
              <a:solidFill>
                <a:schemeClr val="bg1"/>
              </a:solidFill>
            </a:endParaRPr>
          </a:p>
        </p:txBody>
      </p:sp>
      <p:sp>
        <p:nvSpPr>
          <p:cNvPr id="4" name="CasellaDiTesto 3"/>
          <p:cNvSpPr txBox="1"/>
          <p:nvPr/>
        </p:nvSpPr>
        <p:spPr>
          <a:xfrm>
            <a:off x="2743199" y="2055813"/>
            <a:ext cx="5152571" cy="1908215"/>
          </a:xfrm>
          <a:prstGeom prst="rect">
            <a:avLst/>
          </a:prstGeom>
          <a:noFill/>
        </p:spPr>
        <p:txBody>
          <a:bodyPr wrap="square" rtlCol="0">
            <a:spAutoFit/>
          </a:bodyPr>
          <a:lstStyle/>
          <a:p>
            <a:r>
              <a:rPr lang="it-IT" sz="2000" b="1" i="1" dirty="0"/>
              <a:t>In </a:t>
            </a:r>
            <a:r>
              <a:rPr lang="it-IT" sz="2000" b="1" i="1" dirty="0" err="1"/>
              <a:t>tunisia</a:t>
            </a:r>
            <a:r>
              <a:rPr lang="it-IT" sz="2000" b="1" i="1" dirty="0"/>
              <a:t> </a:t>
            </a:r>
            <a:r>
              <a:rPr lang="it-IT" sz="2000" b="1" i="1" dirty="0" err="1"/>
              <a:t>there</a:t>
            </a:r>
            <a:r>
              <a:rPr lang="it-IT" sz="2000" b="1" i="1" dirty="0"/>
              <a:t> are 11 </a:t>
            </a:r>
            <a:r>
              <a:rPr lang="it-IT" sz="2000" b="1" i="1" dirty="0" err="1" smtClean="0"/>
              <a:t>category</a:t>
            </a:r>
            <a:r>
              <a:rPr lang="it-IT" sz="2000" b="1" i="1" dirty="0" smtClean="0"/>
              <a:t>; the </a:t>
            </a:r>
            <a:r>
              <a:rPr lang="it-IT" sz="2000" b="1" i="1" dirty="0" err="1" smtClean="0"/>
              <a:t>main</a:t>
            </a:r>
            <a:r>
              <a:rPr lang="it-IT" sz="2000" b="1" i="1" dirty="0" smtClean="0"/>
              <a:t> </a:t>
            </a:r>
            <a:r>
              <a:rPr lang="it-IT" sz="2000" b="1" i="1" dirty="0" err="1" smtClean="0"/>
              <a:t>ones</a:t>
            </a:r>
            <a:r>
              <a:rPr lang="it-IT" sz="2000" b="1" i="1" dirty="0" smtClean="0"/>
              <a:t> are</a:t>
            </a:r>
          </a:p>
          <a:p>
            <a:r>
              <a:rPr lang="it-IT" sz="2000" b="1" i="1" dirty="0" smtClean="0"/>
              <a:t>-</a:t>
            </a:r>
            <a:r>
              <a:rPr lang="it-IT" sz="2000" b="1" i="1" dirty="0" err="1">
                <a:hlinkClick r:id="rId4"/>
              </a:rPr>
              <a:t>Arabs</a:t>
            </a:r>
            <a:r>
              <a:rPr lang="it-IT" sz="2000" b="1" i="1" dirty="0">
                <a:hlinkClick r:id="rId4"/>
              </a:rPr>
              <a:t> in Tunisia</a:t>
            </a:r>
            <a:r>
              <a:rPr lang="it-IT" sz="2000" b="1" i="1" dirty="0" smtClean="0"/>
              <a:t>‎</a:t>
            </a:r>
          </a:p>
          <a:p>
            <a:r>
              <a:rPr lang="it-IT" sz="2000" b="1" i="1" dirty="0" smtClean="0"/>
              <a:t>-</a:t>
            </a:r>
            <a:r>
              <a:rPr lang="it-IT" sz="2000" b="1" i="1" u="sng" dirty="0">
                <a:hlinkClick r:id="rId5"/>
              </a:rPr>
              <a:t>Romani in Tunisia</a:t>
            </a:r>
            <a:r>
              <a:rPr lang="it-IT" sz="2000" b="1" i="1" dirty="0"/>
              <a:t>‎ </a:t>
            </a:r>
            <a:endParaRPr lang="it-IT" sz="2000" b="1" i="1" dirty="0" smtClean="0"/>
          </a:p>
          <a:p>
            <a:r>
              <a:rPr lang="it-IT" sz="2000" b="1" i="1" dirty="0" smtClean="0"/>
              <a:t>-</a:t>
            </a:r>
            <a:r>
              <a:rPr lang="it-IT" sz="2000" b="1" i="1" dirty="0" err="1">
                <a:hlinkClick r:id="rId6" tooltip="European Tunisians"/>
              </a:rPr>
              <a:t>European</a:t>
            </a:r>
            <a:r>
              <a:rPr lang="it-IT" sz="2000" b="1" i="1" dirty="0">
                <a:hlinkClick r:id="rId6" tooltip="European Tunisians"/>
              </a:rPr>
              <a:t> </a:t>
            </a:r>
            <a:r>
              <a:rPr lang="it-IT" sz="2000" b="1" i="1" dirty="0" err="1">
                <a:hlinkClick r:id="rId6" tooltip="European Tunisians"/>
              </a:rPr>
              <a:t>Tunisians</a:t>
            </a:r>
            <a:endParaRPr lang="it-IT" sz="2000" b="1" i="1" dirty="0"/>
          </a:p>
          <a:p>
            <a:endParaRPr lang="it-IT" dirty="0"/>
          </a:p>
        </p:txBody>
      </p:sp>
      <p:sp>
        <p:nvSpPr>
          <p:cNvPr id="6" name="CasellaDiTesto 5"/>
          <p:cNvSpPr txBox="1"/>
          <p:nvPr/>
        </p:nvSpPr>
        <p:spPr>
          <a:xfrm>
            <a:off x="4120015" y="4862286"/>
            <a:ext cx="7620000" cy="1292662"/>
          </a:xfrm>
          <a:prstGeom prst="rect">
            <a:avLst/>
          </a:prstGeom>
          <a:noFill/>
        </p:spPr>
        <p:txBody>
          <a:bodyPr wrap="square" rtlCol="0">
            <a:spAutoFit/>
          </a:bodyPr>
          <a:lstStyle/>
          <a:p>
            <a:r>
              <a:rPr lang="it-IT" sz="2000" b="1" dirty="0"/>
              <a:t>The </a:t>
            </a:r>
            <a:r>
              <a:rPr lang="it-IT" sz="2000" b="1" dirty="0" err="1"/>
              <a:t>principal</a:t>
            </a:r>
            <a:r>
              <a:rPr lang="it-IT" sz="2000" b="1" dirty="0"/>
              <a:t> </a:t>
            </a:r>
            <a:r>
              <a:rPr lang="it-IT" sz="2000" b="1" dirty="0" err="1"/>
              <a:t>tunisia’s</a:t>
            </a:r>
            <a:r>
              <a:rPr lang="it-IT" sz="2000" b="1" dirty="0"/>
              <a:t> </a:t>
            </a:r>
            <a:r>
              <a:rPr lang="it-IT" sz="2000" b="1" dirty="0" err="1"/>
              <a:t>religions</a:t>
            </a:r>
            <a:r>
              <a:rPr lang="it-IT" sz="2000" b="1" dirty="0"/>
              <a:t> </a:t>
            </a:r>
            <a:r>
              <a:rPr lang="it-IT" sz="2000" b="1" dirty="0" err="1"/>
              <a:t>is</a:t>
            </a:r>
            <a:r>
              <a:rPr lang="it-IT" sz="2000" b="1" dirty="0"/>
              <a:t> islam.</a:t>
            </a:r>
            <a:r>
              <a:rPr lang="en-US" sz="2000" b="1" dirty="0"/>
              <a:t> The Judaism , the Christianity , the Baha'i , </a:t>
            </a:r>
            <a:endParaRPr lang="en-US" sz="2000" b="1" dirty="0" smtClean="0"/>
          </a:p>
          <a:p>
            <a:r>
              <a:rPr lang="en-US" sz="2000" b="1" dirty="0" smtClean="0"/>
              <a:t>the </a:t>
            </a:r>
            <a:r>
              <a:rPr lang="en-US" sz="2000" b="1" dirty="0"/>
              <a:t>agnosticism and atheism so there are minority.</a:t>
            </a:r>
            <a:endParaRPr lang="it-IT" sz="2000" b="1" dirty="0"/>
          </a:p>
          <a:p>
            <a:endParaRPr lang="it-IT" dirty="0"/>
          </a:p>
        </p:txBody>
      </p:sp>
      <p:pic>
        <p:nvPicPr>
          <p:cNvPr id="7" name="Immagin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5376" y="4329153"/>
            <a:ext cx="3280910" cy="2076183"/>
          </a:xfrm>
          <a:prstGeom prst="rect">
            <a:avLst/>
          </a:prstGeom>
        </p:spPr>
      </p:pic>
    </p:spTree>
    <p:extLst>
      <p:ext uri="{BB962C8B-B14F-4D97-AF65-F5344CB8AC3E}">
        <p14:creationId xmlns:p14="http://schemas.microsoft.com/office/powerpoint/2010/main" val="1929209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lumMod val="60000"/>
              <a:lumOff val="40000"/>
            </a:schemeClr>
          </a:solidFill>
        </p:spPr>
        <p:txBody>
          <a:bodyPr>
            <a:normAutofit/>
          </a:bodyPr>
          <a:lstStyle/>
          <a:p>
            <a:pPr algn="ctr"/>
            <a:r>
              <a:rPr lang="it-IT" sz="6000" b="1" i="1" dirty="0" smtClean="0">
                <a:solidFill>
                  <a:schemeClr val="bg1"/>
                </a:solidFill>
              </a:rPr>
              <a:t>Culture</a:t>
            </a:r>
            <a:endParaRPr lang="it-IT" sz="6000" b="1" i="1" dirty="0">
              <a:solidFill>
                <a:schemeClr val="bg1"/>
              </a:solidFill>
            </a:endParaRPr>
          </a:p>
        </p:txBody>
      </p:sp>
      <p:sp>
        <p:nvSpPr>
          <p:cNvPr id="4" name="CasellaDiTesto 3"/>
          <p:cNvSpPr txBox="1"/>
          <p:nvPr/>
        </p:nvSpPr>
        <p:spPr>
          <a:xfrm>
            <a:off x="4920342" y="1912945"/>
            <a:ext cx="4862287" cy="1292662"/>
          </a:xfrm>
          <a:prstGeom prst="rect">
            <a:avLst/>
          </a:prstGeom>
          <a:noFill/>
        </p:spPr>
        <p:txBody>
          <a:bodyPr wrap="square" rtlCol="0">
            <a:spAutoFit/>
          </a:bodyPr>
          <a:lstStyle/>
          <a:p>
            <a:r>
              <a:rPr lang="it-IT" sz="2000" b="1" dirty="0"/>
              <a:t>In </a:t>
            </a:r>
            <a:r>
              <a:rPr lang="it-IT" sz="2000" b="1" dirty="0" err="1"/>
              <a:t>tunisia</a:t>
            </a:r>
            <a:r>
              <a:rPr lang="it-IT" sz="2000" b="1" dirty="0"/>
              <a:t> </a:t>
            </a:r>
            <a:r>
              <a:rPr lang="it-IT" sz="2000" b="1" dirty="0" err="1"/>
              <a:t>there</a:t>
            </a:r>
            <a:r>
              <a:rPr lang="it-IT" sz="2000" b="1" dirty="0"/>
              <a:t> are the festival of cinema and music, in </a:t>
            </a:r>
            <a:r>
              <a:rPr lang="it-IT" sz="2000" b="1" dirty="0" err="1"/>
              <a:t>this</a:t>
            </a:r>
            <a:r>
              <a:rPr lang="it-IT" sz="2000" b="1" dirty="0"/>
              <a:t> festival </a:t>
            </a:r>
            <a:r>
              <a:rPr lang="it-IT" sz="2000" b="1" dirty="0" err="1"/>
              <a:t>there</a:t>
            </a:r>
            <a:r>
              <a:rPr lang="it-IT" sz="2000" b="1" dirty="0"/>
              <a:t> are a </a:t>
            </a:r>
            <a:r>
              <a:rPr lang="it-IT" sz="2000" b="1" dirty="0" err="1"/>
              <a:t>lot</a:t>
            </a:r>
            <a:r>
              <a:rPr lang="it-IT" sz="2000" b="1" dirty="0"/>
              <a:t> of </a:t>
            </a:r>
            <a:r>
              <a:rPr lang="it-IT" sz="2000" b="1" dirty="0" err="1"/>
              <a:t>people</a:t>
            </a:r>
            <a:r>
              <a:rPr lang="it-IT" sz="2000" b="1" dirty="0"/>
              <a:t> and </a:t>
            </a:r>
            <a:r>
              <a:rPr lang="it-IT" sz="2000" b="1" dirty="0" err="1"/>
              <a:t>is</a:t>
            </a:r>
            <a:r>
              <a:rPr lang="it-IT" sz="2000" b="1" dirty="0"/>
              <a:t> </a:t>
            </a:r>
            <a:r>
              <a:rPr lang="it-IT" sz="2000" b="1" dirty="0" err="1"/>
              <a:t>it</a:t>
            </a:r>
            <a:r>
              <a:rPr lang="it-IT" sz="2000" b="1" dirty="0"/>
              <a:t> </a:t>
            </a:r>
            <a:r>
              <a:rPr lang="it-IT" sz="2000" b="1" dirty="0" err="1"/>
              <a:t>done</a:t>
            </a:r>
            <a:r>
              <a:rPr lang="it-IT" sz="2000" b="1" dirty="0"/>
              <a:t> </a:t>
            </a:r>
            <a:r>
              <a:rPr lang="it-IT" sz="2000" b="1" dirty="0" err="1"/>
              <a:t>every</a:t>
            </a:r>
            <a:r>
              <a:rPr lang="it-IT" sz="2000" b="1" dirty="0"/>
              <a:t> </a:t>
            </a:r>
            <a:r>
              <a:rPr lang="it-IT" sz="2000" b="1" dirty="0" err="1"/>
              <a:t>two</a:t>
            </a:r>
            <a:r>
              <a:rPr lang="it-IT" sz="2000" b="1" dirty="0"/>
              <a:t> </a:t>
            </a:r>
            <a:r>
              <a:rPr lang="it-IT" sz="2000" b="1" dirty="0" err="1"/>
              <a:t>years</a:t>
            </a:r>
            <a:r>
              <a:rPr lang="it-IT" sz="2000" b="1" dirty="0"/>
              <a:t>.</a:t>
            </a:r>
          </a:p>
          <a:p>
            <a:endParaRPr lang="it-IT" dirty="0"/>
          </a:p>
        </p:txBody>
      </p:sp>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6497" y="1480457"/>
            <a:ext cx="3858759" cy="2157639"/>
          </a:xfrm>
          <a:blipFill>
            <a:blip r:embed="rId2"/>
            <a:tile tx="0" ty="0" sx="100000" sy="100000" flip="none" algn="tl"/>
          </a:blipFill>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11771" y="2975430"/>
            <a:ext cx="2773136" cy="3320142"/>
          </a:xfrm>
          <a:prstGeom prst="rect">
            <a:avLst/>
          </a:prstGeom>
        </p:spPr>
      </p:pic>
      <p:sp>
        <p:nvSpPr>
          <p:cNvPr id="7" name="CasellaDiTesto 6"/>
          <p:cNvSpPr txBox="1"/>
          <p:nvPr/>
        </p:nvSpPr>
        <p:spPr>
          <a:xfrm>
            <a:off x="5268686" y="4260985"/>
            <a:ext cx="2989943" cy="1908215"/>
          </a:xfrm>
          <a:prstGeom prst="rect">
            <a:avLst/>
          </a:prstGeom>
          <a:noFill/>
        </p:spPr>
        <p:txBody>
          <a:bodyPr wrap="square" rtlCol="0">
            <a:spAutoFit/>
          </a:bodyPr>
          <a:lstStyle/>
          <a:p>
            <a:r>
              <a:rPr lang="it-IT" sz="2000" b="1" dirty="0"/>
              <a:t>In </a:t>
            </a:r>
            <a:r>
              <a:rPr lang="it-IT" sz="2000" b="1" dirty="0" err="1"/>
              <a:t>tunisia</a:t>
            </a:r>
            <a:r>
              <a:rPr lang="it-IT" sz="2000" b="1" dirty="0"/>
              <a:t> </a:t>
            </a:r>
            <a:r>
              <a:rPr lang="it-IT" sz="2000" b="1" dirty="0" err="1"/>
              <a:t>there</a:t>
            </a:r>
            <a:r>
              <a:rPr lang="it-IT" sz="2000" b="1" dirty="0"/>
              <a:t> </a:t>
            </a:r>
            <a:r>
              <a:rPr lang="it-IT" sz="2000" b="1" dirty="0" err="1"/>
              <a:t>is</a:t>
            </a:r>
            <a:r>
              <a:rPr lang="it-IT" sz="2000" b="1" dirty="0"/>
              <a:t> a </a:t>
            </a:r>
            <a:r>
              <a:rPr lang="it-IT" sz="2000" b="1" dirty="0" err="1"/>
              <a:t>particular</a:t>
            </a:r>
            <a:r>
              <a:rPr lang="it-IT" sz="2000" b="1" dirty="0"/>
              <a:t> </a:t>
            </a:r>
            <a:r>
              <a:rPr lang="it-IT" sz="2000" b="1" dirty="0" err="1"/>
              <a:t>dress</a:t>
            </a:r>
            <a:r>
              <a:rPr lang="it-IT" sz="2000" b="1" dirty="0"/>
              <a:t>, </a:t>
            </a:r>
            <a:r>
              <a:rPr lang="it-IT" sz="2000" b="1" dirty="0" err="1"/>
              <a:t>shashia</a:t>
            </a:r>
            <a:r>
              <a:rPr lang="it-IT" sz="2000" b="1" dirty="0"/>
              <a:t>, </a:t>
            </a:r>
            <a:r>
              <a:rPr lang="it-IT" sz="2000" b="1" dirty="0" err="1"/>
              <a:t>this</a:t>
            </a:r>
            <a:r>
              <a:rPr lang="it-IT" sz="2000" b="1" dirty="0"/>
              <a:t> </a:t>
            </a:r>
            <a:r>
              <a:rPr lang="it-IT" sz="2000" b="1" dirty="0" err="1"/>
              <a:t>is</a:t>
            </a:r>
            <a:r>
              <a:rPr lang="it-IT" sz="2000" b="1" dirty="0"/>
              <a:t> a </a:t>
            </a:r>
            <a:r>
              <a:rPr lang="it-IT" sz="2000" b="1" dirty="0" err="1"/>
              <a:t>men’s</a:t>
            </a:r>
            <a:r>
              <a:rPr lang="it-IT" sz="2000" b="1" dirty="0"/>
              <a:t> </a:t>
            </a:r>
            <a:r>
              <a:rPr lang="it-IT" sz="2000" b="1" dirty="0" err="1"/>
              <a:t>dress</a:t>
            </a:r>
            <a:r>
              <a:rPr lang="it-IT" sz="2000" b="1" dirty="0"/>
              <a:t> </a:t>
            </a:r>
            <a:r>
              <a:rPr lang="it-IT" sz="2000" b="1" dirty="0" err="1"/>
              <a:t>that</a:t>
            </a:r>
            <a:r>
              <a:rPr lang="it-IT" sz="2000" b="1" dirty="0"/>
              <a:t> </a:t>
            </a:r>
            <a:r>
              <a:rPr lang="it-IT" sz="2000" b="1" dirty="0" err="1"/>
              <a:t>who</a:t>
            </a:r>
            <a:r>
              <a:rPr lang="it-IT" sz="2000" b="1" dirty="0"/>
              <a:t> </a:t>
            </a:r>
            <a:r>
              <a:rPr lang="it-IT" sz="2000" b="1" dirty="0" err="1"/>
              <a:t>begin</a:t>
            </a:r>
            <a:r>
              <a:rPr lang="it-IT" sz="2000" b="1" dirty="0"/>
              <a:t> to </a:t>
            </a:r>
            <a:r>
              <a:rPr lang="it-IT" sz="2000" b="1" dirty="0" err="1"/>
              <a:t>wear</a:t>
            </a:r>
            <a:r>
              <a:rPr lang="it-IT" sz="2000" b="1" dirty="0"/>
              <a:t> </a:t>
            </a:r>
            <a:r>
              <a:rPr lang="it-IT" sz="2000" b="1" dirty="0" err="1"/>
              <a:t>at</a:t>
            </a:r>
            <a:r>
              <a:rPr lang="it-IT" sz="2000" b="1" dirty="0"/>
              <a:t> 20 </a:t>
            </a:r>
            <a:r>
              <a:rPr lang="it-IT" sz="2000" b="1" dirty="0" err="1"/>
              <a:t>years</a:t>
            </a:r>
            <a:r>
              <a:rPr lang="it-IT" sz="2000" b="1" dirty="0"/>
              <a:t>.</a:t>
            </a:r>
          </a:p>
          <a:p>
            <a:endParaRPr lang="it-IT" dirty="0"/>
          </a:p>
        </p:txBody>
      </p:sp>
      <p:pic>
        <p:nvPicPr>
          <p:cNvPr id="8" name="Immagin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8765" y="4064000"/>
            <a:ext cx="3442606" cy="2022629"/>
          </a:xfrm>
          <a:prstGeom prst="rect">
            <a:avLst/>
          </a:prstGeom>
        </p:spPr>
      </p:pic>
    </p:spTree>
    <p:extLst>
      <p:ext uri="{BB962C8B-B14F-4D97-AF65-F5344CB8AC3E}">
        <p14:creationId xmlns:p14="http://schemas.microsoft.com/office/powerpoint/2010/main" val="407542398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lumMod val="60000"/>
              <a:lumOff val="40000"/>
            </a:schemeClr>
          </a:solidFill>
        </p:spPr>
        <p:txBody>
          <a:bodyPr>
            <a:normAutofit/>
          </a:bodyPr>
          <a:lstStyle/>
          <a:p>
            <a:pPr algn="ctr"/>
            <a:r>
              <a:rPr lang="it-IT" sz="5400" b="1" i="1" dirty="0" err="1" smtClean="0">
                <a:solidFill>
                  <a:schemeClr val="bg1"/>
                </a:solidFill>
              </a:rPr>
              <a:t>Famous</a:t>
            </a:r>
            <a:r>
              <a:rPr lang="it-IT" sz="5400" b="1" i="1" dirty="0" smtClean="0">
                <a:solidFill>
                  <a:schemeClr val="bg1"/>
                </a:solidFill>
              </a:rPr>
              <a:t> </a:t>
            </a:r>
            <a:r>
              <a:rPr lang="it-IT" sz="5400" b="1" i="1" dirty="0" err="1" smtClean="0">
                <a:solidFill>
                  <a:schemeClr val="bg1"/>
                </a:solidFill>
              </a:rPr>
              <a:t>people</a:t>
            </a:r>
            <a:endParaRPr lang="it-IT" sz="5400" b="1" i="1" dirty="0">
              <a:solidFill>
                <a:schemeClr val="bg1"/>
              </a:solidFill>
            </a:endParaRPr>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83128" y="1840025"/>
            <a:ext cx="2574472" cy="3472203"/>
          </a:xfrm>
        </p:spPr>
      </p:pic>
      <p:sp>
        <p:nvSpPr>
          <p:cNvPr id="5" name="CasellaDiTesto 4"/>
          <p:cNvSpPr txBox="1"/>
          <p:nvPr/>
        </p:nvSpPr>
        <p:spPr>
          <a:xfrm>
            <a:off x="3784898" y="2252094"/>
            <a:ext cx="7183441" cy="1600438"/>
          </a:xfrm>
          <a:prstGeom prst="rect">
            <a:avLst/>
          </a:prstGeom>
          <a:noFill/>
        </p:spPr>
        <p:txBody>
          <a:bodyPr wrap="none" rtlCol="0">
            <a:spAutoFit/>
          </a:bodyPr>
          <a:lstStyle/>
          <a:p>
            <a:r>
              <a:rPr lang="it-IT" sz="2000" b="1" dirty="0"/>
              <a:t>Salvatrice </a:t>
            </a:r>
            <a:r>
              <a:rPr lang="it-IT" sz="2000" b="1" dirty="0" smtClean="0"/>
              <a:t>Elena Greco</a:t>
            </a:r>
            <a:r>
              <a:rPr lang="it-IT" sz="2000" b="1" dirty="0"/>
              <a:t>:</a:t>
            </a:r>
          </a:p>
          <a:p>
            <a:r>
              <a:rPr lang="it-IT" sz="2000" b="1" dirty="0" err="1"/>
              <a:t>She</a:t>
            </a:r>
            <a:r>
              <a:rPr lang="it-IT" sz="2000" b="1" dirty="0"/>
              <a:t> </a:t>
            </a:r>
            <a:r>
              <a:rPr lang="it-IT" sz="2000" b="1" dirty="0" err="1"/>
              <a:t>is</a:t>
            </a:r>
            <a:r>
              <a:rPr lang="it-IT" sz="2000" b="1" dirty="0"/>
              <a:t> an </a:t>
            </a:r>
            <a:r>
              <a:rPr lang="it-IT" sz="2000" b="1" dirty="0" err="1"/>
              <a:t>actor</a:t>
            </a:r>
            <a:r>
              <a:rPr lang="it-IT" sz="2000" b="1" dirty="0"/>
              <a:t>, </a:t>
            </a:r>
            <a:r>
              <a:rPr lang="it-IT" sz="2000" b="1" dirty="0" err="1"/>
              <a:t>she</a:t>
            </a:r>
            <a:r>
              <a:rPr lang="it-IT" sz="2000" b="1" dirty="0"/>
              <a:t> </a:t>
            </a:r>
            <a:r>
              <a:rPr lang="it-IT" sz="2000" b="1" dirty="0" err="1"/>
              <a:t>was</a:t>
            </a:r>
            <a:r>
              <a:rPr lang="it-IT" sz="2000" b="1" dirty="0"/>
              <a:t> </a:t>
            </a:r>
            <a:r>
              <a:rPr lang="it-IT" sz="2000" b="1" dirty="0" err="1"/>
              <a:t>born</a:t>
            </a:r>
            <a:r>
              <a:rPr lang="it-IT" sz="2000" b="1" dirty="0"/>
              <a:t> on 11 march 1933.</a:t>
            </a:r>
          </a:p>
          <a:p>
            <a:r>
              <a:rPr lang="it-IT" sz="2000" b="1" dirty="0" err="1"/>
              <a:t>She</a:t>
            </a:r>
            <a:r>
              <a:rPr lang="it-IT" sz="2000" b="1" dirty="0"/>
              <a:t> </a:t>
            </a:r>
            <a:r>
              <a:rPr lang="it-IT" sz="2000" b="1" dirty="0" err="1"/>
              <a:t>did</a:t>
            </a:r>
            <a:r>
              <a:rPr lang="it-IT" sz="2000" b="1" dirty="0"/>
              <a:t> the scapolo </a:t>
            </a:r>
            <a:r>
              <a:rPr lang="it-IT" sz="2000" b="1" dirty="0" err="1"/>
              <a:t>film’s</a:t>
            </a:r>
            <a:r>
              <a:rPr lang="it-IT" sz="2000" b="1" dirty="0"/>
              <a:t>. </a:t>
            </a:r>
            <a:r>
              <a:rPr lang="it-IT" sz="2000" b="1" dirty="0" err="1"/>
              <a:t>her</a:t>
            </a:r>
            <a:r>
              <a:rPr lang="it-IT" sz="2000" b="1" dirty="0"/>
              <a:t> </a:t>
            </a:r>
            <a:r>
              <a:rPr lang="it-IT" sz="2000" b="1" dirty="0" err="1"/>
              <a:t>name</a:t>
            </a:r>
            <a:r>
              <a:rPr lang="it-IT" sz="2000" b="1" dirty="0"/>
              <a:t> for </a:t>
            </a:r>
            <a:r>
              <a:rPr lang="it-IT" sz="2000" b="1" dirty="0" err="1"/>
              <a:t>her</a:t>
            </a:r>
            <a:r>
              <a:rPr lang="it-IT" sz="2000" b="1" dirty="0"/>
              <a:t> career </a:t>
            </a:r>
            <a:r>
              <a:rPr lang="it-IT" sz="2000" b="1" dirty="0" err="1"/>
              <a:t>is</a:t>
            </a:r>
            <a:r>
              <a:rPr lang="it-IT" sz="2000" b="1" dirty="0"/>
              <a:t> </a:t>
            </a:r>
            <a:r>
              <a:rPr lang="it-IT" sz="2000" b="1" dirty="0" err="1"/>
              <a:t>sandra</a:t>
            </a:r>
            <a:r>
              <a:rPr lang="it-IT" sz="2000" b="1" dirty="0"/>
              <a:t> </a:t>
            </a:r>
            <a:r>
              <a:rPr lang="it-IT" sz="2000" b="1" dirty="0" err="1"/>
              <a:t>milo</a:t>
            </a:r>
            <a:r>
              <a:rPr lang="it-IT" sz="2000" b="1" dirty="0"/>
              <a:t>, </a:t>
            </a:r>
            <a:endParaRPr lang="it-IT" sz="2000" b="1" dirty="0" smtClean="0"/>
          </a:p>
          <a:p>
            <a:r>
              <a:rPr lang="it-IT" sz="2000" b="1" dirty="0" err="1" smtClean="0"/>
              <a:t>she</a:t>
            </a:r>
            <a:r>
              <a:rPr lang="it-IT" sz="2000" b="1" dirty="0" smtClean="0"/>
              <a:t> </a:t>
            </a:r>
            <a:r>
              <a:rPr lang="it-IT" sz="2000" b="1" dirty="0" err="1"/>
              <a:t>is</a:t>
            </a:r>
            <a:r>
              <a:rPr lang="it-IT" sz="2000" b="1" dirty="0"/>
              <a:t> a </a:t>
            </a:r>
            <a:r>
              <a:rPr lang="it-IT" sz="2000" b="1" dirty="0" err="1"/>
              <a:t>beoutifull</a:t>
            </a:r>
            <a:r>
              <a:rPr lang="it-IT" sz="2000" b="1" dirty="0"/>
              <a:t> woman</a:t>
            </a:r>
          </a:p>
          <a:p>
            <a:endParaRPr lang="it-IT" dirty="0"/>
          </a:p>
        </p:txBody>
      </p:sp>
    </p:spTree>
    <p:extLst>
      <p:ext uri="{BB962C8B-B14F-4D97-AF65-F5344CB8AC3E}">
        <p14:creationId xmlns:p14="http://schemas.microsoft.com/office/powerpoint/2010/main" val="22943599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lumMod val="60000"/>
              <a:lumOff val="40000"/>
            </a:schemeClr>
          </a:solidFill>
        </p:spPr>
        <p:txBody>
          <a:bodyPr>
            <a:normAutofit/>
          </a:bodyPr>
          <a:lstStyle/>
          <a:p>
            <a:pPr algn="ctr"/>
            <a:r>
              <a:rPr lang="it-IT" sz="5400" b="1" i="1" dirty="0" err="1" smtClean="0">
                <a:solidFill>
                  <a:schemeClr val="bg1"/>
                </a:solidFill>
              </a:rPr>
              <a:t>Plants</a:t>
            </a:r>
            <a:r>
              <a:rPr lang="it-IT" sz="5400" b="1" i="1" dirty="0" smtClean="0">
                <a:solidFill>
                  <a:schemeClr val="bg1"/>
                </a:solidFill>
              </a:rPr>
              <a:t> and </a:t>
            </a:r>
            <a:r>
              <a:rPr lang="it-IT" sz="5400" b="1" i="1" dirty="0" err="1" smtClean="0">
                <a:solidFill>
                  <a:schemeClr val="bg1"/>
                </a:solidFill>
              </a:rPr>
              <a:t>wildlife</a:t>
            </a:r>
            <a:endParaRPr lang="it-IT" sz="5400" b="1" i="1" dirty="0">
              <a:solidFill>
                <a:schemeClr val="bg1"/>
              </a:solidFill>
            </a:endParaRPr>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8686" y="1306287"/>
            <a:ext cx="3294743" cy="2036308"/>
          </a:xfrm>
          <a:blipFill>
            <a:blip r:embed="rId2"/>
            <a:tile tx="0" ty="0" sx="100000" sy="100000" flip="none" algn="tl"/>
          </a:blipFill>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858" y="4169282"/>
            <a:ext cx="3283630" cy="2197047"/>
          </a:xfrm>
          <a:prstGeom prst="rect">
            <a:avLst/>
          </a:prstGeom>
        </p:spPr>
      </p:pic>
      <p:pic>
        <p:nvPicPr>
          <p:cNvPr id="6" name="Immagin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2769" y="4169282"/>
            <a:ext cx="3301573" cy="2197047"/>
          </a:xfrm>
          <a:prstGeom prst="rect">
            <a:avLst/>
          </a:prstGeom>
        </p:spPr>
      </p:pic>
      <p:sp>
        <p:nvSpPr>
          <p:cNvPr id="7" name="CasellaDiTesto 6"/>
          <p:cNvSpPr txBox="1"/>
          <p:nvPr/>
        </p:nvSpPr>
        <p:spPr>
          <a:xfrm>
            <a:off x="3483429" y="1741465"/>
            <a:ext cx="8876661" cy="2215991"/>
          </a:xfrm>
          <a:prstGeom prst="rect">
            <a:avLst/>
          </a:prstGeom>
          <a:noFill/>
        </p:spPr>
        <p:txBody>
          <a:bodyPr wrap="none" rtlCol="0">
            <a:spAutoFit/>
          </a:bodyPr>
          <a:lstStyle/>
          <a:p>
            <a:r>
              <a:rPr lang="it-IT" sz="2000" b="1" dirty="0"/>
              <a:t>Tunisia </a:t>
            </a:r>
            <a:r>
              <a:rPr lang="it-IT" sz="2000" b="1" dirty="0" err="1"/>
              <a:t>is</a:t>
            </a:r>
            <a:r>
              <a:rPr lang="it-IT" sz="2000" b="1" dirty="0"/>
              <a:t> </a:t>
            </a:r>
            <a:r>
              <a:rPr lang="it-IT" sz="2000" b="1" dirty="0" err="1"/>
              <a:t>well</a:t>
            </a:r>
            <a:r>
              <a:rPr lang="it-IT" sz="2000" b="1" dirty="0"/>
              <a:t> </a:t>
            </a:r>
            <a:r>
              <a:rPr lang="it-IT" sz="2000" b="1" dirty="0" err="1"/>
              <a:t>documented</a:t>
            </a:r>
            <a:r>
              <a:rPr lang="it-IT" sz="2000" b="1" dirty="0"/>
              <a:t> for </a:t>
            </a:r>
            <a:r>
              <a:rPr lang="it-IT" sz="2000" b="1" dirty="0" err="1"/>
              <a:t>its</a:t>
            </a:r>
            <a:r>
              <a:rPr lang="it-IT" sz="2000" b="1" dirty="0"/>
              <a:t> </a:t>
            </a:r>
            <a:r>
              <a:rPr lang="it-IT" sz="2000" b="1" dirty="0" smtClean="0"/>
              <a:t>addax and Dama </a:t>
            </a:r>
            <a:r>
              <a:rPr lang="it-IT" sz="2000" b="1" dirty="0" err="1" smtClean="0"/>
              <a:t>Gazelle</a:t>
            </a:r>
            <a:r>
              <a:rPr lang="it-IT" sz="2000" b="1" dirty="0" smtClean="0"/>
              <a:t> </a:t>
            </a:r>
            <a:r>
              <a:rPr lang="it-IT" sz="2000" b="1" dirty="0" err="1" smtClean="0"/>
              <a:t>population</a:t>
            </a:r>
            <a:r>
              <a:rPr lang="it-IT" sz="2000" b="1" dirty="0"/>
              <a:t>. </a:t>
            </a:r>
            <a:endParaRPr lang="it-IT" sz="2000" b="1" dirty="0" smtClean="0"/>
          </a:p>
          <a:p>
            <a:r>
              <a:rPr lang="it-IT" sz="2000" b="1" dirty="0" err="1" smtClean="0"/>
              <a:t>Barbary</a:t>
            </a:r>
            <a:r>
              <a:rPr lang="it-IT" sz="2000" b="1" dirty="0" smtClean="0"/>
              <a:t> </a:t>
            </a:r>
            <a:r>
              <a:rPr lang="it-IT" sz="2000" b="1" dirty="0" err="1"/>
              <a:t>fig</a:t>
            </a:r>
            <a:r>
              <a:rPr lang="it-IT" sz="2000" b="1" dirty="0"/>
              <a:t> </a:t>
            </a:r>
            <a:r>
              <a:rPr lang="it-IT" sz="2000" b="1" dirty="0" err="1"/>
              <a:t>trees</a:t>
            </a:r>
            <a:r>
              <a:rPr lang="it-IT" sz="2000" b="1" dirty="0"/>
              <a:t> are </a:t>
            </a:r>
            <a:r>
              <a:rPr lang="it-IT" sz="2000" b="1" dirty="0" err="1"/>
              <a:t>present</a:t>
            </a:r>
            <a:r>
              <a:rPr lang="it-IT" sz="2000" b="1" dirty="0"/>
              <a:t> </a:t>
            </a:r>
            <a:r>
              <a:rPr lang="it-IT" sz="2000" b="1" dirty="0" err="1"/>
              <a:t>all</a:t>
            </a:r>
            <a:r>
              <a:rPr lang="it-IT" sz="2000" b="1" dirty="0"/>
              <a:t> over the country. </a:t>
            </a:r>
            <a:endParaRPr lang="it-IT" sz="2000" b="1" dirty="0" smtClean="0"/>
          </a:p>
          <a:p>
            <a:r>
              <a:rPr lang="it-IT" sz="2000" b="1" dirty="0" smtClean="0"/>
              <a:t>In </a:t>
            </a:r>
            <a:r>
              <a:rPr lang="it-IT" sz="2000" b="1" dirty="0"/>
              <a:t>the </a:t>
            </a:r>
            <a:r>
              <a:rPr lang="it-IT" sz="2000" b="1" dirty="0" err="1"/>
              <a:t>north</a:t>
            </a:r>
            <a:r>
              <a:rPr lang="it-IT" sz="2000" b="1" dirty="0"/>
              <a:t>, </a:t>
            </a:r>
            <a:r>
              <a:rPr lang="it-IT" sz="2000" b="1" dirty="0" err="1"/>
              <a:t>Tunisia's</a:t>
            </a:r>
            <a:r>
              <a:rPr lang="it-IT" sz="2000" b="1" dirty="0"/>
              <a:t> </a:t>
            </a:r>
            <a:r>
              <a:rPr lang="it-IT" sz="2000" b="1" dirty="0" err="1"/>
              <a:t>natural</a:t>
            </a:r>
            <a:r>
              <a:rPr lang="it-IT" sz="2000" b="1" dirty="0"/>
              <a:t> flora </a:t>
            </a:r>
            <a:r>
              <a:rPr lang="it-IT" sz="2000" b="1" dirty="0" err="1"/>
              <a:t>is</a:t>
            </a:r>
            <a:r>
              <a:rPr lang="it-IT" sz="2000" b="1" dirty="0"/>
              <a:t> </a:t>
            </a:r>
            <a:r>
              <a:rPr lang="it-IT" sz="2000" b="1" dirty="0" err="1"/>
              <a:t>mostly</a:t>
            </a:r>
            <a:r>
              <a:rPr lang="it-IT" sz="2000" b="1" dirty="0"/>
              <a:t> </a:t>
            </a:r>
            <a:r>
              <a:rPr lang="it-IT" sz="2000" b="1" dirty="0" err="1"/>
              <a:t>composed</a:t>
            </a:r>
            <a:r>
              <a:rPr lang="it-IT" sz="2000" b="1" dirty="0"/>
              <a:t> of </a:t>
            </a:r>
            <a:r>
              <a:rPr lang="it-IT" sz="2000" b="1" dirty="0" err="1"/>
              <a:t>cork</a:t>
            </a:r>
            <a:r>
              <a:rPr lang="it-IT" sz="2000" b="1" dirty="0"/>
              <a:t> </a:t>
            </a:r>
            <a:r>
              <a:rPr lang="it-IT" sz="2000" b="1" dirty="0" err="1"/>
              <a:t>oak</a:t>
            </a:r>
            <a:r>
              <a:rPr lang="it-IT" sz="2000" b="1" dirty="0"/>
              <a:t>, </a:t>
            </a:r>
            <a:r>
              <a:rPr lang="it-IT" sz="2000" b="1" dirty="0" err="1"/>
              <a:t>eucalyptus</a:t>
            </a:r>
            <a:r>
              <a:rPr lang="it-IT" sz="2000" b="1" dirty="0"/>
              <a:t> </a:t>
            </a:r>
            <a:endParaRPr lang="it-IT" sz="2000" b="1" dirty="0" smtClean="0"/>
          </a:p>
          <a:p>
            <a:r>
              <a:rPr lang="it-IT" sz="2000" b="1" dirty="0" smtClean="0"/>
              <a:t>and </a:t>
            </a:r>
            <a:r>
              <a:rPr lang="it-IT" sz="2000" b="1" dirty="0" err="1"/>
              <a:t>thujas</a:t>
            </a:r>
            <a:r>
              <a:rPr lang="it-IT" sz="2000" b="1" dirty="0" smtClean="0"/>
              <a:t>.</a:t>
            </a:r>
          </a:p>
          <a:p>
            <a:r>
              <a:rPr lang="it-IT" sz="2000" b="1" dirty="0" smtClean="0"/>
              <a:t> </a:t>
            </a:r>
            <a:r>
              <a:rPr lang="it-IT" sz="2000" b="1" dirty="0" err="1"/>
              <a:t>Around</a:t>
            </a:r>
            <a:r>
              <a:rPr lang="it-IT" sz="2000" b="1" dirty="0"/>
              <a:t> the Sahel </a:t>
            </a:r>
            <a:r>
              <a:rPr lang="it-IT" sz="2000" b="1" dirty="0" err="1"/>
              <a:t>region</a:t>
            </a:r>
            <a:r>
              <a:rPr lang="it-IT" sz="2000" b="1" dirty="0"/>
              <a:t>, </a:t>
            </a:r>
            <a:r>
              <a:rPr lang="it-IT" sz="2000" b="1" dirty="0" err="1"/>
              <a:t>orange</a:t>
            </a:r>
            <a:r>
              <a:rPr lang="it-IT" sz="2000" b="1" dirty="0"/>
              <a:t> and olive </a:t>
            </a:r>
            <a:r>
              <a:rPr lang="it-IT" sz="2000" b="1" dirty="0" err="1"/>
              <a:t>trees</a:t>
            </a:r>
            <a:r>
              <a:rPr lang="it-IT" sz="2000" b="1" dirty="0"/>
              <a:t> are </a:t>
            </a:r>
            <a:r>
              <a:rPr lang="it-IT" sz="2000" b="1" dirty="0" err="1"/>
              <a:t>predominant</a:t>
            </a:r>
            <a:r>
              <a:rPr lang="it-IT" sz="2000" b="1" dirty="0"/>
              <a:t> </a:t>
            </a:r>
            <a:r>
              <a:rPr lang="it-IT" sz="2000" b="1" dirty="0" err="1"/>
              <a:t>whereas</a:t>
            </a:r>
            <a:r>
              <a:rPr lang="it-IT" sz="2000" b="1" dirty="0"/>
              <a:t> in </a:t>
            </a:r>
            <a:r>
              <a:rPr lang="it-IT" sz="2000" b="1" dirty="0" smtClean="0"/>
              <a:t>the</a:t>
            </a:r>
          </a:p>
          <a:p>
            <a:r>
              <a:rPr lang="it-IT" sz="2000" b="1" dirty="0" smtClean="0"/>
              <a:t> </a:t>
            </a:r>
            <a:r>
              <a:rPr lang="it-IT" sz="2000" b="1" dirty="0" err="1"/>
              <a:t>south</a:t>
            </a:r>
            <a:r>
              <a:rPr lang="it-IT" sz="2000" b="1" dirty="0"/>
              <a:t>, </a:t>
            </a:r>
            <a:r>
              <a:rPr lang="it-IT" sz="2000" b="1" dirty="0" err="1" smtClean="0"/>
              <a:t>oases</a:t>
            </a:r>
            <a:r>
              <a:rPr lang="it-IT" sz="2000" b="1" dirty="0" smtClean="0"/>
              <a:t> </a:t>
            </a:r>
            <a:r>
              <a:rPr lang="it-IT" sz="2000" b="1" dirty="0"/>
              <a:t>are </a:t>
            </a:r>
            <a:r>
              <a:rPr lang="it-IT" sz="2000" b="1" dirty="0" err="1"/>
              <a:t>filled</a:t>
            </a:r>
            <a:r>
              <a:rPr lang="it-IT" sz="2000" b="1" dirty="0"/>
              <a:t> with date </a:t>
            </a:r>
            <a:r>
              <a:rPr lang="it-IT" sz="2000" b="1" dirty="0" err="1"/>
              <a:t>palms</a:t>
            </a:r>
            <a:r>
              <a:rPr lang="it-IT" sz="2000" b="1" dirty="0"/>
              <a:t>, </a:t>
            </a:r>
            <a:r>
              <a:rPr lang="it-IT" sz="2000" b="1" dirty="0" err="1"/>
              <a:t>though</a:t>
            </a:r>
            <a:r>
              <a:rPr lang="it-IT" sz="2000" b="1" dirty="0"/>
              <a:t> </a:t>
            </a:r>
            <a:r>
              <a:rPr lang="it-IT" sz="2000" b="1" dirty="0" err="1"/>
              <a:t>you</a:t>
            </a:r>
            <a:r>
              <a:rPr lang="it-IT" sz="2000" b="1" dirty="0"/>
              <a:t> </a:t>
            </a:r>
            <a:r>
              <a:rPr lang="it-IT" sz="2000" b="1" dirty="0" err="1"/>
              <a:t>will</a:t>
            </a:r>
            <a:r>
              <a:rPr lang="it-IT" sz="2000" b="1" dirty="0"/>
              <a:t> </a:t>
            </a:r>
            <a:r>
              <a:rPr lang="it-IT" sz="2000" b="1" dirty="0" err="1"/>
              <a:t>also</a:t>
            </a:r>
            <a:r>
              <a:rPr lang="it-IT" sz="2000" b="1" dirty="0"/>
              <a:t> </a:t>
            </a:r>
            <a:r>
              <a:rPr lang="it-IT" sz="2000" b="1" dirty="0" err="1"/>
              <a:t>find</a:t>
            </a:r>
            <a:r>
              <a:rPr lang="it-IT" sz="2000" b="1" dirty="0"/>
              <a:t> cacti and </a:t>
            </a:r>
            <a:r>
              <a:rPr lang="it-IT" sz="2000" b="1" dirty="0" err="1"/>
              <a:t>thistle</a:t>
            </a:r>
            <a:r>
              <a:rPr lang="it-IT" sz="2000" b="1" dirty="0"/>
              <a:t>.</a:t>
            </a:r>
            <a:endParaRPr lang="it-IT" sz="2000" dirty="0"/>
          </a:p>
          <a:p>
            <a:endParaRPr lang="it-IT" dirty="0"/>
          </a:p>
        </p:txBody>
      </p:sp>
    </p:spTree>
    <p:extLst>
      <p:ext uri="{BB962C8B-B14F-4D97-AF65-F5344CB8AC3E}">
        <p14:creationId xmlns:p14="http://schemas.microsoft.com/office/powerpoint/2010/main" val="3181502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txBody>
          <a:bodyPr>
            <a:normAutofit/>
          </a:bodyPr>
          <a:lstStyle/>
          <a:p>
            <a:pPr algn="ctr"/>
            <a:r>
              <a:rPr lang="it-IT" sz="6000" b="1" dirty="0" smtClean="0"/>
              <a:t>WORK DONE BY:</a:t>
            </a:r>
            <a:endParaRPr lang="it-IT" sz="6000" b="1" dirty="0"/>
          </a:p>
        </p:txBody>
      </p:sp>
      <p:sp>
        <p:nvSpPr>
          <p:cNvPr id="6" name="CasellaDiTesto 5"/>
          <p:cNvSpPr txBox="1"/>
          <p:nvPr/>
        </p:nvSpPr>
        <p:spPr>
          <a:xfrm>
            <a:off x="478971" y="2249714"/>
            <a:ext cx="5829288" cy="2123658"/>
          </a:xfrm>
          <a:prstGeom prst="rect">
            <a:avLst/>
          </a:prstGeom>
          <a:noFill/>
        </p:spPr>
        <p:txBody>
          <a:bodyPr wrap="none" rtlCol="0">
            <a:spAutoFit/>
          </a:bodyPr>
          <a:lstStyle/>
          <a:p>
            <a:r>
              <a:rPr lang="it-IT" sz="4400" dirty="0" smtClean="0"/>
              <a:t>-Bongiovanni Annamaria</a:t>
            </a:r>
          </a:p>
          <a:p>
            <a:r>
              <a:rPr lang="it-IT" sz="4400" dirty="0" smtClean="0"/>
              <a:t>-Grossi Rebecca</a:t>
            </a:r>
          </a:p>
          <a:p>
            <a:r>
              <a:rPr lang="it-IT" sz="4400" dirty="0" smtClean="0"/>
              <a:t>-Giroletti Gabriele</a:t>
            </a:r>
            <a:endParaRPr lang="it-IT" sz="4400" dirty="0"/>
          </a:p>
        </p:txBody>
      </p:sp>
      <p:sp>
        <p:nvSpPr>
          <p:cNvPr id="7" name="Segnaposto contenuto 6"/>
          <p:cNvSpPr>
            <a:spLocks noGrp="1"/>
          </p:cNvSpPr>
          <p:nvPr>
            <p:ph idx="1"/>
          </p:nvPr>
        </p:nvSpPr>
        <p:spPr/>
        <p:txBody>
          <a:bodyPr/>
          <a:lstStyle/>
          <a:p>
            <a:endParaRPr lang="it-IT"/>
          </a:p>
        </p:txBody>
      </p:sp>
    </p:spTree>
    <p:extLst>
      <p:ext uri="{BB962C8B-B14F-4D97-AF65-F5344CB8AC3E}">
        <p14:creationId xmlns:p14="http://schemas.microsoft.com/office/powerpoint/2010/main" val="31301798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690688"/>
          </a:xfrm>
        </p:spPr>
        <p:style>
          <a:lnRef idx="3">
            <a:schemeClr val="lt1"/>
          </a:lnRef>
          <a:fillRef idx="1">
            <a:schemeClr val="accent6"/>
          </a:fillRef>
          <a:effectRef idx="1">
            <a:schemeClr val="accent6"/>
          </a:effectRef>
          <a:fontRef idx="minor">
            <a:schemeClr val="lt1"/>
          </a:fontRef>
        </p:style>
        <p:txBody>
          <a:bodyPr>
            <a:normAutofit/>
          </a:bodyPr>
          <a:lstStyle/>
          <a:p>
            <a:pPr algn="ctr"/>
            <a:r>
              <a:rPr lang="it-IT" sz="6600" b="1" dirty="0" err="1" smtClean="0"/>
              <a:t>Geography</a:t>
            </a:r>
            <a:endParaRPr lang="it-IT" sz="6600" b="1" dirty="0"/>
          </a:p>
        </p:txBody>
      </p:sp>
      <p:pic>
        <p:nvPicPr>
          <p:cNvPr id="7" name="Segnaposto contenuto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3387" y="1493044"/>
            <a:ext cx="3652776" cy="2736056"/>
          </a:xfrm>
        </p:spPr>
        <p:style>
          <a:lnRef idx="3">
            <a:schemeClr val="lt1"/>
          </a:lnRef>
          <a:fillRef idx="1">
            <a:schemeClr val="accent6"/>
          </a:fillRef>
          <a:effectRef idx="1">
            <a:schemeClr val="accent6"/>
          </a:effectRef>
          <a:fontRef idx="minor">
            <a:schemeClr val="lt1"/>
          </a:fontRef>
        </p:style>
      </p:pic>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8295" y="3367315"/>
            <a:ext cx="3544887" cy="3248050"/>
          </a:xfrm>
          <a:prstGeom prst="rect">
            <a:avLst/>
          </a:prstGeom>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1714" y="1244203"/>
            <a:ext cx="2520269" cy="3233738"/>
          </a:xfrm>
          <a:prstGeom prst="rect">
            <a:avLst/>
          </a:prstGeom>
        </p:spPr>
      </p:pic>
    </p:spTree>
    <p:extLst>
      <p:ext uri="{BB962C8B-B14F-4D97-AF65-F5344CB8AC3E}">
        <p14:creationId xmlns:p14="http://schemas.microsoft.com/office/powerpoint/2010/main" val="483282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12192000" cy="6858000"/>
          </a:xfrm>
          <a:blipFill>
            <a:blip r:embed="rId3"/>
            <a:tile tx="0" ty="0" sx="100000" sy="100000" flip="none" algn="tl"/>
          </a:blipFill>
        </p:spPr>
        <p:txBody>
          <a:bodyPr/>
          <a:lstStyle/>
          <a:p>
            <a:pPr marL="0" indent="0">
              <a:buNone/>
            </a:pPr>
            <a:r>
              <a:rPr lang="en-US" dirty="0"/>
              <a:t>Tunisia is a country in Northern Africa bordering the Mediterranean Sea, having a western border with Algeria and south-eastern border with Libya</a:t>
            </a:r>
            <a:endParaRPr lang="it-IT" dirty="0"/>
          </a:p>
        </p:txBody>
      </p:sp>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772" y="892464"/>
            <a:ext cx="3269571" cy="3316061"/>
          </a:xfrm>
          <a:prstGeom prst="rect">
            <a:avLst/>
          </a:prstGeom>
        </p:spPr>
      </p:pic>
      <p:sp>
        <p:nvSpPr>
          <p:cNvPr id="5" name="CasellaDiTesto 4"/>
          <p:cNvSpPr txBox="1"/>
          <p:nvPr/>
        </p:nvSpPr>
        <p:spPr>
          <a:xfrm>
            <a:off x="6415314" y="2365829"/>
            <a:ext cx="184731" cy="369332"/>
          </a:xfrm>
          <a:prstGeom prst="rect">
            <a:avLst/>
          </a:prstGeom>
          <a:noFill/>
        </p:spPr>
        <p:txBody>
          <a:bodyPr wrap="none" rtlCol="0">
            <a:spAutoFit/>
          </a:bodyPr>
          <a:lstStyle/>
          <a:p>
            <a:endParaRPr lang="it-IT" dirty="0"/>
          </a:p>
        </p:txBody>
      </p:sp>
      <p:sp>
        <p:nvSpPr>
          <p:cNvPr id="6" name="CasellaDiTesto 5"/>
          <p:cNvSpPr txBox="1"/>
          <p:nvPr/>
        </p:nvSpPr>
        <p:spPr>
          <a:xfrm>
            <a:off x="3723954" y="2365829"/>
            <a:ext cx="8140434" cy="1231106"/>
          </a:xfrm>
          <a:prstGeom prst="rect">
            <a:avLst/>
          </a:prstGeom>
          <a:noFill/>
        </p:spPr>
        <p:txBody>
          <a:bodyPr wrap="none" rtlCol="0">
            <a:spAutoFit/>
          </a:bodyPr>
          <a:lstStyle/>
          <a:p>
            <a:r>
              <a:rPr lang="en-US" sz="2800" dirty="0" smtClean="0"/>
              <a:t>Tunisia</a:t>
            </a:r>
            <a:r>
              <a:rPr lang="en-US" sz="2800" dirty="0"/>
              <a:t> occupies an area of 163,610 square </a:t>
            </a:r>
            <a:r>
              <a:rPr lang="en-US" sz="2800" dirty="0" err="1"/>
              <a:t>kilometres</a:t>
            </a:r>
            <a:r>
              <a:rPr lang="en-US" sz="2800" dirty="0" smtClean="0"/>
              <a:t>,</a:t>
            </a:r>
          </a:p>
          <a:p>
            <a:r>
              <a:rPr lang="en-US" sz="2800" dirty="0" smtClean="0"/>
              <a:t> </a:t>
            </a:r>
            <a:r>
              <a:rPr lang="en-US" sz="2800" dirty="0"/>
              <a:t>of which 8,250 are water. </a:t>
            </a:r>
            <a:endParaRPr lang="it-IT" sz="2800" dirty="0"/>
          </a:p>
          <a:p>
            <a:endParaRPr lang="it-IT" dirty="0"/>
          </a:p>
        </p:txBody>
      </p:sp>
      <p:pic>
        <p:nvPicPr>
          <p:cNvPr id="7" name="Immagin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26400" y="3744687"/>
            <a:ext cx="3540805" cy="2804204"/>
          </a:xfrm>
          <a:prstGeom prst="rect">
            <a:avLst/>
          </a:prstGeom>
        </p:spPr>
      </p:pic>
    </p:spTree>
    <p:extLst>
      <p:ext uri="{BB962C8B-B14F-4D97-AF65-F5344CB8AC3E}">
        <p14:creationId xmlns:p14="http://schemas.microsoft.com/office/powerpoint/2010/main" val="3144743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56343" y="290286"/>
            <a:ext cx="10406744" cy="1400402"/>
          </a:xfrm>
          <a:solidFill>
            <a:schemeClr val="accent6"/>
          </a:solidFill>
        </p:spPr>
        <p:txBody>
          <a:bodyPr>
            <a:normAutofit/>
          </a:bodyPr>
          <a:lstStyle/>
          <a:p>
            <a:pPr algn="ctr"/>
            <a:r>
              <a:rPr lang="it-IT" sz="6000" b="1" i="1" dirty="0" err="1" smtClean="0"/>
              <a:t>climate</a:t>
            </a:r>
            <a:endParaRPr lang="it-IT" sz="6000" b="1" i="1" dirty="0"/>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431314" y="1342345"/>
            <a:ext cx="4307567" cy="2489425"/>
          </a:xfrm>
          <a:solidFill>
            <a:schemeClr val="accent6"/>
          </a:solidFill>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6027" y="4063999"/>
            <a:ext cx="3748088" cy="2370136"/>
          </a:xfrm>
          <a:prstGeom prst="rect">
            <a:avLst/>
          </a:prstGeom>
        </p:spPr>
      </p:pic>
      <p:sp>
        <p:nvSpPr>
          <p:cNvPr id="6" name="CasellaDiTesto 5"/>
          <p:cNvSpPr txBox="1"/>
          <p:nvPr/>
        </p:nvSpPr>
        <p:spPr>
          <a:xfrm>
            <a:off x="562656" y="1795399"/>
            <a:ext cx="6270171" cy="1908215"/>
          </a:xfrm>
          <a:prstGeom prst="rect">
            <a:avLst/>
          </a:prstGeom>
          <a:noFill/>
        </p:spPr>
        <p:txBody>
          <a:bodyPr wrap="square" rtlCol="0">
            <a:spAutoFit/>
          </a:bodyPr>
          <a:lstStyle/>
          <a:p>
            <a:r>
              <a:rPr lang="en-US" sz="2000" b="1" dirty="0"/>
              <a:t>Tunisia's climate is </a:t>
            </a:r>
            <a:r>
              <a:rPr lang="en-US" sz="2000" b="1" dirty="0" smtClean="0"/>
              <a:t>hot in summer and </a:t>
            </a:r>
            <a:r>
              <a:rPr lang="en-US" sz="2000" b="1" dirty="0" err="1" smtClean="0"/>
              <a:t>mediterranean</a:t>
            </a:r>
            <a:r>
              <a:rPr lang="en-US" sz="2000" b="1" dirty="0" smtClean="0">
                <a:hlinkClick r:id="rId5"/>
              </a:rPr>
              <a:t> </a:t>
            </a:r>
            <a:r>
              <a:rPr lang="en-US" sz="2000" b="1" dirty="0" smtClean="0"/>
              <a:t>climate in </a:t>
            </a:r>
            <a:r>
              <a:rPr lang="en-US" sz="2000" b="1" dirty="0"/>
              <a:t>the north, where winters </a:t>
            </a:r>
            <a:endParaRPr lang="en-US" sz="2000" b="1" dirty="0" smtClean="0"/>
          </a:p>
          <a:p>
            <a:r>
              <a:rPr lang="en-US" sz="2000" b="1" dirty="0" smtClean="0"/>
              <a:t>are </a:t>
            </a:r>
            <a:r>
              <a:rPr lang="en-US" sz="2000" b="1" dirty="0"/>
              <a:t>mild with moderate rainfall and summers are hot and dry. Temperatures in July and August can exceed 40 °</a:t>
            </a:r>
            <a:r>
              <a:rPr lang="en-US" sz="2000" b="1" dirty="0" smtClean="0"/>
              <a:t>C.</a:t>
            </a:r>
          </a:p>
          <a:p>
            <a:r>
              <a:rPr lang="en-US" sz="2000" b="1" dirty="0" smtClean="0"/>
              <a:t>Winters </a:t>
            </a:r>
            <a:r>
              <a:rPr lang="en-US" sz="2000" b="1" dirty="0"/>
              <a:t>are mild with temperatures </a:t>
            </a:r>
            <a:r>
              <a:rPr lang="en-US" sz="2000" b="1" dirty="0" smtClean="0"/>
              <a:t>exceeding </a:t>
            </a:r>
            <a:r>
              <a:rPr lang="en-US" sz="2000" b="1" dirty="0"/>
              <a:t>20 °C </a:t>
            </a:r>
            <a:endParaRPr lang="it-IT" sz="2000" b="1" dirty="0"/>
          </a:p>
          <a:p>
            <a:endParaRPr lang="it-IT" dirty="0"/>
          </a:p>
        </p:txBody>
      </p:sp>
    </p:spTree>
    <p:extLst>
      <p:ext uri="{BB962C8B-B14F-4D97-AF65-F5344CB8AC3E}">
        <p14:creationId xmlns:p14="http://schemas.microsoft.com/office/powerpoint/2010/main" val="1015241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solidFill>
        </p:spPr>
        <p:txBody>
          <a:bodyPr>
            <a:normAutofit/>
          </a:bodyPr>
          <a:lstStyle/>
          <a:p>
            <a:pPr algn="ctr"/>
            <a:r>
              <a:rPr lang="it-IT" sz="6000" b="1" i="1" dirty="0" smtClean="0"/>
              <a:t>city</a:t>
            </a:r>
            <a:endParaRPr lang="it-IT" sz="6000" b="1" i="1" dirty="0"/>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20800" y="4120183"/>
            <a:ext cx="3047999" cy="2072090"/>
          </a:xfrm>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6057" y="156368"/>
            <a:ext cx="3439659" cy="2499746"/>
          </a:xfrm>
          <a:prstGeom prst="rect">
            <a:avLst/>
          </a:prstGeom>
        </p:spPr>
      </p:pic>
      <p:pic>
        <p:nvPicPr>
          <p:cNvPr id="6" name="Immagin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6284" y="365125"/>
            <a:ext cx="3367541" cy="2548278"/>
          </a:xfrm>
          <a:prstGeom prst="rect">
            <a:avLst/>
          </a:prstGeom>
        </p:spPr>
      </p:pic>
      <p:sp>
        <p:nvSpPr>
          <p:cNvPr id="7" name="CasellaDiTesto 6"/>
          <p:cNvSpPr txBox="1"/>
          <p:nvPr/>
        </p:nvSpPr>
        <p:spPr>
          <a:xfrm>
            <a:off x="4267198" y="2870676"/>
            <a:ext cx="7543219" cy="954107"/>
          </a:xfrm>
          <a:prstGeom prst="rect">
            <a:avLst/>
          </a:prstGeom>
          <a:noFill/>
        </p:spPr>
        <p:txBody>
          <a:bodyPr wrap="none" rtlCol="0">
            <a:spAutoFit/>
          </a:bodyPr>
          <a:lstStyle/>
          <a:p>
            <a:r>
              <a:rPr lang="it-IT" sz="2800" dirty="0" err="1" smtClean="0"/>
              <a:t>Tunisis</a:t>
            </a:r>
            <a:r>
              <a:rPr lang="it-IT" sz="2800" dirty="0" smtClean="0"/>
              <a:t> </a:t>
            </a:r>
            <a:r>
              <a:rPr lang="it-IT" sz="2800" dirty="0" err="1" smtClean="0"/>
              <a:t>is</a:t>
            </a:r>
            <a:r>
              <a:rPr lang="it-IT" sz="2800" dirty="0" smtClean="0"/>
              <a:t> the capital of </a:t>
            </a:r>
            <a:r>
              <a:rPr lang="it-IT" sz="2800" dirty="0" err="1" smtClean="0"/>
              <a:t>tunisia</a:t>
            </a:r>
            <a:r>
              <a:rPr lang="it-IT" sz="2800" dirty="0" smtClean="0"/>
              <a:t> and </a:t>
            </a:r>
            <a:r>
              <a:rPr lang="it-IT" sz="2800" dirty="0" err="1" smtClean="0"/>
              <a:t>its</a:t>
            </a:r>
            <a:r>
              <a:rPr lang="it-IT" sz="2800" dirty="0" smtClean="0"/>
              <a:t> </a:t>
            </a:r>
            <a:r>
              <a:rPr lang="it-IT" sz="2800" dirty="0" err="1" smtClean="0"/>
              <a:t>population</a:t>
            </a:r>
            <a:r>
              <a:rPr lang="it-IT" sz="2800" dirty="0" smtClean="0"/>
              <a:t> </a:t>
            </a:r>
            <a:r>
              <a:rPr lang="it-IT" sz="2800" dirty="0" err="1" smtClean="0"/>
              <a:t>is</a:t>
            </a:r>
            <a:endParaRPr lang="it-IT" sz="2800" dirty="0" smtClean="0"/>
          </a:p>
          <a:p>
            <a:r>
              <a:rPr lang="it-IT" sz="2800" dirty="0" smtClean="0"/>
              <a:t> 993000 </a:t>
            </a:r>
            <a:r>
              <a:rPr lang="it-IT" sz="2800" dirty="0" err="1" smtClean="0"/>
              <a:t>people</a:t>
            </a:r>
            <a:endParaRPr lang="it-IT" sz="2800" dirty="0" smtClean="0"/>
          </a:p>
        </p:txBody>
      </p:sp>
      <p:sp>
        <p:nvSpPr>
          <p:cNvPr id="8" name="CasellaDiTesto 7"/>
          <p:cNvSpPr txBox="1"/>
          <p:nvPr/>
        </p:nvSpPr>
        <p:spPr>
          <a:xfrm>
            <a:off x="4542971" y="4120183"/>
            <a:ext cx="6058069" cy="2554545"/>
          </a:xfrm>
          <a:prstGeom prst="rect">
            <a:avLst/>
          </a:prstGeom>
          <a:noFill/>
        </p:spPr>
        <p:txBody>
          <a:bodyPr wrap="none" rtlCol="0">
            <a:spAutoFit/>
          </a:bodyPr>
          <a:lstStyle/>
          <a:p>
            <a:r>
              <a:rPr lang="it-IT" sz="3200" dirty="0" smtClean="0"/>
              <a:t>The </a:t>
            </a:r>
            <a:r>
              <a:rPr lang="it-IT" sz="3200" dirty="0" err="1" smtClean="0"/>
              <a:t>biggest</a:t>
            </a:r>
            <a:r>
              <a:rPr lang="it-IT" sz="3200" dirty="0" smtClean="0"/>
              <a:t> </a:t>
            </a:r>
            <a:r>
              <a:rPr lang="it-IT" sz="3200" dirty="0" err="1" smtClean="0"/>
              <a:t>cities</a:t>
            </a:r>
            <a:r>
              <a:rPr lang="it-IT" sz="3200" dirty="0" smtClean="0"/>
              <a:t> in the </a:t>
            </a:r>
            <a:r>
              <a:rPr lang="it-IT" sz="3200" dirty="0" err="1" smtClean="0"/>
              <a:t>tunisia</a:t>
            </a:r>
            <a:r>
              <a:rPr lang="it-IT" sz="3200" dirty="0" smtClean="0"/>
              <a:t> are:</a:t>
            </a:r>
          </a:p>
          <a:p>
            <a:r>
              <a:rPr lang="it-IT" sz="3200" dirty="0" smtClean="0"/>
              <a:t>-</a:t>
            </a:r>
            <a:r>
              <a:rPr lang="it-IT" sz="3200" dirty="0" err="1" smtClean="0"/>
              <a:t>Tunisis</a:t>
            </a:r>
            <a:endParaRPr lang="it-IT" sz="3200" dirty="0" smtClean="0"/>
          </a:p>
          <a:p>
            <a:r>
              <a:rPr lang="it-IT" sz="3200" dirty="0" smtClean="0"/>
              <a:t>-</a:t>
            </a:r>
            <a:r>
              <a:rPr lang="it-IT" sz="3200" dirty="0"/>
              <a:t>S</a:t>
            </a:r>
            <a:r>
              <a:rPr lang="it-IT" sz="3200" dirty="0" smtClean="0"/>
              <a:t>fax</a:t>
            </a:r>
          </a:p>
          <a:p>
            <a:r>
              <a:rPr lang="it-IT" sz="3200" dirty="0" smtClean="0"/>
              <a:t>-</a:t>
            </a:r>
            <a:r>
              <a:rPr lang="it-IT" sz="3200" dirty="0"/>
              <a:t>C</a:t>
            </a:r>
            <a:r>
              <a:rPr lang="it-IT" sz="3200" dirty="0" smtClean="0"/>
              <a:t>artagine</a:t>
            </a:r>
          </a:p>
          <a:p>
            <a:r>
              <a:rPr lang="it-IT" sz="3200" dirty="0" smtClean="0"/>
              <a:t>-</a:t>
            </a:r>
            <a:r>
              <a:rPr lang="it-IT" sz="3200" dirty="0"/>
              <a:t>S</a:t>
            </a:r>
            <a:r>
              <a:rPr lang="it-IT" sz="3200" dirty="0" smtClean="0"/>
              <a:t>usa</a:t>
            </a:r>
            <a:endParaRPr lang="it-IT" sz="3200" dirty="0"/>
          </a:p>
        </p:txBody>
      </p:sp>
    </p:spTree>
    <p:extLst>
      <p:ext uri="{BB962C8B-B14F-4D97-AF65-F5344CB8AC3E}">
        <p14:creationId xmlns:p14="http://schemas.microsoft.com/office/powerpoint/2010/main" val="1724060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solidFill>
        </p:spPr>
        <p:txBody>
          <a:bodyPr>
            <a:normAutofit/>
          </a:bodyPr>
          <a:lstStyle/>
          <a:p>
            <a:pPr algn="ctr"/>
            <a:r>
              <a:rPr lang="it-IT" sz="5400" b="1" i="1" dirty="0" smtClean="0"/>
              <a:t>River and mountain</a:t>
            </a:r>
            <a:endParaRPr lang="it-IT" sz="5400" b="1" i="1" dirty="0"/>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2971" y="1847741"/>
            <a:ext cx="3529481" cy="2214593"/>
          </a:xfrm>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09679" y="4062334"/>
            <a:ext cx="3368415" cy="2122358"/>
          </a:xfrm>
          <a:prstGeom prst="rect">
            <a:avLst/>
          </a:prstGeom>
        </p:spPr>
      </p:pic>
      <p:pic>
        <p:nvPicPr>
          <p:cNvPr id="6" name="Immagin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39628" y="356193"/>
            <a:ext cx="2731879" cy="1847850"/>
          </a:xfrm>
          <a:prstGeom prst="rect">
            <a:avLst/>
          </a:prstGeom>
        </p:spPr>
      </p:pic>
      <p:sp>
        <p:nvSpPr>
          <p:cNvPr id="9" name="CasellaDiTesto 8"/>
          <p:cNvSpPr txBox="1"/>
          <p:nvPr/>
        </p:nvSpPr>
        <p:spPr>
          <a:xfrm>
            <a:off x="4482059" y="2204043"/>
            <a:ext cx="184731" cy="369332"/>
          </a:xfrm>
          <a:prstGeom prst="rect">
            <a:avLst/>
          </a:prstGeom>
          <a:noFill/>
        </p:spPr>
        <p:txBody>
          <a:bodyPr wrap="none" rtlCol="0">
            <a:spAutoFit/>
          </a:bodyPr>
          <a:lstStyle/>
          <a:p>
            <a:endParaRPr lang="it-IT" dirty="0"/>
          </a:p>
        </p:txBody>
      </p:sp>
      <p:sp>
        <p:nvSpPr>
          <p:cNvPr id="10" name="CasellaDiTesto 9"/>
          <p:cNvSpPr txBox="1"/>
          <p:nvPr/>
        </p:nvSpPr>
        <p:spPr>
          <a:xfrm>
            <a:off x="4634459" y="2356443"/>
            <a:ext cx="717030" cy="369332"/>
          </a:xfrm>
          <a:prstGeom prst="rect">
            <a:avLst/>
          </a:prstGeom>
          <a:noFill/>
        </p:spPr>
        <p:txBody>
          <a:bodyPr wrap="square" rtlCol="0">
            <a:spAutoFit/>
          </a:bodyPr>
          <a:lstStyle/>
          <a:p>
            <a:endParaRPr lang="it-IT" dirty="0"/>
          </a:p>
        </p:txBody>
      </p:sp>
      <p:sp>
        <p:nvSpPr>
          <p:cNvPr id="12" name="CasellaDiTesto 11"/>
          <p:cNvSpPr txBox="1"/>
          <p:nvPr/>
        </p:nvSpPr>
        <p:spPr>
          <a:xfrm>
            <a:off x="4058044" y="1531867"/>
            <a:ext cx="5081584" cy="830997"/>
          </a:xfrm>
          <a:prstGeom prst="rect">
            <a:avLst/>
          </a:prstGeom>
          <a:noFill/>
        </p:spPr>
        <p:txBody>
          <a:bodyPr wrap="none" rtlCol="0">
            <a:spAutoFit/>
          </a:bodyPr>
          <a:lstStyle/>
          <a:p>
            <a:r>
              <a:rPr lang="it-IT" sz="2400" dirty="0"/>
              <a:t>The </a:t>
            </a:r>
            <a:r>
              <a:rPr lang="it-IT" sz="2400" dirty="0" err="1"/>
              <a:t>Medjerda</a:t>
            </a:r>
            <a:r>
              <a:rPr lang="it-IT" sz="2400" dirty="0"/>
              <a:t> </a:t>
            </a:r>
            <a:r>
              <a:rPr lang="it-IT" sz="2400" dirty="0" smtClean="0"/>
              <a:t>River </a:t>
            </a:r>
            <a:r>
              <a:rPr lang="it-IT" sz="2400" dirty="0" err="1" smtClean="0"/>
              <a:t>is</a:t>
            </a:r>
            <a:r>
              <a:rPr lang="it-IT" sz="2400" dirty="0" smtClean="0"/>
              <a:t> the </a:t>
            </a:r>
            <a:r>
              <a:rPr lang="it-IT" sz="2400" dirty="0" err="1" smtClean="0"/>
              <a:t>longest</a:t>
            </a:r>
            <a:r>
              <a:rPr lang="it-IT" sz="2400" dirty="0" smtClean="0"/>
              <a:t> </a:t>
            </a:r>
            <a:r>
              <a:rPr lang="it-IT" sz="2400" dirty="0" err="1" smtClean="0"/>
              <a:t>river</a:t>
            </a:r>
            <a:r>
              <a:rPr lang="it-IT" sz="2400" dirty="0" smtClean="0"/>
              <a:t> </a:t>
            </a:r>
          </a:p>
          <a:p>
            <a:r>
              <a:rPr lang="it-IT" sz="2400" dirty="0" smtClean="0"/>
              <a:t>Of Tunisia (460km)</a:t>
            </a:r>
            <a:endParaRPr lang="it-IT" sz="2400" dirty="0"/>
          </a:p>
        </p:txBody>
      </p:sp>
      <p:sp>
        <p:nvSpPr>
          <p:cNvPr id="13" name="CasellaDiTesto 12"/>
          <p:cNvSpPr txBox="1"/>
          <p:nvPr/>
        </p:nvSpPr>
        <p:spPr>
          <a:xfrm>
            <a:off x="4058044" y="2427769"/>
            <a:ext cx="4238083" cy="1569660"/>
          </a:xfrm>
          <a:prstGeom prst="rect">
            <a:avLst/>
          </a:prstGeom>
          <a:noFill/>
        </p:spPr>
        <p:txBody>
          <a:bodyPr wrap="none" rtlCol="0">
            <a:spAutoFit/>
          </a:bodyPr>
          <a:lstStyle/>
          <a:p>
            <a:r>
              <a:rPr lang="it-IT" sz="2400" dirty="0" smtClean="0"/>
              <a:t>The </a:t>
            </a:r>
            <a:r>
              <a:rPr lang="it-IT" sz="2400" dirty="0" err="1" smtClean="0"/>
              <a:t>longest</a:t>
            </a:r>
            <a:r>
              <a:rPr lang="it-IT" sz="2400" dirty="0" smtClean="0"/>
              <a:t> </a:t>
            </a:r>
            <a:r>
              <a:rPr lang="it-IT" sz="2400" dirty="0" err="1" smtClean="0"/>
              <a:t>Rivers</a:t>
            </a:r>
            <a:r>
              <a:rPr lang="it-IT" sz="2400" dirty="0" smtClean="0"/>
              <a:t> in Tunisia are:</a:t>
            </a:r>
          </a:p>
          <a:p>
            <a:r>
              <a:rPr lang="it-IT" sz="2400" dirty="0" smtClean="0"/>
              <a:t>-</a:t>
            </a:r>
            <a:r>
              <a:rPr lang="it-IT" sz="2400" dirty="0" err="1" smtClean="0"/>
              <a:t>Medjerda</a:t>
            </a:r>
            <a:endParaRPr lang="it-IT" sz="2400" dirty="0" smtClean="0"/>
          </a:p>
          <a:p>
            <a:r>
              <a:rPr lang="it-IT" sz="2400" dirty="0" smtClean="0"/>
              <a:t>-</a:t>
            </a:r>
            <a:r>
              <a:rPr lang="it-IT" sz="2400" dirty="0" err="1" smtClean="0"/>
              <a:t>Oued</a:t>
            </a:r>
            <a:r>
              <a:rPr lang="it-IT" sz="2400" dirty="0" smtClean="0"/>
              <a:t> Tessa</a:t>
            </a:r>
          </a:p>
          <a:p>
            <a:r>
              <a:rPr lang="it-IT" sz="2400" dirty="0" smtClean="0"/>
              <a:t>-</a:t>
            </a:r>
            <a:r>
              <a:rPr lang="it-IT" sz="2400" dirty="0" err="1" smtClean="0"/>
              <a:t>Oued</a:t>
            </a:r>
            <a:r>
              <a:rPr lang="it-IT" sz="2400" dirty="0" smtClean="0"/>
              <a:t> Siliana</a:t>
            </a:r>
            <a:endParaRPr lang="it-IT" sz="2400" dirty="0"/>
          </a:p>
        </p:txBody>
      </p:sp>
      <p:sp>
        <p:nvSpPr>
          <p:cNvPr id="14" name="CasellaDiTesto 13"/>
          <p:cNvSpPr txBox="1"/>
          <p:nvPr/>
        </p:nvSpPr>
        <p:spPr>
          <a:xfrm>
            <a:off x="704538" y="4781862"/>
            <a:ext cx="6595672" cy="461665"/>
          </a:xfrm>
          <a:prstGeom prst="rect">
            <a:avLst/>
          </a:prstGeom>
          <a:noFill/>
        </p:spPr>
        <p:txBody>
          <a:bodyPr wrap="square" rtlCol="0">
            <a:spAutoFit/>
          </a:bodyPr>
          <a:lstStyle/>
          <a:p>
            <a:r>
              <a:rPr lang="en-US" sz="2400" dirty="0" err="1"/>
              <a:t>D</a:t>
            </a:r>
            <a:r>
              <a:rPr lang="en-US" sz="2400" dirty="0" err="1" smtClean="0"/>
              <a:t>iejeb</a:t>
            </a:r>
            <a:r>
              <a:rPr lang="en-US" sz="2400" dirty="0" smtClean="0"/>
              <a:t> </a:t>
            </a:r>
            <a:r>
              <a:rPr lang="en-US" sz="2400" dirty="0" err="1"/>
              <a:t>C</a:t>
            </a:r>
            <a:r>
              <a:rPr lang="en-US" sz="2400" dirty="0" err="1" smtClean="0"/>
              <a:t>hambi</a:t>
            </a:r>
            <a:r>
              <a:rPr lang="en-US" sz="2400" dirty="0" smtClean="0"/>
              <a:t> is the tallest mountain in the Tunisia</a:t>
            </a:r>
            <a:endParaRPr lang="it-IT" sz="2400" dirty="0"/>
          </a:p>
        </p:txBody>
      </p:sp>
    </p:spTree>
    <p:extLst>
      <p:ext uri="{BB962C8B-B14F-4D97-AF65-F5344CB8AC3E}">
        <p14:creationId xmlns:p14="http://schemas.microsoft.com/office/powerpoint/2010/main" val="18462855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754743" y="333829"/>
            <a:ext cx="10479314" cy="1356860"/>
          </a:xfrm>
          <a:solidFill>
            <a:schemeClr val="accent1">
              <a:lumMod val="40000"/>
              <a:lumOff val="60000"/>
            </a:schemeClr>
          </a:solidFill>
        </p:spPr>
        <p:txBody>
          <a:bodyPr>
            <a:normAutofit/>
          </a:bodyPr>
          <a:lstStyle/>
          <a:p>
            <a:pPr algn="ctr"/>
            <a:r>
              <a:rPr lang="it-IT" sz="6000" b="1" i="1" dirty="0" err="1" smtClean="0">
                <a:solidFill>
                  <a:schemeClr val="bg1"/>
                </a:solidFill>
              </a:rPr>
              <a:t>Government</a:t>
            </a:r>
            <a:endParaRPr lang="it-IT" sz="6000" b="1" i="1" dirty="0">
              <a:solidFill>
                <a:schemeClr val="bg1"/>
              </a:solidFill>
            </a:endParaRPr>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3841" y="1335315"/>
            <a:ext cx="3813243" cy="2142558"/>
          </a:xfrm>
          <a:solidFill>
            <a:schemeClr val="accent1"/>
          </a:solidFill>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457" y="3686629"/>
            <a:ext cx="4165601" cy="2422752"/>
          </a:xfrm>
          <a:prstGeom prst="rect">
            <a:avLst/>
          </a:prstGeom>
        </p:spPr>
      </p:pic>
    </p:spTree>
    <p:extLst>
      <p:ext uri="{BB962C8B-B14F-4D97-AF65-F5344CB8AC3E}">
        <p14:creationId xmlns:p14="http://schemas.microsoft.com/office/powerpoint/2010/main" val="3582426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348014" y="464457"/>
            <a:ext cx="9495971" cy="1325563"/>
          </a:xfrm>
          <a:solidFill>
            <a:schemeClr val="accent1">
              <a:lumMod val="40000"/>
              <a:lumOff val="60000"/>
            </a:schemeClr>
          </a:solidFill>
        </p:spPr>
        <p:txBody>
          <a:bodyPr>
            <a:normAutofit/>
          </a:bodyPr>
          <a:lstStyle/>
          <a:p>
            <a:pPr algn="ctr"/>
            <a:r>
              <a:rPr lang="it-IT" sz="6600" b="1" i="1" dirty="0" err="1" smtClean="0"/>
              <a:t>flag</a:t>
            </a:r>
            <a:endParaRPr lang="it-IT" sz="6600" b="1" i="1" dirty="0"/>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3486" y="1407886"/>
            <a:ext cx="3033485" cy="2434544"/>
          </a:xfrm>
          <a:blipFill>
            <a:blip r:embed="rId2"/>
            <a:tile tx="0" ty="0" sx="100000" sy="100000" flip="none" algn="tl"/>
          </a:blipFill>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9099" y="3682773"/>
            <a:ext cx="4293313" cy="2861493"/>
          </a:xfrm>
          <a:prstGeom prst="rect">
            <a:avLst/>
          </a:prstGeom>
        </p:spPr>
      </p:pic>
      <p:sp>
        <p:nvSpPr>
          <p:cNvPr id="6" name="CasellaDiTesto 5"/>
          <p:cNvSpPr txBox="1"/>
          <p:nvPr/>
        </p:nvSpPr>
        <p:spPr>
          <a:xfrm>
            <a:off x="4165600" y="2409371"/>
            <a:ext cx="7796551" cy="1200329"/>
          </a:xfrm>
          <a:prstGeom prst="rect">
            <a:avLst/>
          </a:prstGeom>
          <a:noFill/>
        </p:spPr>
        <p:txBody>
          <a:bodyPr wrap="square" rtlCol="0">
            <a:spAutoFit/>
          </a:bodyPr>
          <a:lstStyle/>
          <a:p>
            <a:r>
              <a:rPr lang="en-US" sz="2400" b="1" dirty="0"/>
              <a:t>The flag of the Republic of Tunisia is red, in the middle, a white disk containing a five-pointed star surrounded by a red crescent</a:t>
            </a:r>
            <a:endParaRPr lang="it-IT" sz="2400" b="1" dirty="0"/>
          </a:p>
        </p:txBody>
      </p:sp>
      <p:sp>
        <p:nvSpPr>
          <p:cNvPr id="7" name="CasellaDiTesto 6"/>
          <p:cNvSpPr txBox="1"/>
          <p:nvPr/>
        </p:nvSpPr>
        <p:spPr>
          <a:xfrm>
            <a:off x="812801" y="4461781"/>
            <a:ext cx="5878286" cy="2308324"/>
          </a:xfrm>
          <a:prstGeom prst="rect">
            <a:avLst/>
          </a:prstGeom>
          <a:noFill/>
        </p:spPr>
        <p:txBody>
          <a:bodyPr wrap="square" rtlCol="0">
            <a:spAutoFit/>
          </a:bodyPr>
          <a:lstStyle/>
          <a:p>
            <a:r>
              <a:rPr lang="en-US" sz="2400" b="1" dirty="0"/>
              <a:t> the color red represents the blood of martyrs killed during the Turkish conquest of Tunisia .The white symbolizes peace, the disk symbolizes the radiance of the nation as the sun, while the crescent and five-pointed star represent unity of all Muslims.</a:t>
            </a:r>
            <a:endParaRPr lang="it-IT" sz="2400" b="1" dirty="0"/>
          </a:p>
        </p:txBody>
      </p:sp>
    </p:spTree>
    <p:extLst>
      <p:ext uri="{BB962C8B-B14F-4D97-AF65-F5344CB8AC3E}">
        <p14:creationId xmlns:p14="http://schemas.microsoft.com/office/powerpoint/2010/main" val="6642669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40000"/>
              <a:lumOff val="60000"/>
            </a:schemeClr>
          </a:solidFill>
        </p:spPr>
        <p:txBody>
          <a:bodyPr/>
          <a:lstStyle/>
          <a:p>
            <a:pPr algn="ctr"/>
            <a:r>
              <a:rPr lang="it-IT" b="1" i="1" dirty="0" smtClean="0"/>
              <a:t>National Anthem and Money</a:t>
            </a:r>
            <a:endParaRPr lang="it-IT" b="1" i="1" dirty="0"/>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2859" y="1429431"/>
            <a:ext cx="4049486" cy="2336800"/>
          </a:xfrm>
          <a:blipFill>
            <a:blip r:embed="rId2"/>
            <a:tile tx="0" ty="0" sx="100000" sy="100000" flip="none" algn="tl"/>
          </a:blipFill>
        </p:spPr>
      </p:pic>
      <p:sp>
        <p:nvSpPr>
          <p:cNvPr id="6" name="CasellaDiTesto 5"/>
          <p:cNvSpPr txBox="1"/>
          <p:nvPr/>
        </p:nvSpPr>
        <p:spPr>
          <a:xfrm>
            <a:off x="5471886" y="2293257"/>
            <a:ext cx="6378285" cy="461665"/>
          </a:xfrm>
          <a:prstGeom prst="rect">
            <a:avLst/>
          </a:prstGeom>
          <a:noFill/>
        </p:spPr>
        <p:txBody>
          <a:bodyPr wrap="none" rtlCol="0">
            <a:spAutoFit/>
          </a:bodyPr>
          <a:lstStyle/>
          <a:p>
            <a:r>
              <a:rPr lang="it-IT" sz="2400" b="1" dirty="0" err="1"/>
              <a:t>Ḥumāt</a:t>
            </a:r>
            <a:r>
              <a:rPr lang="it-IT" sz="2400" b="1" dirty="0"/>
              <a:t> </a:t>
            </a:r>
            <a:r>
              <a:rPr lang="it-IT" sz="2400" b="1" dirty="0" smtClean="0"/>
              <a:t>al-</a:t>
            </a:r>
            <a:r>
              <a:rPr lang="it-IT" sz="2400" b="1" dirty="0" err="1" smtClean="0"/>
              <a:t>Ḥimá</a:t>
            </a:r>
            <a:r>
              <a:rPr lang="it-IT" sz="2400" b="1" dirty="0" smtClean="0"/>
              <a:t> </a:t>
            </a:r>
            <a:r>
              <a:rPr lang="it-IT" sz="2400" b="1" dirty="0" err="1" smtClean="0"/>
              <a:t>is</a:t>
            </a:r>
            <a:r>
              <a:rPr lang="it-IT" sz="2400" b="1" dirty="0" smtClean="0"/>
              <a:t> </a:t>
            </a:r>
            <a:r>
              <a:rPr lang="it-IT" sz="2400" b="1" dirty="0"/>
              <a:t>the </a:t>
            </a:r>
            <a:r>
              <a:rPr lang="it-IT" sz="2400" b="1" dirty="0" err="1" smtClean="0"/>
              <a:t>national</a:t>
            </a:r>
            <a:r>
              <a:rPr lang="it-IT" sz="2400" b="1" dirty="0" smtClean="0"/>
              <a:t> Anthem</a:t>
            </a:r>
            <a:r>
              <a:rPr lang="it-IT" sz="2400" b="1" dirty="0"/>
              <a:t> of </a:t>
            </a:r>
            <a:r>
              <a:rPr lang="it-IT" sz="2400" b="1" dirty="0" smtClean="0"/>
              <a:t>Tunisia</a:t>
            </a:r>
            <a:endParaRPr lang="it-IT" sz="2400" b="1" dirty="0"/>
          </a:p>
        </p:txBody>
      </p:sp>
      <p:sp>
        <p:nvSpPr>
          <p:cNvPr id="7" name="CasellaDiTesto 6"/>
          <p:cNvSpPr txBox="1"/>
          <p:nvPr/>
        </p:nvSpPr>
        <p:spPr>
          <a:xfrm>
            <a:off x="1161143" y="4702629"/>
            <a:ext cx="4681090" cy="461665"/>
          </a:xfrm>
          <a:prstGeom prst="rect">
            <a:avLst/>
          </a:prstGeom>
          <a:noFill/>
        </p:spPr>
        <p:txBody>
          <a:bodyPr wrap="none" rtlCol="0">
            <a:spAutoFit/>
          </a:bodyPr>
          <a:lstStyle/>
          <a:p>
            <a:r>
              <a:rPr lang="en-US" sz="2400" b="1" dirty="0"/>
              <a:t>The </a:t>
            </a:r>
            <a:r>
              <a:rPr lang="en-US" sz="2400" b="1" dirty="0" smtClean="0"/>
              <a:t>dinar </a:t>
            </a:r>
            <a:r>
              <a:rPr lang="en-US" sz="2400" b="1" dirty="0"/>
              <a:t>is the currency of Tunisia</a:t>
            </a:r>
            <a:r>
              <a:rPr lang="en-US" dirty="0"/>
              <a:t>.</a:t>
            </a:r>
            <a:endParaRPr lang="it-IT" dirty="0"/>
          </a:p>
        </p:txBody>
      </p:sp>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8166" y="4194629"/>
            <a:ext cx="4639806" cy="2276405"/>
          </a:xfrm>
          <a:prstGeom prst="rect">
            <a:avLst/>
          </a:prstGeom>
        </p:spPr>
      </p:pic>
    </p:spTree>
    <p:extLst>
      <p:ext uri="{BB962C8B-B14F-4D97-AF65-F5344CB8AC3E}">
        <p14:creationId xmlns:p14="http://schemas.microsoft.com/office/powerpoint/2010/main" val="31418658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450</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Calibri</vt:lpstr>
      <vt:lpstr>Calibri Light</vt:lpstr>
      <vt:lpstr>Tema di Office</vt:lpstr>
      <vt:lpstr>Tunisia</vt:lpstr>
      <vt:lpstr>Geography</vt:lpstr>
      <vt:lpstr>Presentazione standard di PowerPoint</vt:lpstr>
      <vt:lpstr>climate</vt:lpstr>
      <vt:lpstr>city</vt:lpstr>
      <vt:lpstr>River and mountain</vt:lpstr>
      <vt:lpstr>Government</vt:lpstr>
      <vt:lpstr>flag</vt:lpstr>
      <vt:lpstr>National Anthem and Money</vt:lpstr>
      <vt:lpstr>Type of government</vt:lpstr>
      <vt:lpstr>The economy</vt:lpstr>
      <vt:lpstr>languages</vt:lpstr>
      <vt:lpstr>Population &amp; People</vt:lpstr>
      <vt:lpstr>Culture</vt:lpstr>
      <vt:lpstr>Famous people</vt:lpstr>
      <vt:lpstr>Plants and wildlife</vt:lpstr>
      <vt:lpstr>WORK DONE BY:</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Tunisia</dc:title>
  <dc:creator>Giroletti</dc:creator>
  <cp:lastModifiedBy>Giroletti</cp:lastModifiedBy>
  <cp:revision>25</cp:revision>
  <dcterms:created xsi:type="dcterms:W3CDTF">2017-11-19T12:53:21Z</dcterms:created>
  <dcterms:modified xsi:type="dcterms:W3CDTF">2017-11-22T19:26:26Z</dcterms:modified>
</cp:coreProperties>
</file>