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58" r:id="rId5"/>
    <p:sldId id="260" r:id="rId6"/>
    <p:sldId id="268" r:id="rId7"/>
    <p:sldId id="261" r:id="rId8"/>
    <p:sldId id="262" r:id="rId9"/>
    <p:sldId id="263" r:id="rId10"/>
    <p:sldId id="264" r:id="rId11"/>
    <p:sldId id="265" r:id="rId12"/>
    <p:sldId id="269" r:id="rId13"/>
    <p:sldId id="266" r:id="rId14"/>
    <p:sldId id="267"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D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EE473E0C-B33C-47E3-B718-0E9F65D5550F}" type="datetimeFigureOut">
              <a:rPr lang="it-IT" smtClean="0"/>
              <a:pPr/>
              <a:t>26/11/2017</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B26E3B71-4C72-48A0-95AC-C36C2775F10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E473E0C-B33C-47E3-B718-0E9F65D5550F}" type="datetimeFigureOut">
              <a:rPr lang="it-IT" smtClean="0"/>
              <a:pPr/>
              <a:t>26/11/2017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26E3B71-4C72-48A0-95AC-C36C2775F10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E473E0C-B33C-47E3-B718-0E9F65D5550F}" type="datetimeFigureOut">
              <a:rPr lang="it-IT" smtClean="0"/>
              <a:pPr/>
              <a:t>26/11/2017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26E3B71-4C72-48A0-95AC-C36C2775F10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EE473E0C-B33C-47E3-B718-0E9F65D5550F}" type="datetimeFigureOut">
              <a:rPr lang="it-IT" smtClean="0"/>
              <a:pPr/>
              <a:t>26/11/2017</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B26E3B71-4C72-48A0-95AC-C36C2775F10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EE473E0C-B33C-47E3-B718-0E9F65D5550F}" type="datetimeFigureOut">
              <a:rPr lang="it-IT" smtClean="0"/>
              <a:pPr/>
              <a:t>26/11/2017</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B26E3B71-4C72-48A0-95AC-C36C2775F104}"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EE473E0C-B33C-47E3-B718-0E9F65D5550F}" type="datetimeFigureOut">
              <a:rPr lang="it-IT" smtClean="0"/>
              <a:pPr/>
              <a:t>26/11/2017</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B26E3B71-4C72-48A0-95AC-C36C2775F10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EE473E0C-B33C-47E3-B718-0E9F65D5550F}" type="datetimeFigureOut">
              <a:rPr lang="it-IT" smtClean="0"/>
              <a:pPr/>
              <a:t>26/11/2017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B26E3B71-4C72-48A0-95AC-C36C2775F104}"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EE473E0C-B33C-47E3-B718-0E9F65D5550F}" type="datetimeFigureOut">
              <a:rPr lang="it-IT" smtClean="0"/>
              <a:pPr/>
              <a:t>26/11/2017</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26E3B71-4C72-48A0-95AC-C36C2775F10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EE473E0C-B33C-47E3-B718-0E9F65D5550F}" type="datetimeFigureOut">
              <a:rPr lang="it-IT" smtClean="0"/>
              <a:pPr/>
              <a:t>26/11/2017</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26E3B71-4C72-48A0-95AC-C36C2775F10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EE473E0C-B33C-47E3-B718-0E9F65D5550F}" type="datetimeFigureOut">
              <a:rPr lang="it-IT" smtClean="0"/>
              <a:pPr/>
              <a:t>26/11/2017</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26E3B71-4C72-48A0-95AC-C36C2775F10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EE473E0C-B33C-47E3-B718-0E9F65D5550F}" type="datetimeFigureOut">
              <a:rPr lang="it-IT" smtClean="0"/>
              <a:pPr/>
              <a:t>26/11/2017</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B26E3B71-4C72-48A0-95AC-C36C2775F104}"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8750">
              <a:srgbClr val="0070C0"/>
            </a:gs>
            <a:gs pos="0">
              <a:srgbClr val="9DD7EB"/>
            </a:gs>
            <a:gs pos="50000">
              <a:srgbClr val="00B0F0"/>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E473E0C-B33C-47E3-B718-0E9F65D5550F}" type="datetimeFigureOut">
              <a:rPr lang="it-IT" smtClean="0"/>
              <a:pPr/>
              <a:t>26/11/2017</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26E3B71-4C72-48A0-95AC-C36C2775F104}"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0"/>
            <a:ext cx="7858180" cy="1928826"/>
          </a:xfrm>
        </p:spPr>
        <p:txBody>
          <a:bodyPr>
            <a:normAutofit fontScale="90000"/>
          </a:bodyPr>
          <a:lstStyle/>
          <a:p>
            <a:pPr algn="ctr"/>
            <a:r>
              <a:rPr lang="it-IT" sz="4000" dirty="0" smtClean="0"/>
              <a:t/>
            </a:r>
            <a:br>
              <a:rPr lang="it-IT" sz="4000" dirty="0" smtClean="0"/>
            </a:br>
            <a:r>
              <a:rPr lang="it-IT" sz="9800" dirty="0" smtClean="0">
                <a:solidFill>
                  <a:srgbClr val="92D050"/>
                </a:solidFill>
              </a:rPr>
              <a:t>IT</a:t>
            </a:r>
            <a:r>
              <a:rPr lang="it-IT" sz="9800" dirty="0" smtClean="0">
                <a:solidFill>
                  <a:schemeClr val="bg1"/>
                </a:solidFill>
              </a:rPr>
              <a:t>A</a:t>
            </a:r>
            <a:r>
              <a:rPr lang="it-IT" sz="9800" dirty="0" smtClean="0">
                <a:solidFill>
                  <a:srgbClr val="FF0000"/>
                </a:solidFill>
              </a:rPr>
              <a:t>LY</a:t>
            </a:r>
            <a:endParaRPr lang="it-IT" sz="9800" dirty="0">
              <a:solidFill>
                <a:srgbClr val="FF0000"/>
              </a:solidFill>
            </a:endParaRPr>
          </a:p>
        </p:txBody>
      </p:sp>
      <p:pic>
        <p:nvPicPr>
          <p:cNvPr id="1030" name="Picture 6" descr="Risultati immagini per italy"/>
          <p:cNvPicPr>
            <a:picLocks noChangeAspect="1" noChangeArrowheads="1"/>
          </p:cNvPicPr>
          <p:nvPr/>
        </p:nvPicPr>
        <p:blipFill>
          <a:blip r:embed="rId2"/>
          <a:srcRect/>
          <a:stretch>
            <a:fillRect/>
          </a:stretch>
        </p:blipFill>
        <p:spPr bwMode="auto">
          <a:xfrm>
            <a:off x="1331640" y="2996951"/>
            <a:ext cx="6161628" cy="299279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t>CULTure</a:t>
            </a:r>
            <a:endParaRPr lang="it-IT" dirty="0"/>
          </a:p>
        </p:txBody>
      </p:sp>
      <p:sp>
        <p:nvSpPr>
          <p:cNvPr id="3" name="Segnaposto contenuto 2"/>
          <p:cNvSpPr>
            <a:spLocks noGrp="1"/>
          </p:cNvSpPr>
          <p:nvPr>
            <p:ph idx="1"/>
          </p:nvPr>
        </p:nvSpPr>
        <p:spPr/>
        <p:txBody>
          <a:bodyPr>
            <a:normAutofit lnSpcReduction="10000"/>
          </a:bodyPr>
          <a:lstStyle/>
          <a:p>
            <a:pPr>
              <a:buFontTx/>
              <a:buChar char="-"/>
            </a:pPr>
            <a:r>
              <a:rPr lang="it-IT" b="1" dirty="0" err="1" smtClean="0"/>
              <a:t>Food</a:t>
            </a:r>
            <a:r>
              <a:rPr lang="it-IT" dirty="0" smtClean="0"/>
              <a:t>: pizza, carbonara and lasagna.</a:t>
            </a:r>
          </a:p>
          <a:p>
            <a:pPr>
              <a:buFontTx/>
              <a:buChar char="-"/>
            </a:pPr>
            <a:endParaRPr lang="it-IT" b="1" dirty="0" smtClean="0"/>
          </a:p>
          <a:p>
            <a:pPr>
              <a:buFontTx/>
              <a:buChar char="-"/>
            </a:pPr>
            <a:r>
              <a:rPr lang="it-IT" b="1" dirty="0" smtClean="0"/>
              <a:t>Architecture</a:t>
            </a:r>
            <a:r>
              <a:rPr lang="it-IT" dirty="0" smtClean="0"/>
              <a:t>: </a:t>
            </a:r>
            <a:r>
              <a:rPr lang="it-IT" dirty="0" err="1" smtClean="0"/>
              <a:t>Colosseum</a:t>
            </a:r>
            <a:r>
              <a:rPr lang="it-IT" dirty="0" smtClean="0"/>
              <a:t>, </a:t>
            </a:r>
            <a:r>
              <a:rPr lang="it-IT" dirty="0" err="1" smtClean="0"/>
              <a:t>Tower</a:t>
            </a:r>
            <a:r>
              <a:rPr lang="it-IT" dirty="0" smtClean="0"/>
              <a:t> of Pisa and Duomo of Milan.</a:t>
            </a:r>
          </a:p>
          <a:p>
            <a:pPr>
              <a:buFontTx/>
              <a:buChar char="-"/>
            </a:pPr>
            <a:endParaRPr lang="it-IT" b="1" dirty="0" smtClean="0"/>
          </a:p>
          <a:p>
            <a:pPr>
              <a:buFontTx/>
              <a:buChar char="-"/>
            </a:pPr>
            <a:r>
              <a:rPr lang="it-IT" b="1" dirty="0" smtClean="0"/>
              <a:t>Sports</a:t>
            </a:r>
            <a:r>
              <a:rPr lang="it-IT" dirty="0" smtClean="0"/>
              <a:t>: football, basketball and tennis.</a:t>
            </a:r>
          </a:p>
          <a:p>
            <a:pPr>
              <a:buFontTx/>
              <a:buChar char="-"/>
            </a:pPr>
            <a:endParaRPr lang="it-IT" b="1" dirty="0" smtClean="0"/>
          </a:p>
          <a:p>
            <a:pPr>
              <a:buFontTx/>
              <a:buChar char="-"/>
            </a:pPr>
            <a:r>
              <a:rPr lang="it-IT" b="1" dirty="0" smtClean="0"/>
              <a:t>Music</a:t>
            </a:r>
            <a:r>
              <a:rPr lang="it-IT" dirty="0" smtClean="0"/>
              <a:t>: </a:t>
            </a:r>
            <a:r>
              <a:rPr lang="it-IT" dirty="0" err="1" smtClean="0"/>
              <a:t>classic</a:t>
            </a:r>
            <a:r>
              <a:rPr lang="it-IT" dirty="0" smtClean="0"/>
              <a:t>, pop and rock.</a:t>
            </a:r>
          </a:p>
          <a:p>
            <a:pPr>
              <a:buFontTx/>
              <a:buChar char="-"/>
            </a:pPr>
            <a:endParaRPr lang="it-IT" dirty="0" smtClean="0"/>
          </a:p>
          <a:p>
            <a:pPr>
              <a:buFontTx/>
              <a:buChar char="-"/>
            </a:pPr>
            <a:endParaRPr lang="it-IT" dirty="0" smtClean="0"/>
          </a:p>
          <a:p>
            <a:pPr>
              <a:buFontTx/>
              <a:buChar char="-"/>
            </a:pPr>
            <a:endParaRPr lang="it-IT" dirty="0" smtClean="0"/>
          </a:p>
          <a:p>
            <a:pPr>
              <a:buFontTx/>
              <a:buChar char="-"/>
            </a:pPr>
            <a:endParaRPr lang="it-IT" dirty="0"/>
          </a:p>
        </p:txBody>
      </p:sp>
      <p:pic>
        <p:nvPicPr>
          <p:cNvPr id="4" name="Immagine 3"/>
          <p:cNvPicPr>
            <a:picLocks noChangeAspect="1"/>
          </p:cNvPicPr>
          <p:nvPr/>
        </p:nvPicPr>
        <p:blipFill>
          <a:blip r:embed="rId2"/>
          <a:stretch>
            <a:fillRect/>
          </a:stretch>
        </p:blipFill>
        <p:spPr>
          <a:xfrm>
            <a:off x="7092280" y="4725144"/>
            <a:ext cx="1530474" cy="101477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smtClean="0">
                <a:solidFill>
                  <a:schemeClr val="tx1"/>
                </a:solidFill>
              </a:rPr>
              <a:t>THE PRINCIPAL FAMOUS PEOPLE</a:t>
            </a:r>
            <a:endParaRPr lang="it-IT" dirty="0">
              <a:solidFill>
                <a:schemeClr val="tx1"/>
              </a:solidFill>
            </a:endParaRPr>
          </a:p>
        </p:txBody>
      </p:sp>
      <p:sp>
        <p:nvSpPr>
          <p:cNvPr id="3" name="Segnaposto contenuto 2"/>
          <p:cNvSpPr>
            <a:spLocks noGrp="1"/>
          </p:cNvSpPr>
          <p:nvPr>
            <p:ph idx="1"/>
          </p:nvPr>
        </p:nvSpPr>
        <p:spPr/>
        <p:txBody>
          <a:bodyPr/>
          <a:lstStyle/>
          <a:p>
            <a:pPr>
              <a:buNone/>
            </a:pPr>
            <a:r>
              <a:rPr lang="it-IT" dirty="0" smtClean="0"/>
              <a:t>   </a:t>
            </a:r>
            <a:r>
              <a:rPr lang="it-IT" sz="2800" dirty="0" smtClean="0"/>
              <a:t>The </a:t>
            </a:r>
            <a:r>
              <a:rPr lang="it-IT" sz="2800" dirty="0" err="1" smtClean="0"/>
              <a:t>famous</a:t>
            </a:r>
            <a:r>
              <a:rPr lang="it-IT" sz="2800" dirty="0" smtClean="0"/>
              <a:t> people in Italy are Gianluigi Buffon, Silvio Berlusconi, Gianni Versace, Enzo Ferrari and Ferruccio Lamborghini. </a:t>
            </a:r>
          </a:p>
          <a:p>
            <a:pPr>
              <a:buNone/>
            </a:pPr>
            <a:r>
              <a:rPr lang="it-IT" sz="2800" dirty="0" smtClean="0"/>
              <a:t>    In the </a:t>
            </a:r>
            <a:r>
              <a:rPr lang="it-IT" sz="2800" dirty="0" err="1" smtClean="0"/>
              <a:t>history</a:t>
            </a:r>
            <a:r>
              <a:rPr lang="it-IT" sz="2800" dirty="0" smtClean="0"/>
              <a:t> </a:t>
            </a:r>
            <a:r>
              <a:rPr lang="it-IT" sz="2800" dirty="0" err="1" smtClean="0"/>
              <a:t>of</a:t>
            </a:r>
            <a:r>
              <a:rPr lang="it-IT" sz="2800" dirty="0" smtClean="0"/>
              <a:t> Italy, the </a:t>
            </a:r>
            <a:r>
              <a:rPr lang="it-IT" sz="2800" dirty="0" err="1" smtClean="0"/>
              <a:t>famous</a:t>
            </a:r>
            <a:r>
              <a:rPr lang="it-IT" sz="2800" dirty="0" smtClean="0"/>
              <a:t> people are Giuseppe Garibaldi, Camillo </a:t>
            </a:r>
            <a:r>
              <a:rPr lang="it-IT" sz="2800" dirty="0" err="1" smtClean="0"/>
              <a:t>Benso</a:t>
            </a:r>
            <a:r>
              <a:rPr lang="it-IT" sz="2800" dirty="0" smtClean="0"/>
              <a:t> Conte </a:t>
            </a:r>
            <a:r>
              <a:rPr lang="it-IT" sz="2800" dirty="0" err="1" smtClean="0"/>
              <a:t>of</a:t>
            </a:r>
            <a:r>
              <a:rPr lang="it-IT" sz="2800" dirty="0" smtClean="0"/>
              <a:t> Cavour, Vittorio Emanuele II, Cristoforo Colombo, Danti Alighieri, Alessandro Manzoni and Palladio.</a:t>
            </a:r>
            <a:endParaRPr lang="it-IT" sz="2800" dirty="0"/>
          </a:p>
        </p:txBody>
      </p:sp>
      <p:pic>
        <p:nvPicPr>
          <p:cNvPr id="4" name="Immagine 3"/>
          <p:cNvPicPr>
            <a:picLocks noChangeAspect="1"/>
          </p:cNvPicPr>
          <p:nvPr/>
        </p:nvPicPr>
        <p:blipFill>
          <a:blip r:embed="rId2"/>
          <a:stretch>
            <a:fillRect/>
          </a:stretch>
        </p:blipFill>
        <p:spPr>
          <a:xfrm>
            <a:off x="3856112" y="4725144"/>
            <a:ext cx="1584176" cy="204022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Flora </a:t>
            </a:r>
            <a:r>
              <a:rPr lang="it-IT" dirty="0" err="1" smtClean="0"/>
              <a:t>unique</a:t>
            </a:r>
            <a:r>
              <a:rPr lang="it-IT" dirty="0" smtClean="0"/>
              <a:t> in </a:t>
            </a:r>
            <a:r>
              <a:rPr lang="it-IT" dirty="0" err="1" smtClean="0"/>
              <a:t>italy</a:t>
            </a:r>
            <a:endParaRPr lang="it-IT" dirty="0"/>
          </a:p>
        </p:txBody>
      </p:sp>
      <p:sp>
        <p:nvSpPr>
          <p:cNvPr id="3" name="Segnaposto contenuto 2"/>
          <p:cNvSpPr>
            <a:spLocks noGrp="1"/>
          </p:cNvSpPr>
          <p:nvPr>
            <p:ph idx="1"/>
          </p:nvPr>
        </p:nvSpPr>
        <p:spPr/>
        <p:txBody>
          <a:bodyPr>
            <a:normAutofit/>
          </a:bodyPr>
          <a:lstStyle/>
          <a:p>
            <a:pPr marL="0" indent="0">
              <a:buNone/>
            </a:pPr>
            <a:r>
              <a:rPr lang="en-US" sz="2800" dirty="0"/>
              <a:t>Due to the long phase of settlement of the Italian peninsula and the strong Roman high culture, the natural vegetation and forests in Italy had been destroyed very early. Crops, pastures and vineyards replaced the natural vegetation. </a:t>
            </a:r>
            <a:r>
              <a:rPr lang="en-US" sz="2800" dirty="0" smtClean="0"/>
              <a:t>One of </a:t>
            </a:r>
            <a:r>
              <a:rPr lang="en-US" sz="2800" dirty="0"/>
              <a:t>the hallmarks of contemporary Italy was established by </a:t>
            </a:r>
            <a:r>
              <a:rPr lang="en-US" sz="2800" dirty="0" smtClean="0"/>
              <a:t>man. </a:t>
            </a:r>
            <a:endParaRPr lang="it-IT" sz="2800" dirty="0"/>
          </a:p>
        </p:txBody>
      </p:sp>
      <p:pic>
        <p:nvPicPr>
          <p:cNvPr id="4" name="Immagine 3"/>
          <p:cNvPicPr>
            <a:picLocks noChangeAspect="1"/>
          </p:cNvPicPr>
          <p:nvPr/>
        </p:nvPicPr>
        <p:blipFill>
          <a:blip r:embed="rId2"/>
          <a:stretch>
            <a:fillRect/>
          </a:stretch>
        </p:blipFill>
        <p:spPr>
          <a:xfrm>
            <a:off x="1547664" y="4365104"/>
            <a:ext cx="3816424" cy="2319269"/>
          </a:xfrm>
          <a:prstGeom prst="rect">
            <a:avLst/>
          </a:prstGeom>
        </p:spPr>
      </p:pic>
    </p:spTree>
    <p:extLst>
      <p:ext uri="{BB962C8B-B14F-4D97-AF65-F5344CB8AC3E}">
        <p14:creationId xmlns:p14="http://schemas.microsoft.com/office/powerpoint/2010/main" val="3588687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chemeClr val="tx1"/>
                </a:solidFill>
              </a:rPr>
              <a:t>fauna</a:t>
            </a:r>
            <a:r>
              <a:rPr lang="it-IT" dirty="0" smtClean="0"/>
              <a:t> </a:t>
            </a:r>
            <a:r>
              <a:rPr lang="it-IT" dirty="0" err="1" smtClean="0"/>
              <a:t>unique</a:t>
            </a:r>
            <a:r>
              <a:rPr lang="it-IT" dirty="0" smtClean="0"/>
              <a:t> in </a:t>
            </a:r>
            <a:r>
              <a:rPr lang="it-IT" dirty="0" err="1" smtClean="0"/>
              <a:t>italy</a:t>
            </a:r>
            <a:endParaRPr lang="it-IT" dirty="0"/>
          </a:p>
        </p:txBody>
      </p:sp>
      <p:sp>
        <p:nvSpPr>
          <p:cNvPr id="3" name="Segnaposto contenuto 2"/>
          <p:cNvSpPr>
            <a:spLocks noGrp="1"/>
          </p:cNvSpPr>
          <p:nvPr>
            <p:ph idx="1"/>
          </p:nvPr>
        </p:nvSpPr>
        <p:spPr/>
        <p:txBody>
          <a:bodyPr/>
          <a:lstStyle/>
          <a:p>
            <a:pPr>
              <a:buNone/>
            </a:pPr>
            <a:r>
              <a:rPr lang="it-IT" dirty="0" smtClean="0"/>
              <a:t>   </a:t>
            </a:r>
            <a:r>
              <a:rPr lang="it-IT" dirty="0" err="1" smtClean="0"/>
              <a:t>Endemic</a:t>
            </a:r>
            <a:r>
              <a:rPr lang="it-IT" dirty="0" smtClean="0"/>
              <a:t> </a:t>
            </a:r>
            <a:r>
              <a:rPr lang="it-IT" dirty="0" err="1" smtClean="0"/>
              <a:t>reptiles</a:t>
            </a:r>
            <a:r>
              <a:rPr lang="it-IT" dirty="0" smtClean="0"/>
              <a:t> include the </a:t>
            </a:r>
            <a:r>
              <a:rPr lang="it-IT" dirty="0" err="1" smtClean="0"/>
              <a:t>Aeolian</a:t>
            </a:r>
            <a:r>
              <a:rPr lang="it-IT" dirty="0" smtClean="0"/>
              <a:t> </a:t>
            </a:r>
            <a:r>
              <a:rPr lang="it-IT" dirty="0" err="1" smtClean="0"/>
              <a:t>Wall</a:t>
            </a:r>
            <a:r>
              <a:rPr lang="it-IT" dirty="0" smtClean="0"/>
              <a:t> </a:t>
            </a:r>
            <a:r>
              <a:rPr lang="it-IT" dirty="0" err="1" smtClean="0"/>
              <a:t>Lizard</a:t>
            </a:r>
            <a:r>
              <a:rPr lang="it-IT" dirty="0" smtClean="0"/>
              <a:t> the </a:t>
            </a:r>
            <a:r>
              <a:rPr lang="it-IT" dirty="0" err="1" smtClean="0"/>
              <a:t>Sicilian</a:t>
            </a:r>
            <a:r>
              <a:rPr lang="it-IT" dirty="0" smtClean="0"/>
              <a:t> </a:t>
            </a:r>
            <a:r>
              <a:rPr lang="it-IT" dirty="0" err="1" smtClean="0"/>
              <a:t>Wall</a:t>
            </a:r>
            <a:r>
              <a:rPr lang="it-IT" dirty="0" smtClean="0"/>
              <a:t> </a:t>
            </a:r>
            <a:r>
              <a:rPr lang="it-IT" dirty="0" err="1" smtClean="0"/>
              <a:t>Lizard</a:t>
            </a:r>
            <a:r>
              <a:rPr lang="it-IT" dirty="0" smtClean="0"/>
              <a:t> , the </a:t>
            </a:r>
            <a:r>
              <a:rPr lang="it-IT" dirty="0" err="1" smtClean="0"/>
              <a:t>Italian</a:t>
            </a:r>
            <a:r>
              <a:rPr lang="it-IT" dirty="0" smtClean="0"/>
              <a:t> </a:t>
            </a:r>
            <a:r>
              <a:rPr lang="it-IT" dirty="0" err="1" smtClean="0"/>
              <a:t>Aesculapian</a:t>
            </a:r>
            <a:r>
              <a:rPr lang="it-IT" dirty="0" smtClean="0"/>
              <a:t> Snake , the </a:t>
            </a:r>
            <a:r>
              <a:rPr lang="it-IT" dirty="0" err="1" smtClean="0"/>
              <a:t>Sicilian</a:t>
            </a:r>
            <a:r>
              <a:rPr lang="it-IT" dirty="0" smtClean="0"/>
              <a:t> </a:t>
            </a:r>
            <a:r>
              <a:rPr lang="it-IT" dirty="0" err="1" smtClean="0"/>
              <a:t>Pond</a:t>
            </a:r>
            <a:r>
              <a:rPr lang="it-IT" dirty="0" smtClean="0"/>
              <a:t> </a:t>
            </a:r>
            <a:r>
              <a:rPr lang="it-IT" dirty="0" err="1" smtClean="0"/>
              <a:t>Turtle</a:t>
            </a:r>
            <a:r>
              <a:rPr lang="it-IT" dirty="0" smtClean="0"/>
              <a:t>, and the </a:t>
            </a:r>
            <a:r>
              <a:rPr lang="it-IT" dirty="0" err="1" smtClean="0"/>
              <a:t>recently</a:t>
            </a:r>
            <a:r>
              <a:rPr lang="it-IT" dirty="0" smtClean="0"/>
              <a:t> </a:t>
            </a:r>
            <a:r>
              <a:rPr lang="it-IT" dirty="0" err="1" smtClean="0"/>
              <a:t>described</a:t>
            </a:r>
            <a:r>
              <a:rPr lang="it-IT" dirty="0" smtClean="0"/>
              <a:t> </a:t>
            </a:r>
            <a:r>
              <a:rPr lang="it-IT" dirty="0" err="1" smtClean="0"/>
              <a:t>viper</a:t>
            </a:r>
            <a:r>
              <a:rPr lang="it-IT" i="1" dirty="0" smtClean="0"/>
              <a:t> </a:t>
            </a:r>
            <a:r>
              <a:rPr lang="it-IT" i="1" dirty="0" err="1" smtClean="0"/>
              <a:t>walser</a:t>
            </a:r>
            <a:r>
              <a:rPr lang="it-IT" dirty="0" smtClean="0"/>
              <a:t> (</a:t>
            </a:r>
            <a:r>
              <a:rPr lang="it-IT" dirty="0" err="1" smtClean="0"/>
              <a:t>Species</a:t>
            </a:r>
            <a:r>
              <a:rPr lang="it-IT" dirty="0" smtClean="0"/>
              <a:t>  </a:t>
            </a:r>
            <a:r>
              <a:rPr lang="it-IT" dirty="0" err="1" smtClean="0"/>
              <a:t>new</a:t>
            </a:r>
            <a:r>
              <a:rPr lang="it-IT" dirty="0" smtClean="0"/>
              <a:t> </a:t>
            </a:r>
            <a:r>
              <a:rPr lang="it-IT" dirty="0" err="1" smtClean="0"/>
              <a:t>to</a:t>
            </a:r>
            <a:r>
              <a:rPr lang="it-IT" dirty="0" smtClean="0"/>
              <a:t> science).</a:t>
            </a:r>
            <a:endParaRPr lang="it-IT" dirty="0"/>
          </a:p>
        </p:txBody>
      </p:sp>
      <p:pic>
        <p:nvPicPr>
          <p:cNvPr id="1026" name="Picture 2" descr="Risultati immagini per lucertola muraria eoliana"/>
          <p:cNvPicPr>
            <a:picLocks noChangeAspect="1" noChangeArrowheads="1"/>
          </p:cNvPicPr>
          <p:nvPr/>
        </p:nvPicPr>
        <p:blipFill>
          <a:blip r:embed="rId2"/>
          <a:srcRect/>
          <a:stretch>
            <a:fillRect/>
          </a:stretch>
        </p:blipFill>
        <p:spPr bwMode="auto">
          <a:xfrm>
            <a:off x="1928794" y="4143380"/>
            <a:ext cx="5192464" cy="246641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r>
              <a:rPr lang="it-IT" sz="4000" dirty="0" smtClean="0">
                <a:solidFill>
                  <a:schemeClr val="tx1"/>
                </a:solidFill>
              </a:rPr>
              <a:t>PRODUCED BY : </a:t>
            </a:r>
          </a:p>
          <a:p>
            <a:pPr marL="0" indent="0" algn="ctr">
              <a:buNone/>
            </a:pPr>
            <a:r>
              <a:rPr lang="it-IT" sz="4000" dirty="0" smtClean="0">
                <a:solidFill>
                  <a:schemeClr val="tx1"/>
                </a:solidFill>
              </a:rPr>
              <a:t>FRANCESCO PEREGO </a:t>
            </a:r>
          </a:p>
          <a:p>
            <a:pPr marL="0" indent="0" algn="ctr">
              <a:buNone/>
            </a:pPr>
            <a:r>
              <a:rPr lang="it-IT" sz="4000" dirty="0" smtClean="0">
                <a:solidFill>
                  <a:schemeClr val="tx1"/>
                </a:solidFill>
              </a:rPr>
              <a:t>ALESSANDRO FUGAZZA </a:t>
            </a:r>
          </a:p>
          <a:p>
            <a:pPr marL="0" indent="0" algn="ctr">
              <a:buNone/>
            </a:pPr>
            <a:r>
              <a:rPr lang="it-IT" sz="4000" dirty="0" smtClean="0">
                <a:solidFill>
                  <a:schemeClr val="tx1"/>
                </a:solidFill>
              </a:rPr>
              <a:t>BERSELLI BRIAN ALDO</a:t>
            </a:r>
          </a:p>
          <a:p>
            <a:pPr marL="0" indent="0">
              <a:buNone/>
            </a:pPr>
            <a:endParaRPr lang="it-IT" dirty="0">
              <a:solidFill>
                <a:schemeClr val="tx1"/>
              </a:solidFill>
            </a:endParaRPr>
          </a:p>
        </p:txBody>
      </p:sp>
      <p:pic>
        <p:nvPicPr>
          <p:cNvPr id="4" name="Immagine 3"/>
          <p:cNvPicPr>
            <a:picLocks noChangeAspect="1"/>
          </p:cNvPicPr>
          <p:nvPr/>
        </p:nvPicPr>
        <p:blipFill>
          <a:blip r:embed="rId2"/>
          <a:stretch>
            <a:fillRect/>
          </a:stretch>
        </p:blipFill>
        <p:spPr>
          <a:xfrm>
            <a:off x="971600" y="4509120"/>
            <a:ext cx="2143125" cy="2143125"/>
          </a:xfrm>
          <a:prstGeom prst="rect">
            <a:avLst/>
          </a:prstGeom>
        </p:spPr>
      </p:pic>
    </p:spTree>
    <p:extLst>
      <p:ext uri="{BB962C8B-B14F-4D97-AF65-F5344CB8AC3E}">
        <p14:creationId xmlns:p14="http://schemas.microsoft.com/office/powerpoint/2010/main" val="3806444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err="1" smtClean="0">
                <a:solidFill>
                  <a:schemeClr val="tx1"/>
                </a:solidFill>
              </a:rPr>
              <a:t>Geography</a:t>
            </a:r>
            <a:endParaRPr lang="it-IT" dirty="0">
              <a:solidFill>
                <a:schemeClr val="tx1"/>
              </a:solidFill>
            </a:endParaRPr>
          </a:p>
        </p:txBody>
      </p:sp>
      <p:sp>
        <p:nvSpPr>
          <p:cNvPr id="3" name="Segnaposto contenuto 2"/>
          <p:cNvSpPr>
            <a:spLocks noGrp="1"/>
          </p:cNvSpPr>
          <p:nvPr>
            <p:ph idx="1"/>
          </p:nvPr>
        </p:nvSpPr>
        <p:spPr>
          <a:xfrm>
            <a:off x="285720" y="1357298"/>
            <a:ext cx="8686800" cy="4525963"/>
          </a:xfrm>
        </p:spPr>
        <p:txBody>
          <a:bodyPr>
            <a:normAutofit/>
          </a:bodyPr>
          <a:lstStyle/>
          <a:p>
            <a:pPr>
              <a:buNone/>
            </a:pPr>
            <a:r>
              <a:rPr lang="it-IT" dirty="0" smtClean="0">
                <a:solidFill>
                  <a:schemeClr val="tx1"/>
                </a:solidFill>
              </a:rPr>
              <a:t>   </a:t>
            </a:r>
            <a:r>
              <a:rPr lang="it-IT" sz="2400" dirty="0" smtClean="0">
                <a:solidFill>
                  <a:schemeClr val="tx1"/>
                </a:solidFill>
              </a:rPr>
              <a:t>Italy’s </a:t>
            </a:r>
            <a:r>
              <a:rPr lang="it-IT" sz="2400" dirty="0" err="1" smtClean="0">
                <a:solidFill>
                  <a:schemeClr val="tx1"/>
                </a:solidFill>
              </a:rPr>
              <a:t>extended</a:t>
            </a:r>
            <a:r>
              <a:rPr lang="it-IT" sz="2400" dirty="0" smtClean="0">
                <a:solidFill>
                  <a:schemeClr val="tx1"/>
                </a:solidFill>
              </a:rPr>
              <a:t> </a:t>
            </a:r>
            <a:r>
              <a:rPr lang="it-IT" sz="2400" dirty="0" err="1" smtClean="0">
                <a:solidFill>
                  <a:schemeClr val="tx1"/>
                </a:solidFill>
              </a:rPr>
              <a:t>is</a:t>
            </a:r>
            <a:r>
              <a:rPr lang="it-IT" sz="2400" dirty="0" smtClean="0">
                <a:solidFill>
                  <a:schemeClr val="tx1"/>
                </a:solidFill>
              </a:rPr>
              <a:t> 301.338 </a:t>
            </a:r>
            <a:r>
              <a:rPr lang="it-IT" sz="2400" dirty="0" err="1" smtClean="0">
                <a:solidFill>
                  <a:schemeClr val="tx1"/>
                </a:solidFill>
              </a:rPr>
              <a:t>km²</a:t>
            </a:r>
            <a:r>
              <a:rPr lang="it-IT" sz="2400" dirty="0" smtClean="0">
                <a:solidFill>
                  <a:schemeClr val="tx1"/>
                </a:solidFill>
              </a:rPr>
              <a:t>.</a:t>
            </a:r>
          </a:p>
          <a:p>
            <a:pPr>
              <a:buNone/>
            </a:pPr>
            <a:r>
              <a:rPr lang="it-IT" sz="2400" dirty="0" smtClean="0">
                <a:solidFill>
                  <a:schemeClr val="tx1"/>
                </a:solidFill>
              </a:rPr>
              <a:t>    </a:t>
            </a:r>
            <a:r>
              <a:rPr lang="en-US" sz="2400" dirty="0" smtClean="0">
                <a:solidFill>
                  <a:schemeClr val="tx1"/>
                </a:solidFill>
              </a:rPr>
              <a:t>Italy has a variety of climate systems. The northern areas of Italy have a relatively cool, mid-latitude version of the Humid subtropical climate, while the coastal areas of Liguria and the peninsula south of Florence generally fit the Mediterranean climate</a:t>
            </a:r>
            <a:r>
              <a:rPr lang="en-US" dirty="0" smtClean="0">
                <a:solidFill>
                  <a:schemeClr val="tx1"/>
                </a:solidFill>
              </a:rPr>
              <a:t> </a:t>
            </a:r>
            <a:r>
              <a:rPr lang="en-US" sz="2400" dirty="0" smtClean="0">
                <a:solidFill>
                  <a:schemeClr val="tx1"/>
                </a:solidFill>
              </a:rPr>
              <a:t>profile.</a:t>
            </a:r>
          </a:p>
          <a:p>
            <a:pPr>
              <a:buNone/>
            </a:pPr>
            <a:endParaRPr lang="en-US" sz="2400" dirty="0" smtClean="0">
              <a:solidFill>
                <a:schemeClr val="tx1"/>
              </a:solidFill>
            </a:endParaRPr>
          </a:p>
          <a:p>
            <a:pPr>
              <a:buNone/>
            </a:pPr>
            <a:endParaRPr lang="it-IT" sz="2400" dirty="0" smtClean="0">
              <a:solidFill>
                <a:schemeClr val="tx1"/>
              </a:solidFill>
            </a:endParaRPr>
          </a:p>
        </p:txBody>
      </p:sp>
      <p:sp>
        <p:nvSpPr>
          <p:cNvPr id="38914" name="AutoShape 2" descr="Risultati immagini per italy clim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8916" name="AutoShape 4" descr="Risultati immagini per italy clim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8918" name="Picture 6" descr="Immagine correlata"/>
          <p:cNvPicPr>
            <a:picLocks noChangeAspect="1" noChangeArrowheads="1"/>
          </p:cNvPicPr>
          <p:nvPr/>
        </p:nvPicPr>
        <p:blipFill>
          <a:blip r:embed="rId2"/>
          <a:srcRect/>
          <a:stretch>
            <a:fillRect/>
          </a:stretch>
        </p:blipFill>
        <p:spPr bwMode="auto">
          <a:xfrm>
            <a:off x="3419872" y="4005064"/>
            <a:ext cx="2429489" cy="269311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None/>
            </a:pPr>
            <a:r>
              <a:rPr lang="it-IT" sz="2800" dirty="0" smtClean="0"/>
              <a:t>- The </a:t>
            </a:r>
            <a:r>
              <a:rPr lang="it-IT" sz="2800" dirty="0" err="1" smtClean="0"/>
              <a:t>longest</a:t>
            </a:r>
            <a:r>
              <a:rPr lang="it-IT" sz="2800" dirty="0" smtClean="0"/>
              <a:t> </a:t>
            </a:r>
            <a:r>
              <a:rPr lang="it-IT" sz="2800" dirty="0" err="1" smtClean="0"/>
              <a:t>river</a:t>
            </a:r>
            <a:r>
              <a:rPr lang="it-IT" sz="2800" dirty="0" smtClean="0"/>
              <a:t> in Italy </a:t>
            </a:r>
            <a:r>
              <a:rPr lang="it-IT" sz="2800" dirty="0" err="1" smtClean="0"/>
              <a:t>is</a:t>
            </a:r>
            <a:r>
              <a:rPr lang="it-IT" sz="2800" dirty="0" smtClean="0"/>
              <a:t> Po (652 km).</a:t>
            </a:r>
          </a:p>
          <a:p>
            <a:pPr marL="0" indent="0">
              <a:buNone/>
            </a:pPr>
            <a:r>
              <a:rPr lang="it-IT" sz="2800" dirty="0" smtClean="0"/>
              <a:t>- The </a:t>
            </a:r>
            <a:r>
              <a:rPr lang="it-IT" sz="2800" dirty="0" err="1" smtClean="0"/>
              <a:t>highest</a:t>
            </a:r>
            <a:r>
              <a:rPr lang="it-IT" sz="2800" dirty="0" smtClean="0"/>
              <a:t> mountain </a:t>
            </a:r>
            <a:r>
              <a:rPr lang="it-IT" sz="2800" dirty="0" err="1" smtClean="0"/>
              <a:t>is</a:t>
            </a:r>
            <a:r>
              <a:rPr lang="it-IT" sz="2800" dirty="0" smtClean="0"/>
              <a:t> Mont </a:t>
            </a:r>
            <a:r>
              <a:rPr lang="it-IT" sz="2800" dirty="0" err="1" smtClean="0"/>
              <a:t>Blanc</a:t>
            </a:r>
            <a:r>
              <a:rPr lang="it-IT" sz="2800" dirty="0" smtClean="0"/>
              <a:t> (4.808 m).</a:t>
            </a:r>
          </a:p>
          <a:p>
            <a:pPr>
              <a:buNone/>
            </a:pPr>
            <a:r>
              <a:rPr lang="it-IT" sz="2800" dirty="0" smtClean="0"/>
              <a:t>- The </a:t>
            </a:r>
            <a:r>
              <a:rPr lang="it-IT" sz="2800" dirty="0" err="1" smtClean="0"/>
              <a:t>principal</a:t>
            </a:r>
            <a:r>
              <a:rPr lang="it-IT" sz="2800" dirty="0" smtClean="0"/>
              <a:t> </a:t>
            </a:r>
            <a:r>
              <a:rPr lang="it-IT" sz="2800" dirty="0" err="1" smtClean="0"/>
              <a:t>natural</a:t>
            </a:r>
            <a:r>
              <a:rPr lang="it-IT" sz="2800" dirty="0" smtClean="0"/>
              <a:t> </a:t>
            </a:r>
            <a:r>
              <a:rPr lang="it-IT" sz="2800" dirty="0" err="1" smtClean="0"/>
              <a:t>resources</a:t>
            </a:r>
            <a:r>
              <a:rPr lang="it-IT" sz="2800" dirty="0" smtClean="0"/>
              <a:t> </a:t>
            </a:r>
            <a:r>
              <a:rPr lang="it-IT" sz="2800" dirty="0" err="1" smtClean="0"/>
              <a:t>of</a:t>
            </a:r>
            <a:r>
              <a:rPr lang="it-IT" sz="2800" dirty="0" smtClean="0"/>
              <a:t> Italy are: </a:t>
            </a:r>
            <a:r>
              <a:rPr lang="it-IT" sz="2800" dirty="0" err="1" smtClean="0"/>
              <a:t>metals</a:t>
            </a:r>
            <a:r>
              <a:rPr lang="it-IT" sz="2800" dirty="0" smtClean="0"/>
              <a:t>,</a:t>
            </a:r>
            <a:r>
              <a:rPr lang="it-IT" sz="2800" b="1" dirty="0" smtClean="0"/>
              <a:t> </a:t>
            </a:r>
            <a:r>
              <a:rPr lang="it-IT" sz="2800" dirty="0" smtClean="0"/>
              <a:t>industrial </a:t>
            </a:r>
            <a:r>
              <a:rPr lang="it-IT" sz="2800" dirty="0" err="1" smtClean="0"/>
              <a:t>minerals</a:t>
            </a:r>
            <a:r>
              <a:rPr lang="it-IT" sz="2800" dirty="0" smtClean="0"/>
              <a:t> and </a:t>
            </a:r>
            <a:r>
              <a:rPr lang="it-IT" sz="2800" dirty="0" err="1" smtClean="0"/>
              <a:t>gemstoms</a:t>
            </a:r>
            <a:r>
              <a:rPr lang="it-IT" sz="2800" dirty="0" smtClean="0"/>
              <a:t>, </a:t>
            </a:r>
            <a:r>
              <a:rPr lang="it-IT" sz="2800" dirty="0" err="1" smtClean="0"/>
              <a:t>fossil</a:t>
            </a:r>
            <a:r>
              <a:rPr lang="it-IT" sz="2800" dirty="0" smtClean="0"/>
              <a:t> </a:t>
            </a:r>
            <a:r>
              <a:rPr lang="it-IT" sz="2800" dirty="0" err="1" smtClean="0"/>
              <a:t>fuels</a:t>
            </a:r>
            <a:r>
              <a:rPr lang="it-IT" sz="2800" dirty="0" smtClean="0"/>
              <a:t>, </a:t>
            </a:r>
            <a:r>
              <a:rPr lang="it-IT" sz="2800" dirty="0" err="1" smtClean="0"/>
              <a:t>investment</a:t>
            </a:r>
            <a:r>
              <a:rPr lang="it-IT" sz="2800" dirty="0" smtClean="0"/>
              <a:t>.</a:t>
            </a:r>
            <a:endParaRPr lang="it-IT" sz="2800" dirty="0" smtClean="0">
              <a:solidFill>
                <a:schemeClr val="tx1"/>
              </a:solidFill>
            </a:endParaRPr>
          </a:p>
          <a:p>
            <a:pPr>
              <a:buNone/>
            </a:pPr>
            <a:endParaRPr lang="it-IT" sz="2800" dirty="0" smtClean="0"/>
          </a:p>
          <a:p>
            <a:pPr>
              <a:buNone/>
            </a:pPr>
            <a:endParaRPr lang="it-IT" dirty="0" smtClean="0"/>
          </a:p>
          <a:p>
            <a:pPr>
              <a:buNone/>
            </a:pPr>
            <a:endParaRPr lang="it-IT" dirty="0" smtClean="0"/>
          </a:p>
          <a:p>
            <a:pPr>
              <a:buNone/>
            </a:pPr>
            <a:endParaRPr lang="it-IT" dirty="0"/>
          </a:p>
        </p:txBody>
      </p:sp>
      <p:pic>
        <p:nvPicPr>
          <p:cNvPr id="40962" name="Picture 2" descr="Risultati immagini per highest mountain in italy"/>
          <p:cNvPicPr>
            <a:picLocks noChangeAspect="1" noChangeArrowheads="1"/>
          </p:cNvPicPr>
          <p:nvPr/>
        </p:nvPicPr>
        <p:blipFill>
          <a:blip r:embed="rId2"/>
          <a:srcRect/>
          <a:stretch>
            <a:fillRect/>
          </a:stretch>
        </p:blipFill>
        <p:spPr bwMode="auto">
          <a:xfrm>
            <a:off x="2285984" y="4000504"/>
            <a:ext cx="4572032" cy="26654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chemeClr val="tx1"/>
                </a:solidFill>
              </a:rPr>
              <a:t>THE CAPITAL </a:t>
            </a:r>
            <a:endParaRPr lang="it-IT" dirty="0">
              <a:solidFill>
                <a:schemeClr val="tx1"/>
              </a:solidFill>
            </a:endParaRPr>
          </a:p>
        </p:txBody>
      </p:sp>
      <p:sp>
        <p:nvSpPr>
          <p:cNvPr id="3" name="Segnaposto contenuto 2"/>
          <p:cNvSpPr>
            <a:spLocks noGrp="1"/>
          </p:cNvSpPr>
          <p:nvPr>
            <p:ph idx="1"/>
          </p:nvPr>
        </p:nvSpPr>
        <p:spPr/>
        <p:txBody>
          <a:bodyPr/>
          <a:lstStyle/>
          <a:p>
            <a:pPr>
              <a:buNone/>
            </a:pPr>
            <a:r>
              <a:rPr lang="it-IT" dirty="0" smtClean="0"/>
              <a:t>   The capital of Italy </a:t>
            </a:r>
            <a:r>
              <a:rPr lang="it-IT" dirty="0" err="1" smtClean="0"/>
              <a:t>is</a:t>
            </a:r>
            <a:r>
              <a:rPr lang="it-IT" dirty="0" smtClean="0"/>
              <a:t> Rome and </a:t>
            </a:r>
            <a:r>
              <a:rPr lang="it-IT" dirty="0" err="1" smtClean="0"/>
              <a:t>is</a:t>
            </a:r>
            <a:r>
              <a:rPr lang="it-IT" dirty="0" smtClean="0"/>
              <a:t> the </a:t>
            </a:r>
            <a:r>
              <a:rPr lang="it-IT" dirty="0" err="1" smtClean="0"/>
              <a:t>largest</a:t>
            </a:r>
            <a:endParaRPr lang="it-IT" dirty="0"/>
          </a:p>
          <a:p>
            <a:pPr>
              <a:buNone/>
            </a:pPr>
            <a:r>
              <a:rPr lang="it-IT" dirty="0" smtClean="0"/>
              <a:t>   city in Italy.</a:t>
            </a:r>
          </a:p>
          <a:p>
            <a:pPr>
              <a:buNone/>
            </a:pPr>
            <a:r>
              <a:rPr lang="it-IT" dirty="0" smtClean="0"/>
              <a:t>   The </a:t>
            </a:r>
            <a:r>
              <a:rPr lang="it-IT" dirty="0" err="1" smtClean="0"/>
              <a:t>most</a:t>
            </a:r>
            <a:r>
              <a:rPr lang="it-IT" dirty="0" smtClean="0"/>
              <a:t> </a:t>
            </a:r>
            <a:r>
              <a:rPr lang="it-IT" dirty="0" err="1" smtClean="0"/>
              <a:t>famous</a:t>
            </a:r>
            <a:r>
              <a:rPr lang="it-IT" dirty="0" smtClean="0"/>
              <a:t> </a:t>
            </a:r>
            <a:r>
              <a:rPr lang="it-IT" dirty="0" err="1" smtClean="0"/>
              <a:t>monument</a:t>
            </a:r>
            <a:r>
              <a:rPr lang="it-IT" dirty="0" smtClean="0"/>
              <a:t> </a:t>
            </a:r>
            <a:r>
              <a:rPr lang="it-IT" dirty="0" err="1" smtClean="0"/>
              <a:t>is</a:t>
            </a:r>
            <a:r>
              <a:rPr lang="it-IT" dirty="0" smtClean="0"/>
              <a:t> the </a:t>
            </a:r>
            <a:r>
              <a:rPr lang="it-IT" dirty="0" err="1" smtClean="0"/>
              <a:t>Colosseum</a:t>
            </a:r>
            <a:r>
              <a:rPr lang="it-IT" dirty="0" smtClean="0"/>
              <a:t>.</a:t>
            </a:r>
          </a:p>
          <a:p>
            <a:pPr>
              <a:buNone/>
            </a:pPr>
            <a:endParaRPr lang="it-IT" dirty="0" smtClean="0"/>
          </a:p>
          <a:p>
            <a:pPr>
              <a:buNone/>
            </a:pPr>
            <a:endParaRPr lang="it-IT" dirty="0" smtClean="0"/>
          </a:p>
          <a:p>
            <a:pPr>
              <a:buNone/>
            </a:pPr>
            <a:endParaRPr lang="it-IT" dirty="0" smtClean="0"/>
          </a:p>
          <a:p>
            <a:pPr>
              <a:buNone/>
            </a:pPr>
            <a:endParaRPr lang="it-IT" dirty="0" smtClean="0"/>
          </a:p>
          <a:p>
            <a:pPr>
              <a:buNone/>
            </a:pPr>
            <a:endParaRPr lang="it-IT" dirty="0" smtClean="0"/>
          </a:p>
        </p:txBody>
      </p:sp>
      <p:pic>
        <p:nvPicPr>
          <p:cNvPr id="39940" name="Picture 4" descr="Risultati immagini per colosseo"/>
          <p:cNvPicPr>
            <a:picLocks noChangeAspect="1" noChangeArrowheads="1"/>
          </p:cNvPicPr>
          <p:nvPr/>
        </p:nvPicPr>
        <p:blipFill>
          <a:blip r:embed="rId2" cstate="print"/>
          <a:srcRect/>
          <a:stretch>
            <a:fillRect/>
          </a:stretch>
        </p:blipFill>
        <p:spPr bwMode="auto">
          <a:xfrm>
            <a:off x="2339752" y="3847457"/>
            <a:ext cx="4143404" cy="27636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err="1" smtClean="0"/>
              <a:t>Government</a:t>
            </a:r>
            <a:endParaRPr lang="it-IT" dirty="0"/>
          </a:p>
        </p:txBody>
      </p:sp>
      <p:sp>
        <p:nvSpPr>
          <p:cNvPr id="3" name="Segnaposto contenuto 2"/>
          <p:cNvSpPr>
            <a:spLocks noGrp="1"/>
          </p:cNvSpPr>
          <p:nvPr>
            <p:ph idx="1"/>
          </p:nvPr>
        </p:nvSpPr>
        <p:spPr/>
        <p:txBody>
          <a:bodyPr>
            <a:normAutofit/>
          </a:bodyPr>
          <a:lstStyle/>
          <a:p>
            <a:pPr>
              <a:buNone/>
            </a:pPr>
            <a:r>
              <a:rPr lang="en-US" sz="2800" dirty="0" smtClean="0"/>
              <a:t>    The flag of Italy is a </a:t>
            </a:r>
            <a:r>
              <a:rPr lang="en-US" sz="2800" dirty="0" err="1" smtClean="0"/>
              <a:t>tricolour</a:t>
            </a:r>
            <a:r>
              <a:rPr lang="en-US" sz="2800" dirty="0" smtClean="0"/>
              <a:t> featuring three equally-sized vertical stripes of </a:t>
            </a:r>
            <a:r>
              <a:rPr lang="en-US" sz="2800" dirty="0" err="1" smtClean="0"/>
              <a:t>green,white</a:t>
            </a:r>
            <a:r>
              <a:rPr lang="en-US" sz="2800" dirty="0" smtClean="0"/>
              <a:t> and red, with the green at the hoist side. Its current form has been in use since 18 June 1946 and was formally adopted on 1 January 1948.</a:t>
            </a:r>
          </a:p>
          <a:p>
            <a:pPr>
              <a:buNone/>
            </a:pPr>
            <a:r>
              <a:rPr lang="en-US" sz="2800" dirty="0" smtClean="0"/>
              <a:t>     </a:t>
            </a:r>
            <a:endParaRPr lang="it-IT" sz="2800" dirty="0"/>
          </a:p>
        </p:txBody>
      </p:sp>
      <p:pic>
        <p:nvPicPr>
          <p:cNvPr id="41986" name="Picture 2" descr="Risultati immagini per flag of italy"/>
          <p:cNvPicPr>
            <a:picLocks noChangeAspect="1" noChangeArrowheads="1"/>
          </p:cNvPicPr>
          <p:nvPr/>
        </p:nvPicPr>
        <p:blipFill>
          <a:blip r:embed="rId2"/>
          <a:srcRect/>
          <a:stretch>
            <a:fillRect/>
          </a:stretch>
        </p:blipFill>
        <p:spPr bwMode="auto">
          <a:xfrm>
            <a:off x="2800350" y="4221088"/>
            <a:ext cx="3695700" cy="24765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t>Principal</a:t>
            </a:r>
            <a:r>
              <a:rPr lang="it-IT" dirty="0" smtClean="0"/>
              <a:t> </a:t>
            </a:r>
            <a:r>
              <a:rPr lang="it-IT" dirty="0" err="1" smtClean="0"/>
              <a:t>national</a:t>
            </a:r>
            <a:r>
              <a:rPr lang="it-IT" dirty="0" smtClean="0"/>
              <a:t> </a:t>
            </a:r>
            <a:r>
              <a:rPr lang="it-IT" dirty="0" err="1" smtClean="0"/>
              <a:t>symbles</a:t>
            </a:r>
            <a:endParaRPr lang="it-IT" dirty="0"/>
          </a:p>
        </p:txBody>
      </p:sp>
      <p:pic>
        <p:nvPicPr>
          <p:cNvPr id="4" name="Immagine 3"/>
          <p:cNvPicPr>
            <a:picLocks noChangeAspect="1"/>
          </p:cNvPicPr>
          <p:nvPr/>
        </p:nvPicPr>
        <p:blipFill>
          <a:blip r:embed="rId2"/>
          <a:stretch>
            <a:fillRect/>
          </a:stretch>
        </p:blipFill>
        <p:spPr>
          <a:xfrm>
            <a:off x="611560" y="1700808"/>
            <a:ext cx="1428341" cy="1927695"/>
          </a:xfrm>
          <a:prstGeom prst="rect">
            <a:avLst/>
          </a:prstGeom>
        </p:spPr>
      </p:pic>
      <p:pic>
        <p:nvPicPr>
          <p:cNvPr id="5" name="Immagine 4"/>
          <p:cNvPicPr>
            <a:picLocks noChangeAspect="1"/>
          </p:cNvPicPr>
          <p:nvPr/>
        </p:nvPicPr>
        <p:blipFill>
          <a:blip r:embed="rId3"/>
          <a:stretch>
            <a:fillRect/>
          </a:stretch>
        </p:blipFill>
        <p:spPr>
          <a:xfrm>
            <a:off x="6300192" y="1671711"/>
            <a:ext cx="2321620" cy="744876"/>
          </a:xfrm>
          <a:prstGeom prst="rect">
            <a:avLst/>
          </a:prstGeom>
        </p:spPr>
      </p:pic>
      <p:pic>
        <p:nvPicPr>
          <p:cNvPr id="6" name="Immagine 5"/>
          <p:cNvPicPr>
            <a:picLocks noChangeAspect="1"/>
          </p:cNvPicPr>
          <p:nvPr/>
        </p:nvPicPr>
        <p:blipFill>
          <a:blip r:embed="rId4"/>
          <a:stretch>
            <a:fillRect/>
          </a:stretch>
        </p:blipFill>
        <p:spPr>
          <a:xfrm>
            <a:off x="5868144" y="4293096"/>
            <a:ext cx="1756990" cy="1756990"/>
          </a:xfrm>
          <a:prstGeom prst="rect">
            <a:avLst/>
          </a:prstGeom>
        </p:spPr>
      </p:pic>
      <p:pic>
        <p:nvPicPr>
          <p:cNvPr id="7" name="Immagine 6"/>
          <p:cNvPicPr>
            <a:picLocks noChangeAspect="1"/>
          </p:cNvPicPr>
          <p:nvPr/>
        </p:nvPicPr>
        <p:blipFill>
          <a:blip r:embed="rId5"/>
          <a:stretch>
            <a:fillRect/>
          </a:stretch>
        </p:blipFill>
        <p:spPr>
          <a:xfrm>
            <a:off x="1325730" y="4725144"/>
            <a:ext cx="1684725" cy="1650107"/>
          </a:xfrm>
          <a:prstGeom prst="rect">
            <a:avLst/>
          </a:prstGeom>
        </p:spPr>
      </p:pic>
      <p:pic>
        <p:nvPicPr>
          <p:cNvPr id="8" name="Immagine 7"/>
          <p:cNvPicPr>
            <a:picLocks noChangeAspect="1"/>
          </p:cNvPicPr>
          <p:nvPr/>
        </p:nvPicPr>
        <p:blipFill>
          <a:blip r:embed="rId6"/>
          <a:stretch>
            <a:fillRect/>
          </a:stretch>
        </p:blipFill>
        <p:spPr>
          <a:xfrm>
            <a:off x="3010455" y="2264295"/>
            <a:ext cx="2776166" cy="1491953"/>
          </a:xfrm>
          <a:prstGeom prst="rect">
            <a:avLst/>
          </a:prstGeom>
        </p:spPr>
      </p:pic>
    </p:spTree>
    <p:extLst>
      <p:ext uri="{BB962C8B-B14F-4D97-AF65-F5344CB8AC3E}">
        <p14:creationId xmlns:p14="http://schemas.microsoft.com/office/powerpoint/2010/main" val="2772496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None/>
            </a:pPr>
            <a:r>
              <a:rPr lang="it-IT" sz="2400" dirty="0" smtClean="0"/>
              <a:t>     The </a:t>
            </a:r>
            <a:r>
              <a:rPr lang="it-IT" sz="2400" dirty="0" err="1" smtClean="0"/>
              <a:t>anthem</a:t>
            </a:r>
            <a:r>
              <a:rPr lang="it-IT" sz="2400" dirty="0" smtClean="0"/>
              <a:t> </a:t>
            </a:r>
            <a:r>
              <a:rPr lang="it-IT" sz="2400" dirty="0" err="1" smtClean="0"/>
              <a:t>of</a:t>
            </a:r>
            <a:r>
              <a:rPr lang="it-IT" sz="2400" dirty="0" smtClean="0"/>
              <a:t> </a:t>
            </a:r>
            <a:r>
              <a:rPr lang="it-IT" sz="2400" dirty="0" err="1" smtClean="0"/>
              <a:t>is</a:t>
            </a:r>
            <a:r>
              <a:rPr lang="it-IT" sz="2400" dirty="0" smtClean="0"/>
              <a:t> “ Fratelli d’Italia”</a:t>
            </a:r>
          </a:p>
          <a:p>
            <a:pPr>
              <a:buNone/>
            </a:pPr>
            <a:r>
              <a:rPr lang="it-IT" sz="2400" dirty="0" smtClean="0"/>
              <a:t>     In Italy </a:t>
            </a:r>
            <a:r>
              <a:rPr lang="it-IT" sz="2400" dirty="0" err="1" smtClean="0"/>
              <a:t>it</a:t>
            </a:r>
            <a:r>
              <a:rPr lang="it-IT" sz="2400" dirty="0" smtClean="0"/>
              <a:t>’s </a:t>
            </a:r>
            <a:r>
              <a:rPr lang="it-IT" sz="2400" dirty="0" err="1" smtClean="0"/>
              <a:t>used</a:t>
            </a:r>
            <a:r>
              <a:rPr lang="it-IT" sz="2400" dirty="0" smtClean="0"/>
              <a:t> the </a:t>
            </a:r>
            <a:r>
              <a:rPr lang="it-IT" sz="2400" dirty="0" err="1" smtClean="0"/>
              <a:t>euros</a:t>
            </a:r>
            <a:r>
              <a:rPr lang="it-IT" sz="2400" dirty="0" smtClean="0"/>
              <a:t> </a:t>
            </a:r>
            <a:r>
              <a:rPr lang="it-IT" sz="2400" dirty="0" err="1" smtClean="0"/>
              <a:t>like</a:t>
            </a:r>
            <a:r>
              <a:rPr lang="it-IT" sz="2400" dirty="0" smtClean="0"/>
              <a:t> </a:t>
            </a:r>
            <a:r>
              <a:rPr lang="it-IT" sz="2400" dirty="0" err="1" smtClean="0"/>
              <a:t>kind</a:t>
            </a:r>
            <a:r>
              <a:rPr lang="it-IT" sz="2400" dirty="0" smtClean="0"/>
              <a:t> </a:t>
            </a:r>
            <a:r>
              <a:rPr lang="it-IT" sz="2400" dirty="0" err="1" smtClean="0"/>
              <a:t>of</a:t>
            </a:r>
            <a:r>
              <a:rPr lang="it-IT" sz="2400" dirty="0" smtClean="0"/>
              <a:t> </a:t>
            </a:r>
            <a:r>
              <a:rPr lang="it-IT" sz="2400" dirty="0" err="1" smtClean="0"/>
              <a:t>money</a:t>
            </a:r>
            <a:r>
              <a:rPr lang="it-IT" sz="2400" dirty="0" smtClean="0"/>
              <a:t>.</a:t>
            </a:r>
          </a:p>
          <a:p>
            <a:pPr>
              <a:buNone/>
            </a:pPr>
            <a:r>
              <a:rPr lang="en-US" sz="2400" dirty="0" smtClean="0"/>
              <a:t>     Politics of Italy is conducted through a Parliamentary Republic with a multi-party system. .... The Constitution establishes the Government of Italy as composed of the President of the Council </a:t>
            </a:r>
            <a:r>
              <a:rPr lang="it-IT" sz="2400" dirty="0" smtClean="0"/>
              <a:t> and </a:t>
            </a:r>
            <a:r>
              <a:rPr lang="it-IT" sz="2400" dirty="0" err="1" smtClean="0"/>
              <a:t>Ministers</a:t>
            </a:r>
            <a:r>
              <a:rPr lang="it-IT" sz="2400" dirty="0" smtClean="0"/>
              <a:t>.</a:t>
            </a:r>
          </a:p>
          <a:p>
            <a:pPr>
              <a:buNone/>
            </a:pPr>
            <a:r>
              <a:rPr lang="it-IT" sz="2400" dirty="0" smtClean="0"/>
              <a:t>    The </a:t>
            </a:r>
            <a:r>
              <a:rPr lang="it-IT" sz="2400" dirty="0" err="1" smtClean="0"/>
              <a:t>name</a:t>
            </a:r>
            <a:r>
              <a:rPr lang="it-IT" sz="2400" dirty="0" smtClean="0"/>
              <a:t> </a:t>
            </a:r>
            <a:r>
              <a:rPr lang="it-IT" sz="2400" dirty="0" err="1" smtClean="0"/>
              <a:t>of</a:t>
            </a:r>
            <a:r>
              <a:rPr lang="it-IT" sz="2400" dirty="0" smtClean="0"/>
              <a:t> the </a:t>
            </a:r>
            <a:r>
              <a:rPr lang="it-IT" sz="2400" dirty="0" err="1" smtClean="0"/>
              <a:t>courent</a:t>
            </a:r>
            <a:r>
              <a:rPr lang="it-IT" sz="2400" dirty="0" smtClean="0"/>
              <a:t> </a:t>
            </a:r>
            <a:r>
              <a:rPr lang="it-IT" sz="2400" dirty="0" err="1" smtClean="0"/>
              <a:t>government</a:t>
            </a:r>
            <a:r>
              <a:rPr lang="it-IT" sz="2400" dirty="0" smtClean="0"/>
              <a:t> </a:t>
            </a:r>
            <a:r>
              <a:rPr lang="it-IT" sz="2400" dirty="0" err="1" smtClean="0"/>
              <a:t>is</a:t>
            </a:r>
            <a:r>
              <a:rPr lang="it-IT" sz="2400" dirty="0" smtClean="0"/>
              <a:t> Paolo </a:t>
            </a:r>
            <a:r>
              <a:rPr lang="it-IT" sz="2400" dirty="0" err="1" smtClean="0"/>
              <a:t>Gentiloni</a:t>
            </a:r>
            <a:r>
              <a:rPr lang="it-IT" sz="2400" dirty="0" smtClean="0"/>
              <a:t>. </a:t>
            </a:r>
            <a:endParaRPr lang="it-IT" sz="2400" dirty="0"/>
          </a:p>
        </p:txBody>
      </p:sp>
      <p:pic>
        <p:nvPicPr>
          <p:cNvPr id="43010" name="Picture 2" descr="Risultati immagini per euro"/>
          <p:cNvPicPr>
            <a:picLocks noChangeAspect="1" noChangeArrowheads="1"/>
          </p:cNvPicPr>
          <p:nvPr/>
        </p:nvPicPr>
        <p:blipFill>
          <a:blip r:embed="rId2" cstate="print"/>
          <a:srcRect/>
          <a:stretch>
            <a:fillRect/>
          </a:stretch>
        </p:blipFill>
        <p:spPr bwMode="auto">
          <a:xfrm>
            <a:off x="1714480" y="4500570"/>
            <a:ext cx="1785950" cy="2111537"/>
          </a:xfrm>
          <a:prstGeom prst="rect">
            <a:avLst/>
          </a:prstGeom>
          <a:noFill/>
        </p:spPr>
      </p:pic>
      <p:sp>
        <p:nvSpPr>
          <p:cNvPr id="43012" name="AutoShape 4" descr="Risultati immagini per paolo gentilo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THE ECONOMY</a:t>
            </a:r>
            <a:endParaRPr lang="it-IT" dirty="0"/>
          </a:p>
        </p:txBody>
      </p:sp>
      <p:sp>
        <p:nvSpPr>
          <p:cNvPr id="3" name="Segnaposto contenuto 2"/>
          <p:cNvSpPr>
            <a:spLocks noGrp="1"/>
          </p:cNvSpPr>
          <p:nvPr>
            <p:ph idx="1"/>
          </p:nvPr>
        </p:nvSpPr>
        <p:spPr/>
        <p:txBody>
          <a:bodyPr>
            <a:normAutofit/>
          </a:bodyPr>
          <a:lstStyle/>
          <a:p>
            <a:pPr>
              <a:buNone/>
            </a:pPr>
            <a:r>
              <a:rPr lang="en-US" sz="2400" dirty="0" smtClean="0"/>
              <a:t>    Made in Italy is a merchandise mark indicating that a product is all planned, manufactured and packed in Italy. Made in Italy is globally regarded as synonymous with luxury, excellence, creativity, and top quality, especially concerning the design, fashion, food, manufacturing, craftsmanship, and engineering industries.</a:t>
            </a:r>
          </a:p>
          <a:p>
            <a:pPr>
              <a:buNone/>
            </a:pPr>
            <a:endParaRPr lang="it-IT" sz="2400" dirty="0"/>
          </a:p>
        </p:txBody>
      </p:sp>
      <p:pic>
        <p:nvPicPr>
          <p:cNvPr id="44034" name="Picture 2" descr="Risultati immagini per pizza"/>
          <p:cNvPicPr>
            <a:picLocks noChangeAspect="1" noChangeArrowheads="1"/>
          </p:cNvPicPr>
          <p:nvPr/>
        </p:nvPicPr>
        <p:blipFill>
          <a:blip r:embed="rId2"/>
          <a:srcRect/>
          <a:stretch>
            <a:fillRect/>
          </a:stretch>
        </p:blipFill>
        <p:spPr bwMode="auto">
          <a:xfrm>
            <a:off x="3880588" y="4000504"/>
            <a:ext cx="4382322" cy="247053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t>LANGUages</a:t>
            </a:r>
            <a:r>
              <a:rPr lang="it-IT" dirty="0" smtClean="0"/>
              <a:t> </a:t>
            </a:r>
            <a:endParaRPr lang="it-IT" dirty="0"/>
          </a:p>
        </p:txBody>
      </p:sp>
      <p:sp>
        <p:nvSpPr>
          <p:cNvPr id="3" name="Segnaposto contenuto 2"/>
          <p:cNvSpPr>
            <a:spLocks noGrp="1"/>
          </p:cNvSpPr>
          <p:nvPr>
            <p:ph idx="1"/>
          </p:nvPr>
        </p:nvSpPr>
        <p:spPr/>
        <p:txBody>
          <a:bodyPr>
            <a:normAutofit fontScale="85000" lnSpcReduction="10000"/>
          </a:bodyPr>
          <a:lstStyle/>
          <a:p>
            <a:pPr>
              <a:buNone/>
            </a:pPr>
            <a:r>
              <a:rPr lang="it-IT" dirty="0" smtClean="0"/>
              <a:t>   </a:t>
            </a:r>
            <a:r>
              <a:rPr lang="it-IT" sz="2800" dirty="0" smtClean="0"/>
              <a:t>The </a:t>
            </a:r>
            <a:r>
              <a:rPr lang="it-IT" sz="2800" dirty="0" err="1" smtClean="0"/>
              <a:t>principal</a:t>
            </a:r>
            <a:r>
              <a:rPr lang="it-IT" sz="2800" dirty="0" smtClean="0"/>
              <a:t> </a:t>
            </a:r>
            <a:r>
              <a:rPr lang="it-IT" sz="2800" dirty="0" err="1" smtClean="0"/>
              <a:t>language</a:t>
            </a:r>
            <a:r>
              <a:rPr lang="it-IT" sz="2800" dirty="0" smtClean="0"/>
              <a:t> </a:t>
            </a:r>
            <a:r>
              <a:rPr lang="it-IT" sz="2800" dirty="0" err="1" smtClean="0"/>
              <a:t>is</a:t>
            </a:r>
            <a:r>
              <a:rPr lang="it-IT" sz="2800" dirty="0" smtClean="0"/>
              <a:t> </a:t>
            </a:r>
            <a:r>
              <a:rPr lang="it-IT" sz="2800" dirty="0" err="1" smtClean="0"/>
              <a:t>italian</a:t>
            </a:r>
            <a:r>
              <a:rPr lang="it-IT" sz="2800" dirty="0" smtClean="0"/>
              <a:t> </a:t>
            </a:r>
            <a:r>
              <a:rPr lang="it-IT" sz="2800" dirty="0" err="1" smtClean="0"/>
              <a:t>but</a:t>
            </a:r>
            <a:r>
              <a:rPr lang="it-IT" sz="2800" dirty="0" smtClean="0"/>
              <a:t> </a:t>
            </a:r>
            <a:r>
              <a:rPr lang="it-IT" sz="2800" dirty="0" err="1" smtClean="0"/>
              <a:t>there</a:t>
            </a:r>
            <a:r>
              <a:rPr lang="it-IT" sz="2800" dirty="0" smtClean="0"/>
              <a:t> are some </a:t>
            </a:r>
            <a:r>
              <a:rPr lang="it-IT" sz="2800" dirty="0" err="1" smtClean="0"/>
              <a:t>miniorites</a:t>
            </a:r>
            <a:r>
              <a:rPr lang="it-IT" sz="2800" dirty="0" smtClean="0"/>
              <a:t> </a:t>
            </a:r>
            <a:r>
              <a:rPr lang="it-IT" sz="2800" dirty="0" err="1" smtClean="0"/>
              <a:t>languages</a:t>
            </a:r>
            <a:r>
              <a:rPr lang="it-IT" sz="2800" dirty="0" smtClean="0"/>
              <a:t> </a:t>
            </a:r>
            <a:r>
              <a:rPr lang="it-IT" sz="2800" dirty="0" err="1" smtClean="0"/>
              <a:t>for</a:t>
            </a:r>
            <a:r>
              <a:rPr lang="it-IT" sz="2800" dirty="0" smtClean="0"/>
              <a:t> </a:t>
            </a:r>
            <a:r>
              <a:rPr lang="it-IT" sz="2800" dirty="0" err="1" smtClean="0"/>
              <a:t>example</a:t>
            </a:r>
            <a:r>
              <a:rPr lang="it-IT" sz="2800" dirty="0" smtClean="0"/>
              <a:t> </a:t>
            </a:r>
            <a:r>
              <a:rPr lang="it-IT" sz="2800" dirty="0" err="1" smtClean="0"/>
              <a:t>german</a:t>
            </a:r>
            <a:r>
              <a:rPr lang="it-IT" sz="2800" dirty="0" smtClean="0"/>
              <a:t> in Trentino, </a:t>
            </a:r>
            <a:r>
              <a:rPr lang="it-IT" sz="2800" dirty="0" err="1" smtClean="0"/>
              <a:t>fench</a:t>
            </a:r>
            <a:r>
              <a:rPr lang="it-IT" sz="2800" dirty="0" smtClean="0"/>
              <a:t> in the Valle d’Aosta. </a:t>
            </a:r>
          </a:p>
          <a:p>
            <a:pPr>
              <a:buNone/>
            </a:pPr>
            <a:r>
              <a:rPr lang="it-IT" sz="2800" dirty="0" smtClean="0"/>
              <a:t>    In </a:t>
            </a:r>
            <a:r>
              <a:rPr lang="it-IT" sz="2800" dirty="0" err="1" smtClean="0"/>
              <a:t>Italian</a:t>
            </a:r>
            <a:r>
              <a:rPr lang="it-IT" sz="2800" dirty="0" smtClean="0"/>
              <a:t> “</a:t>
            </a:r>
            <a:r>
              <a:rPr lang="it-IT" sz="2800" dirty="0" err="1" smtClean="0"/>
              <a:t>hello</a:t>
            </a:r>
            <a:r>
              <a:rPr lang="it-IT" sz="2800" dirty="0" smtClean="0"/>
              <a:t>” </a:t>
            </a:r>
            <a:r>
              <a:rPr lang="it-IT" sz="2800" dirty="0" err="1" smtClean="0"/>
              <a:t>it</a:t>
            </a:r>
            <a:r>
              <a:rPr lang="it-IT" sz="2800" dirty="0" smtClean="0"/>
              <a:t> </a:t>
            </a:r>
            <a:r>
              <a:rPr lang="it-IT" sz="2800" dirty="0" err="1" smtClean="0"/>
              <a:t>translates</a:t>
            </a:r>
            <a:r>
              <a:rPr lang="it-IT" sz="2800" dirty="0" smtClean="0"/>
              <a:t> “ciao”.</a:t>
            </a:r>
          </a:p>
          <a:p>
            <a:pPr algn="ctr">
              <a:buNone/>
            </a:pPr>
            <a:endParaRPr lang="it-IT" sz="2800" dirty="0" smtClean="0"/>
          </a:p>
          <a:p>
            <a:pPr algn="ctr">
              <a:buNone/>
            </a:pPr>
            <a:r>
              <a:rPr lang="it-IT" sz="2800" dirty="0" smtClean="0"/>
              <a:t> </a:t>
            </a:r>
            <a:r>
              <a:rPr lang="it-IT" b="1" dirty="0" smtClean="0"/>
              <a:t>POPULATION AND PEOPLE</a:t>
            </a:r>
          </a:p>
          <a:p>
            <a:pPr>
              <a:buNone/>
            </a:pPr>
            <a:r>
              <a:rPr lang="it-IT" dirty="0" smtClean="0"/>
              <a:t>   </a:t>
            </a:r>
            <a:r>
              <a:rPr lang="it-IT" sz="2800" dirty="0" smtClean="0"/>
              <a:t>The </a:t>
            </a:r>
            <a:r>
              <a:rPr lang="it-IT" sz="2800" dirty="0" err="1" smtClean="0"/>
              <a:t>principal</a:t>
            </a:r>
            <a:r>
              <a:rPr lang="it-IT" sz="2800" dirty="0" smtClean="0"/>
              <a:t> </a:t>
            </a:r>
            <a:r>
              <a:rPr lang="it-IT" sz="2800" dirty="0" err="1" smtClean="0"/>
              <a:t>ethnic</a:t>
            </a:r>
            <a:r>
              <a:rPr lang="it-IT" sz="2800" dirty="0" smtClean="0"/>
              <a:t> </a:t>
            </a:r>
            <a:r>
              <a:rPr lang="it-IT" sz="2800" dirty="0" err="1" smtClean="0"/>
              <a:t>groups</a:t>
            </a:r>
            <a:r>
              <a:rPr lang="it-IT" sz="2800" dirty="0" smtClean="0"/>
              <a:t> in Italy  are </a:t>
            </a:r>
            <a:r>
              <a:rPr lang="it-IT" sz="2800" dirty="0" err="1" smtClean="0"/>
              <a:t>arabs</a:t>
            </a:r>
            <a:r>
              <a:rPr lang="it-IT" sz="2800" dirty="0" smtClean="0"/>
              <a:t> and </a:t>
            </a:r>
            <a:r>
              <a:rPr lang="it-IT" sz="2800" dirty="0" err="1" smtClean="0"/>
              <a:t>rumenian</a:t>
            </a:r>
            <a:r>
              <a:rPr lang="it-IT" sz="2800" dirty="0" smtClean="0"/>
              <a:t>. The </a:t>
            </a:r>
            <a:r>
              <a:rPr lang="it-IT" sz="2800" dirty="0" err="1" smtClean="0"/>
              <a:t>pricipal</a:t>
            </a:r>
            <a:r>
              <a:rPr lang="it-IT" sz="2800" dirty="0" smtClean="0"/>
              <a:t> </a:t>
            </a:r>
            <a:r>
              <a:rPr lang="it-IT" sz="2800" dirty="0" err="1" smtClean="0"/>
              <a:t>religions</a:t>
            </a:r>
            <a:r>
              <a:rPr lang="it-IT" sz="2800" dirty="0" smtClean="0"/>
              <a:t> are </a:t>
            </a:r>
            <a:r>
              <a:rPr lang="it-IT" sz="2800" dirty="0" err="1" smtClean="0"/>
              <a:t>Catholic</a:t>
            </a:r>
            <a:r>
              <a:rPr lang="it-IT" sz="2800" dirty="0" smtClean="0"/>
              <a:t> </a:t>
            </a:r>
            <a:r>
              <a:rPr lang="it-IT" sz="2800" dirty="0" err="1" smtClean="0"/>
              <a:t>religion</a:t>
            </a:r>
            <a:r>
              <a:rPr lang="it-IT" sz="2800" dirty="0" smtClean="0"/>
              <a:t> and </a:t>
            </a:r>
            <a:r>
              <a:rPr lang="it-IT" sz="2800" dirty="0" err="1" smtClean="0"/>
              <a:t>Orthodox</a:t>
            </a:r>
            <a:r>
              <a:rPr lang="it-IT" sz="2800" dirty="0" smtClean="0"/>
              <a:t>.</a:t>
            </a:r>
          </a:p>
          <a:p>
            <a:pPr>
              <a:buNone/>
            </a:pPr>
            <a:endParaRPr lang="it-IT" sz="2800" dirty="0" smtClean="0"/>
          </a:p>
          <a:p>
            <a:pPr>
              <a:buNone/>
            </a:pPr>
            <a:r>
              <a:rPr lang="it-IT" sz="2800" dirty="0" smtClean="0"/>
              <a:t>    </a:t>
            </a:r>
          </a:p>
          <a:p>
            <a:pPr>
              <a:buNone/>
            </a:pPr>
            <a:r>
              <a:rPr lang="it-IT" sz="2800" dirty="0" smtClean="0"/>
              <a:t>    </a:t>
            </a:r>
            <a:endParaRPr lang="it-IT"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208</TotalTime>
  <Words>399</Words>
  <Application>Microsoft Office PowerPoint</Application>
  <PresentationFormat>Presentazione su schermo (4:3)</PresentationFormat>
  <Paragraphs>56</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Terra</vt:lpstr>
      <vt:lpstr> ITALY</vt:lpstr>
      <vt:lpstr>Geography</vt:lpstr>
      <vt:lpstr>Presentazione standard di PowerPoint</vt:lpstr>
      <vt:lpstr>THE CAPITAL </vt:lpstr>
      <vt:lpstr>Government</vt:lpstr>
      <vt:lpstr>Principal national symbles</vt:lpstr>
      <vt:lpstr>Presentazione standard di PowerPoint</vt:lpstr>
      <vt:lpstr>THE ECONOMY</vt:lpstr>
      <vt:lpstr>LANGUages </vt:lpstr>
      <vt:lpstr>CULTure</vt:lpstr>
      <vt:lpstr>THE PRINCIPAL FAMOUS PEOPLE</vt:lpstr>
      <vt:lpstr>Flora unique in italy</vt:lpstr>
      <vt:lpstr>fauna unique in italy</vt:lpstr>
      <vt:lpstr>Presentazione standard di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ITALY</dc:title>
  <dc:creator>Debora</dc:creator>
  <cp:lastModifiedBy>Luca</cp:lastModifiedBy>
  <cp:revision>22</cp:revision>
  <dcterms:created xsi:type="dcterms:W3CDTF">2017-11-20T12:56:17Z</dcterms:created>
  <dcterms:modified xsi:type="dcterms:W3CDTF">2017-11-26T07:57:18Z</dcterms:modified>
</cp:coreProperties>
</file>