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64" r:id="rId4"/>
    <p:sldId id="258" r:id="rId5"/>
    <p:sldId id="259" r:id="rId6"/>
    <p:sldId id="260" r:id="rId7"/>
    <p:sldId id="261" r:id="rId8"/>
    <p:sldId id="262"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84"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9F1B0-566E-40D7-A51B-B711E9B0972B}" type="datetimeFigureOut">
              <a:rPr lang="it-IT" smtClean="0"/>
              <a:t>22/11/2017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8114D-5983-4F0F-B49F-AF6495868095}" type="slidenum">
              <a:rPr lang="it-IT" smtClean="0"/>
              <a:t>‹N›</a:t>
            </a:fld>
            <a:endParaRPr lang="it-IT"/>
          </a:p>
        </p:txBody>
      </p:sp>
    </p:spTree>
    <p:extLst>
      <p:ext uri="{BB962C8B-B14F-4D97-AF65-F5344CB8AC3E}">
        <p14:creationId xmlns:p14="http://schemas.microsoft.com/office/powerpoint/2010/main" val="100144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CEF0BCC-83A5-403C-BF6E-617297E52089}"/>
              </a:ext>
            </a:extLst>
          </p:cNvPr>
          <p:cNvPicPr>
            <a:picLocks noChangeAspect="1"/>
          </p:cNvPicPr>
          <p:nvPr/>
        </p:nvPicPr>
        <p:blipFill>
          <a:blip r:embed="rId2"/>
          <a:stretch>
            <a:fillRect/>
          </a:stretch>
        </p:blipFill>
        <p:spPr>
          <a:xfrm>
            <a:off x="2222980" y="934222"/>
            <a:ext cx="5814008" cy="3299450"/>
          </a:xfrm>
          <a:prstGeom prst="rect">
            <a:avLst/>
          </a:prstGeom>
        </p:spPr>
      </p:pic>
      <p:sp>
        <p:nvSpPr>
          <p:cNvPr id="2" name="Titolo 1">
            <a:extLst>
              <a:ext uri="{FF2B5EF4-FFF2-40B4-BE49-F238E27FC236}">
                <a16:creationId xmlns:a16="http://schemas.microsoft.com/office/drawing/2014/main" id="{3EC3DD56-BE34-4051-B5E4-F27F76E33CA9}"/>
              </a:ext>
            </a:extLst>
          </p:cNvPr>
          <p:cNvSpPr>
            <a:spLocks noGrp="1"/>
          </p:cNvSpPr>
          <p:nvPr>
            <p:ph type="ctrTitle"/>
          </p:nvPr>
        </p:nvSpPr>
        <p:spPr>
          <a:xfrm>
            <a:off x="-1386171" y="4565970"/>
            <a:ext cx="8489335" cy="1357808"/>
          </a:xfrm>
        </p:spPr>
        <p:txBody>
          <a:bodyPr>
            <a:normAutofit/>
          </a:bodyPr>
          <a:lstStyle/>
          <a:p>
            <a:pPr algn="ctr"/>
            <a:r>
              <a:rPr lang="it-IT" sz="6600" b="1" u="sng" dirty="0">
                <a:effectLst>
                  <a:outerShdw blurRad="38100" dist="38100" dir="2700000" algn="tl">
                    <a:srgbClr val="000000">
                      <a:alpha val="43137"/>
                    </a:srgbClr>
                  </a:outerShdw>
                </a:effectLst>
              </a:rPr>
              <a:t>UKRAINE</a:t>
            </a:r>
            <a:endParaRPr lang="it-IT" sz="4800" b="1" u="sng" dirty="0">
              <a:effectLst>
                <a:outerShdw blurRad="38100" dist="38100" dir="2700000" algn="tl">
                  <a:srgbClr val="000000">
                    <a:alpha val="43137"/>
                  </a:srgbClr>
                </a:outerShdw>
              </a:effectLst>
            </a:endParaRPr>
          </a:p>
        </p:txBody>
      </p:sp>
      <p:sp>
        <p:nvSpPr>
          <p:cNvPr id="3" name="Sottotitolo 2">
            <a:extLst>
              <a:ext uri="{FF2B5EF4-FFF2-40B4-BE49-F238E27FC236}">
                <a16:creationId xmlns:a16="http://schemas.microsoft.com/office/drawing/2014/main" id="{2A84825C-6490-40BD-A145-50CBB56431A0}"/>
              </a:ext>
            </a:extLst>
          </p:cNvPr>
          <p:cNvSpPr>
            <a:spLocks noGrp="1"/>
          </p:cNvSpPr>
          <p:nvPr>
            <p:ph type="subTitle" idx="1"/>
          </p:nvPr>
        </p:nvSpPr>
        <p:spPr>
          <a:xfrm>
            <a:off x="7815995" y="4903304"/>
            <a:ext cx="3390036" cy="1577009"/>
          </a:xfrm>
        </p:spPr>
        <p:txBody>
          <a:bodyPr>
            <a:normAutofit/>
          </a:bodyPr>
          <a:lstStyle/>
          <a:p>
            <a:pPr>
              <a:lnSpc>
                <a:spcPct val="90000"/>
              </a:lnSpc>
            </a:pPr>
            <a:r>
              <a:rPr lang="it-IT" sz="2000" b="1" i="1" dirty="0">
                <a:solidFill>
                  <a:schemeClr val="tx1"/>
                </a:solidFill>
              </a:rPr>
              <a:t>Classe 2°CD</a:t>
            </a:r>
          </a:p>
          <a:p>
            <a:pPr>
              <a:lnSpc>
                <a:spcPct val="90000"/>
              </a:lnSpc>
            </a:pPr>
            <a:r>
              <a:rPr lang="it-IT" sz="2000" b="1" i="1" dirty="0">
                <a:solidFill>
                  <a:schemeClr val="tx1"/>
                </a:solidFill>
              </a:rPr>
              <a:t>Azzini Annamary</a:t>
            </a:r>
          </a:p>
          <a:p>
            <a:pPr>
              <a:lnSpc>
                <a:spcPct val="90000"/>
              </a:lnSpc>
            </a:pPr>
            <a:r>
              <a:rPr lang="it-IT" sz="2000" b="1" i="1" dirty="0">
                <a:solidFill>
                  <a:schemeClr val="tx1"/>
                </a:solidFill>
              </a:rPr>
              <a:t>Belli Sara</a:t>
            </a:r>
          </a:p>
          <a:p>
            <a:pPr>
              <a:lnSpc>
                <a:spcPct val="90000"/>
              </a:lnSpc>
            </a:pPr>
            <a:r>
              <a:rPr lang="it-IT" sz="2000" b="1" i="1" dirty="0">
                <a:solidFill>
                  <a:schemeClr val="tx1"/>
                </a:solidFill>
              </a:rPr>
              <a:t>Pisati Claudia </a:t>
            </a:r>
          </a:p>
        </p:txBody>
      </p:sp>
    </p:spTree>
    <p:extLst>
      <p:ext uri="{BB962C8B-B14F-4D97-AF65-F5344CB8AC3E}">
        <p14:creationId xmlns:p14="http://schemas.microsoft.com/office/powerpoint/2010/main" val="27380223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F17305F-EC0E-4A52-9BD4-9A2E053BB15A}"/>
              </a:ext>
            </a:extLst>
          </p:cNvPr>
          <p:cNvPicPr>
            <a:picLocks noChangeAspect="1"/>
          </p:cNvPicPr>
          <p:nvPr/>
        </p:nvPicPr>
        <p:blipFill>
          <a:blip r:embed="rId2"/>
          <a:stretch>
            <a:fillRect/>
          </a:stretch>
        </p:blipFill>
        <p:spPr>
          <a:xfrm>
            <a:off x="714789" y="795026"/>
            <a:ext cx="3789386" cy="2375038"/>
          </a:xfrm>
          <a:prstGeom prst="rect">
            <a:avLst/>
          </a:prstGeom>
        </p:spPr>
      </p:pic>
      <p:pic>
        <p:nvPicPr>
          <p:cNvPr id="3" name="Immagine 2">
            <a:extLst>
              <a:ext uri="{FF2B5EF4-FFF2-40B4-BE49-F238E27FC236}">
                <a16:creationId xmlns:a16="http://schemas.microsoft.com/office/drawing/2014/main" id="{6DE504A0-CE5F-4C94-9554-0568EA56D80F}"/>
              </a:ext>
            </a:extLst>
          </p:cNvPr>
          <p:cNvPicPr>
            <a:picLocks noChangeAspect="1"/>
          </p:cNvPicPr>
          <p:nvPr/>
        </p:nvPicPr>
        <p:blipFill>
          <a:blip r:embed="rId3"/>
          <a:stretch>
            <a:fillRect/>
          </a:stretch>
        </p:blipFill>
        <p:spPr>
          <a:xfrm>
            <a:off x="4848731" y="1039123"/>
            <a:ext cx="4686798" cy="3118851"/>
          </a:xfrm>
          <a:prstGeom prst="rect">
            <a:avLst/>
          </a:prstGeom>
        </p:spPr>
      </p:pic>
      <p:pic>
        <p:nvPicPr>
          <p:cNvPr id="4" name="Immagine 3">
            <a:extLst>
              <a:ext uri="{FF2B5EF4-FFF2-40B4-BE49-F238E27FC236}">
                <a16:creationId xmlns:a16="http://schemas.microsoft.com/office/drawing/2014/main" id="{43018045-ED97-418D-9499-D8942E75F098}"/>
              </a:ext>
            </a:extLst>
          </p:cNvPr>
          <p:cNvPicPr>
            <a:picLocks noChangeAspect="1"/>
          </p:cNvPicPr>
          <p:nvPr/>
        </p:nvPicPr>
        <p:blipFill>
          <a:blip r:embed="rId4"/>
          <a:stretch>
            <a:fillRect/>
          </a:stretch>
        </p:blipFill>
        <p:spPr>
          <a:xfrm>
            <a:off x="1894325" y="4157974"/>
            <a:ext cx="2609850" cy="1905000"/>
          </a:xfrm>
          <a:prstGeom prst="rect">
            <a:avLst/>
          </a:prstGeom>
        </p:spPr>
      </p:pic>
      <p:pic>
        <p:nvPicPr>
          <p:cNvPr id="5" name="Immagine 4">
            <a:extLst>
              <a:ext uri="{FF2B5EF4-FFF2-40B4-BE49-F238E27FC236}">
                <a16:creationId xmlns:a16="http://schemas.microsoft.com/office/drawing/2014/main" id="{3F73CF61-06EC-49FC-A7D8-05EEABC4BBB1}"/>
              </a:ext>
            </a:extLst>
          </p:cNvPr>
          <p:cNvPicPr>
            <a:picLocks noChangeAspect="1"/>
          </p:cNvPicPr>
          <p:nvPr/>
        </p:nvPicPr>
        <p:blipFill>
          <a:blip r:embed="rId5"/>
          <a:stretch>
            <a:fillRect/>
          </a:stretch>
        </p:blipFill>
        <p:spPr>
          <a:xfrm>
            <a:off x="5776011" y="4714875"/>
            <a:ext cx="2143125" cy="2143125"/>
          </a:xfrm>
          <a:prstGeom prst="rect">
            <a:avLst/>
          </a:prstGeom>
        </p:spPr>
      </p:pic>
      <p:sp>
        <p:nvSpPr>
          <p:cNvPr id="6" name="CasellaDiTesto 5">
            <a:extLst>
              <a:ext uri="{FF2B5EF4-FFF2-40B4-BE49-F238E27FC236}">
                <a16:creationId xmlns:a16="http://schemas.microsoft.com/office/drawing/2014/main" id="{C0019ED1-4472-4672-85E9-1227CCF96854}"/>
              </a:ext>
            </a:extLst>
          </p:cNvPr>
          <p:cNvSpPr txBox="1"/>
          <p:nvPr/>
        </p:nvSpPr>
        <p:spPr>
          <a:xfrm>
            <a:off x="9380230" y="5698435"/>
            <a:ext cx="2143125" cy="584775"/>
          </a:xfrm>
          <a:prstGeom prst="rect">
            <a:avLst/>
          </a:prstGeom>
          <a:noFill/>
        </p:spPr>
        <p:txBody>
          <a:bodyPr wrap="square" rtlCol="0">
            <a:spAutoFit/>
          </a:bodyPr>
          <a:lstStyle/>
          <a:p>
            <a:r>
              <a:rPr lang="it-IT" sz="3200" dirty="0"/>
              <a:t>THE END!! </a:t>
            </a:r>
          </a:p>
        </p:txBody>
      </p:sp>
    </p:spTree>
    <p:extLst>
      <p:ext uri="{BB962C8B-B14F-4D97-AF65-F5344CB8AC3E}">
        <p14:creationId xmlns:p14="http://schemas.microsoft.com/office/powerpoint/2010/main" val="15361335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18DF831-56B3-43AA-9C14-5EA15163C4CE}"/>
              </a:ext>
            </a:extLst>
          </p:cNvPr>
          <p:cNvPicPr>
            <a:picLocks noChangeAspect="1"/>
          </p:cNvPicPr>
          <p:nvPr/>
        </p:nvPicPr>
        <p:blipFill>
          <a:blip r:embed="rId2"/>
          <a:stretch>
            <a:fillRect/>
          </a:stretch>
        </p:blipFill>
        <p:spPr>
          <a:xfrm>
            <a:off x="7371320" y="201918"/>
            <a:ext cx="4631787" cy="3087858"/>
          </a:xfrm>
          <a:prstGeom prst="rect">
            <a:avLst/>
          </a:prstGeom>
        </p:spPr>
      </p:pic>
      <p:sp>
        <p:nvSpPr>
          <p:cNvPr id="3" name="Segnaposto contenuto 2">
            <a:extLst>
              <a:ext uri="{FF2B5EF4-FFF2-40B4-BE49-F238E27FC236}">
                <a16:creationId xmlns:a16="http://schemas.microsoft.com/office/drawing/2014/main" id="{0389CA95-E548-4DB5-8976-2E537D552715}"/>
              </a:ext>
            </a:extLst>
          </p:cNvPr>
          <p:cNvSpPr>
            <a:spLocks noGrp="1"/>
          </p:cNvSpPr>
          <p:nvPr>
            <p:ph idx="1"/>
          </p:nvPr>
        </p:nvSpPr>
        <p:spPr>
          <a:xfrm>
            <a:off x="611073" y="384798"/>
            <a:ext cx="7182429" cy="6142611"/>
          </a:xfrm>
        </p:spPr>
        <p:txBody>
          <a:bodyPr>
            <a:normAutofit/>
          </a:bodyPr>
          <a:lstStyle/>
          <a:p>
            <a:r>
              <a:rPr lang="en-US" dirty="0"/>
              <a:t>The capital and the largest city of Ukraine is Kiev.</a:t>
            </a:r>
          </a:p>
          <a:p>
            <a:r>
              <a:rPr lang="en-US" dirty="0"/>
              <a:t>The longest river of Ukraine is the Dnipro River and is the fourth-longest river in Europe.</a:t>
            </a:r>
          </a:p>
          <a:p>
            <a:r>
              <a:rPr lang="en-US" dirty="0"/>
              <a:t>Mount </a:t>
            </a:r>
            <a:r>
              <a:rPr lang="en-US" dirty="0" err="1"/>
              <a:t>Hoverla</a:t>
            </a:r>
            <a:r>
              <a:rPr lang="en-US" dirty="0"/>
              <a:t> is the highest mountain in Ukraine and the </a:t>
            </a:r>
          </a:p>
          <a:p>
            <a:pPr marL="0" indent="0">
              <a:buNone/>
            </a:pPr>
            <a:r>
              <a:rPr lang="en-US" dirty="0"/>
              <a:t>part of the Carpathian Mountains, is located in the Chromophore region.</a:t>
            </a:r>
          </a:p>
          <a:p>
            <a:pPr marL="0" indent="0">
              <a:buNone/>
            </a:pPr>
            <a:endParaRPr lang="en-US" dirty="0"/>
          </a:p>
          <a:p>
            <a:r>
              <a:rPr lang="en-US" dirty="0"/>
              <a:t>The country extends him for 603.700 square km.</a:t>
            </a:r>
          </a:p>
          <a:p>
            <a:pPr marL="0" indent="0">
              <a:buNone/>
            </a:pPr>
            <a:endParaRPr lang="en-US" dirty="0"/>
          </a:p>
          <a:p>
            <a:r>
              <a:rPr lang="en-US" dirty="0"/>
              <a:t>Ukraine has a continental climate, with warm, dry summers and fairly severe winters. Ukraine in rich in natural resources: coal, iron re, manganese, nickel, uranium and others. The reserves of sulfur are the largest in the world, the reserves of mercury ore are the second largest. Ukraine has more than 5% of the world reserves of iron ore. Also, there are oil and natural gas deposits but their reserves are not large.</a:t>
            </a:r>
            <a:endParaRPr lang="it-IT" dirty="0"/>
          </a:p>
        </p:txBody>
      </p:sp>
      <p:pic>
        <p:nvPicPr>
          <p:cNvPr id="4" name="Immagine 3">
            <a:extLst>
              <a:ext uri="{FF2B5EF4-FFF2-40B4-BE49-F238E27FC236}">
                <a16:creationId xmlns:a16="http://schemas.microsoft.com/office/drawing/2014/main" id="{F491DC54-8C67-40D7-BD3B-4671BFEC21E1}"/>
              </a:ext>
            </a:extLst>
          </p:cNvPr>
          <p:cNvPicPr>
            <a:picLocks noChangeAspect="1"/>
          </p:cNvPicPr>
          <p:nvPr/>
        </p:nvPicPr>
        <p:blipFill>
          <a:blip r:embed="rId3"/>
          <a:stretch>
            <a:fillRect/>
          </a:stretch>
        </p:blipFill>
        <p:spPr>
          <a:xfrm>
            <a:off x="8215682" y="4203757"/>
            <a:ext cx="3787425" cy="2560318"/>
          </a:xfrm>
          <a:prstGeom prst="rect">
            <a:avLst/>
          </a:prstGeom>
        </p:spPr>
      </p:pic>
    </p:spTree>
    <p:extLst>
      <p:ext uri="{BB962C8B-B14F-4D97-AF65-F5344CB8AC3E}">
        <p14:creationId xmlns:p14="http://schemas.microsoft.com/office/powerpoint/2010/main" val="2840026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anim calcmode="lin" valueType="num">
                                      <p:cBhvr>
                                        <p:cTn id="35" dur="2000" fill="hold"/>
                                        <p:tgtEl>
                                          <p:spTgt spid="2"/>
                                        </p:tgtEl>
                                        <p:attrNameLst>
                                          <p:attrName>ppt_w</p:attrName>
                                        </p:attrNameLst>
                                      </p:cBhvr>
                                      <p:tavLst>
                                        <p:tav tm="0" fmla="#ppt_w*sin(2.5*pi*$)">
                                          <p:val>
                                            <p:fltVal val="0"/>
                                          </p:val>
                                        </p:tav>
                                        <p:tav tm="100000">
                                          <p:val>
                                            <p:fltVal val="1"/>
                                          </p:val>
                                        </p:tav>
                                      </p:tavLst>
                                    </p:anim>
                                    <p:anim calcmode="lin" valueType="num">
                                      <p:cBhvr>
                                        <p:cTn id="3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FDD2AF6-C4A2-437B-8BB6-749656606B34}"/>
              </a:ext>
            </a:extLst>
          </p:cNvPr>
          <p:cNvPicPr>
            <a:picLocks noChangeAspect="1"/>
          </p:cNvPicPr>
          <p:nvPr/>
        </p:nvPicPr>
        <p:blipFill>
          <a:blip r:embed="rId2"/>
          <a:stretch>
            <a:fillRect/>
          </a:stretch>
        </p:blipFill>
        <p:spPr>
          <a:xfrm>
            <a:off x="293379" y="259424"/>
            <a:ext cx="6200074" cy="3890545"/>
          </a:xfrm>
          <a:prstGeom prst="rect">
            <a:avLst/>
          </a:prstGeom>
        </p:spPr>
      </p:pic>
      <p:sp>
        <p:nvSpPr>
          <p:cNvPr id="3" name="Segnaposto contenuto 2">
            <a:extLst>
              <a:ext uri="{FF2B5EF4-FFF2-40B4-BE49-F238E27FC236}">
                <a16:creationId xmlns:a16="http://schemas.microsoft.com/office/drawing/2014/main" id="{5558F1DE-F4A4-4EE3-AD1F-1853C75E8373}"/>
              </a:ext>
            </a:extLst>
          </p:cNvPr>
          <p:cNvSpPr>
            <a:spLocks noGrp="1"/>
          </p:cNvSpPr>
          <p:nvPr>
            <p:ph idx="1"/>
          </p:nvPr>
        </p:nvSpPr>
        <p:spPr>
          <a:xfrm>
            <a:off x="6689122" y="2363372"/>
            <a:ext cx="4733843" cy="4178933"/>
          </a:xfrm>
        </p:spPr>
        <p:txBody>
          <a:bodyPr>
            <a:normAutofit/>
          </a:bodyPr>
          <a:lstStyle/>
          <a:p>
            <a:pPr>
              <a:lnSpc>
                <a:spcPct val="90000"/>
              </a:lnSpc>
            </a:pPr>
            <a:r>
              <a:rPr lang="en-US" dirty="0"/>
              <a:t>The flag of Ukraine is a banner of two banner of two equally sized horizontal bands of blue and yellow.</a:t>
            </a:r>
          </a:p>
          <a:p>
            <a:pPr>
              <a:lnSpc>
                <a:spcPct val="90000"/>
              </a:lnSpc>
            </a:pPr>
            <a:r>
              <a:rPr lang="en-US" dirty="0"/>
              <a:t>Combination of blue and yellow as a simple of Ukrainian lands comes from the flag of the Kingdom of Galicia-</a:t>
            </a:r>
            <a:r>
              <a:rPr lang="en-US" dirty="0" err="1"/>
              <a:t>Volhynia</a:t>
            </a:r>
            <a:r>
              <a:rPr lang="en-US" dirty="0"/>
              <a:t> used in 12th century.</a:t>
            </a:r>
          </a:p>
          <a:p>
            <a:pPr>
              <a:lnSpc>
                <a:spcPct val="90000"/>
              </a:lnSpc>
            </a:pPr>
            <a:r>
              <a:rPr lang="en-US" dirty="0"/>
              <a:t>As a national flag, the blue and yellow bicolor has been officially used since the 1848 Spring of Nations when it was hoisted over the </a:t>
            </a:r>
            <a:r>
              <a:rPr lang="en-US" dirty="0" err="1"/>
              <a:t>Lviv</a:t>
            </a:r>
            <a:r>
              <a:rPr lang="en-US" dirty="0"/>
              <a:t> </a:t>
            </a:r>
            <a:r>
              <a:rPr lang="en-US" dirty="0" err="1"/>
              <a:t>Rathaus</a:t>
            </a:r>
            <a:r>
              <a:rPr lang="en-US" dirty="0"/>
              <a:t>.</a:t>
            </a:r>
          </a:p>
          <a:p>
            <a:pPr>
              <a:lnSpc>
                <a:spcPct val="90000"/>
              </a:lnSpc>
            </a:pPr>
            <a:r>
              <a:rPr lang="en-US" dirty="0"/>
              <a:t>Creation of the Ukrainian national anthem started in the autumn of 1862 during one of </a:t>
            </a:r>
            <a:r>
              <a:rPr lang="en-US" dirty="0" err="1"/>
              <a:t>Pavlo</a:t>
            </a:r>
            <a:r>
              <a:rPr lang="en-US" dirty="0"/>
              <a:t> </a:t>
            </a:r>
            <a:r>
              <a:rPr lang="en-US" dirty="0" err="1"/>
              <a:t>Chubynsky's</a:t>
            </a:r>
            <a:r>
              <a:rPr lang="en-US" dirty="0"/>
              <a:t> parties.</a:t>
            </a:r>
          </a:p>
          <a:p>
            <a:pPr>
              <a:lnSpc>
                <a:spcPct val="90000"/>
              </a:lnSpc>
            </a:pPr>
            <a:endParaRPr lang="it-IT" sz="1700" dirty="0"/>
          </a:p>
        </p:txBody>
      </p:sp>
    </p:spTree>
    <p:extLst>
      <p:ext uri="{BB962C8B-B14F-4D97-AF65-F5344CB8AC3E}">
        <p14:creationId xmlns:p14="http://schemas.microsoft.com/office/powerpoint/2010/main" val="1323455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EFDCDB-C855-46E5-BD9A-07043A94B069}"/>
              </a:ext>
            </a:extLst>
          </p:cNvPr>
          <p:cNvSpPr>
            <a:spLocks noGrp="1"/>
          </p:cNvSpPr>
          <p:nvPr>
            <p:ph type="title"/>
          </p:nvPr>
        </p:nvSpPr>
        <p:spPr>
          <a:xfrm>
            <a:off x="677334" y="609600"/>
            <a:ext cx="8596668" cy="689113"/>
          </a:xfrm>
        </p:spPr>
        <p:txBody>
          <a:bodyPr>
            <a:normAutofit fontScale="90000"/>
          </a:bodyPr>
          <a:lstStyle/>
          <a:p>
            <a:r>
              <a:rPr lang="it-IT" sz="4000" b="1" u="sng" dirty="0">
                <a:solidFill>
                  <a:srgbClr val="FF0000"/>
                </a:solidFill>
                <a:effectLst>
                  <a:outerShdw blurRad="38100" dist="38100" dir="2700000" algn="tl">
                    <a:srgbClr val="000000">
                      <a:alpha val="43137"/>
                    </a:srgbClr>
                  </a:outerShdw>
                </a:effectLst>
              </a:rPr>
              <a:t>CURRENCY</a:t>
            </a:r>
          </a:p>
        </p:txBody>
      </p:sp>
      <p:sp>
        <p:nvSpPr>
          <p:cNvPr id="3" name="Segnaposto contenuto 2">
            <a:extLst>
              <a:ext uri="{FF2B5EF4-FFF2-40B4-BE49-F238E27FC236}">
                <a16:creationId xmlns:a16="http://schemas.microsoft.com/office/drawing/2014/main" id="{A26ED4A6-4ED2-4CEE-88C3-DAE82CBF694C}"/>
              </a:ext>
            </a:extLst>
          </p:cNvPr>
          <p:cNvSpPr>
            <a:spLocks noGrp="1"/>
          </p:cNvSpPr>
          <p:nvPr>
            <p:ph idx="1"/>
          </p:nvPr>
        </p:nvSpPr>
        <p:spPr>
          <a:xfrm>
            <a:off x="677334" y="1298713"/>
            <a:ext cx="8596668" cy="2345635"/>
          </a:xfrm>
        </p:spPr>
        <p:txBody>
          <a:bodyPr/>
          <a:lstStyle/>
          <a:p>
            <a:r>
              <a:rPr lang="en-US" dirty="0"/>
              <a:t>The hryvnia has been the national currency of Ukraine since 2 september 1996. the hryvnia is subdivided into 100 kopiyka.</a:t>
            </a:r>
          </a:p>
          <a:p>
            <a:r>
              <a:rPr lang="en-US" dirty="0"/>
              <a:t>The currency of Kieran </a:t>
            </a:r>
            <a:r>
              <a:rPr lang="en-US" dirty="0" err="1"/>
              <a:t>Rus'</a:t>
            </a:r>
            <a:r>
              <a:rPr lang="en-US" dirty="0"/>
              <a:t> in the eleventh century was called </a:t>
            </a:r>
            <a:r>
              <a:rPr lang="en-US" dirty="0" err="1"/>
              <a:t>grivna</a:t>
            </a:r>
            <a:r>
              <a:rPr lang="en-US" dirty="0"/>
              <a:t>. The word is thought to derive from Slavic </a:t>
            </a:r>
            <a:r>
              <a:rPr lang="en-US" dirty="0" err="1"/>
              <a:t>griva</a:t>
            </a:r>
            <a:r>
              <a:rPr lang="en-US" dirty="0"/>
              <a:t>; it might have indicated something valuable worn around the neck, usually made of silver or gold;</a:t>
            </a:r>
          </a:p>
          <a:p>
            <a:r>
              <a:rPr lang="en-US" dirty="0"/>
              <a:t>later, the word was used to describe silver or gold ingots of certain weight.</a:t>
            </a:r>
            <a:endParaRPr lang="it-IT" dirty="0"/>
          </a:p>
        </p:txBody>
      </p:sp>
      <p:pic>
        <p:nvPicPr>
          <p:cNvPr id="4" name="Immagine 3">
            <a:extLst>
              <a:ext uri="{FF2B5EF4-FFF2-40B4-BE49-F238E27FC236}">
                <a16:creationId xmlns:a16="http://schemas.microsoft.com/office/drawing/2014/main" id="{C2B00B1C-A15C-407B-855C-E859030885BB}"/>
              </a:ext>
            </a:extLst>
          </p:cNvPr>
          <p:cNvPicPr>
            <a:picLocks noChangeAspect="1"/>
          </p:cNvPicPr>
          <p:nvPr/>
        </p:nvPicPr>
        <p:blipFill>
          <a:blip r:embed="rId2"/>
          <a:stretch>
            <a:fillRect/>
          </a:stretch>
        </p:blipFill>
        <p:spPr>
          <a:xfrm>
            <a:off x="1339943" y="3914719"/>
            <a:ext cx="5658756" cy="2715064"/>
          </a:xfrm>
          <a:prstGeom prst="rect">
            <a:avLst/>
          </a:prstGeom>
        </p:spPr>
      </p:pic>
    </p:spTree>
    <p:extLst>
      <p:ext uri="{BB962C8B-B14F-4D97-AF65-F5344CB8AC3E}">
        <p14:creationId xmlns:p14="http://schemas.microsoft.com/office/powerpoint/2010/main" val="1097817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9D65645-F759-4CC7-A9B9-BD58CABD5020}"/>
              </a:ext>
            </a:extLst>
          </p:cNvPr>
          <p:cNvPicPr>
            <a:picLocks noChangeAspect="1"/>
          </p:cNvPicPr>
          <p:nvPr/>
        </p:nvPicPr>
        <p:blipFill>
          <a:blip r:embed="rId2"/>
          <a:stretch>
            <a:fillRect/>
          </a:stretch>
        </p:blipFill>
        <p:spPr>
          <a:xfrm>
            <a:off x="308418" y="609600"/>
            <a:ext cx="9334500" cy="5619750"/>
          </a:xfrm>
          <a:prstGeom prst="rect">
            <a:avLst/>
          </a:prstGeom>
        </p:spPr>
      </p:pic>
      <p:sp>
        <p:nvSpPr>
          <p:cNvPr id="2" name="Titolo 1">
            <a:extLst>
              <a:ext uri="{FF2B5EF4-FFF2-40B4-BE49-F238E27FC236}">
                <a16:creationId xmlns:a16="http://schemas.microsoft.com/office/drawing/2014/main" id="{DAA61584-ABBF-4CE4-AD75-E61DD5C1E44D}"/>
              </a:ext>
            </a:extLst>
          </p:cNvPr>
          <p:cNvSpPr>
            <a:spLocks noGrp="1"/>
          </p:cNvSpPr>
          <p:nvPr>
            <p:ph type="title"/>
          </p:nvPr>
        </p:nvSpPr>
        <p:spPr>
          <a:xfrm>
            <a:off x="677334" y="609600"/>
            <a:ext cx="8596668" cy="742122"/>
          </a:xfrm>
        </p:spPr>
        <p:txBody>
          <a:bodyPr>
            <a:normAutofit/>
          </a:bodyPr>
          <a:lstStyle/>
          <a:p>
            <a:r>
              <a:rPr lang="it-IT" b="1" u="sng" dirty="0">
                <a:solidFill>
                  <a:srgbClr val="FF0000"/>
                </a:solidFill>
                <a:effectLst>
                  <a:outerShdw blurRad="38100" dist="38100" dir="2700000" algn="tl">
                    <a:srgbClr val="000000">
                      <a:alpha val="43137"/>
                    </a:srgbClr>
                  </a:outerShdw>
                </a:effectLst>
              </a:rPr>
              <a:t>GOVERNMENT</a:t>
            </a:r>
          </a:p>
        </p:txBody>
      </p:sp>
      <p:sp>
        <p:nvSpPr>
          <p:cNvPr id="3" name="Segnaposto contenuto 2">
            <a:extLst>
              <a:ext uri="{FF2B5EF4-FFF2-40B4-BE49-F238E27FC236}">
                <a16:creationId xmlns:a16="http://schemas.microsoft.com/office/drawing/2014/main" id="{106D449B-81F3-4DEA-B418-464DA43CD2E3}"/>
              </a:ext>
            </a:extLst>
          </p:cNvPr>
          <p:cNvSpPr>
            <a:spLocks noGrp="1"/>
          </p:cNvSpPr>
          <p:nvPr>
            <p:ph idx="1"/>
          </p:nvPr>
        </p:nvSpPr>
        <p:spPr>
          <a:xfrm>
            <a:off x="677334" y="1859674"/>
            <a:ext cx="8440162" cy="5150726"/>
          </a:xfrm>
        </p:spPr>
        <p:txBody>
          <a:bodyPr/>
          <a:lstStyle/>
          <a:p>
            <a:r>
              <a:rPr lang="en-US" dirty="0">
                <a:solidFill>
                  <a:schemeClr val="bg1"/>
                </a:solidFill>
              </a:rPr>
              <a:t>Ukraine is a sovereign country in eastern Europe with a popular of about 43 million people. The country is a unitary republic under a semi - presidential system.</a:t>
            </a:r>
          </a:p>
          <a:p>
            <a:pPr marL="0" indent="0">
              <a:buNone/>
            </a:pPr>
            <a:endParaRPr lang="en-US" dirty="0">
              <a:solidFill>
                <a:schemeClr val="bg1"/>
              </a:solidFill>
            </a:endParaRPr>
          </a:p>
          <a:p>
            <a:r>
              <a:rPr lang="en-US" dirty="0">
                <a:solidFill>
                  <a:schemeClr val="bg1"/>
                </a:solidFill>
              </a:rPr>
              <a:t>The country exercises separation of power with three levels of government: legislative executive and juridical. </a:t>
            </a:r>
          </a:p>
          <a:p>
            <a:pPr marL="0" indent="0">
              <a:buNone/>
            </a:pPr>
            <a:endParaRPr lang="en-US" dirty="0">
              <a:solidFill>
                <a:schemeClr val="bg1"/>
              </a:solidFill>
            </a:endParaRPr>
          </a:p>
          <a:p>
            <a:r>
              <a:rPr lang="en-US" dirty="0">
                <a:solidFill>
                  <a:schemeClr val="bg1"/>
                </a:solidFill>
              </a:rPr>
              <a:t>Ukraine operates under a multi-party system, the president and the government hold the executive power while the legislature is vested in the parliament. The politics of the country has been categorized as over-centralized and associated to the legacy of the Soviet Union and caused by the fear of separatism.</a:t>
            </a:r>
            <a:endParaRPr lang="it-IT" dirty="0">
              <a:solidFill>
                <a:schemeClr val="bg1"/>
              </a:solidFill>
            </a:endParaRPr>
          </a:p>
        </p:txBody>
      </p:sp>
    </p:spTree>
    <p:extLst>
      <p:ext uri="{BB962C8B-B14F-4D97-AF65-F5344CB8AC3E}">
        <p14:creationId xmlns:p14="http://schemas.microsoft.com/office/powerpoint/2010/main" val="1336142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119F8-F519-4CF1-A0C2-26804BB313A8}"/>
              </a:ext>
            </a:extLst>
          </p:cNvPr>
          <p:cNvSpPr>
            <a:spLocks noGrp="1"/>
          </p:cNvSpPr>
          <p:nvPr>
            <p:ph type="title"/>
          </p:nvPr>
        </p:nvSpPr>
        <p:spPr>
          <a:xfrm>
            <a:off x="677334" y="609600"/>
            <a:ext cx="8596668" cy="1033670"/>
          </a:xfrm>
        </p:spPr>
        <p:txBody>
          <a:bodyPr>
            <a:normAutofit/>
          </a:bodyPr>
          <a:lstStyle/>
          <a:p>
            <a:r>
              <a:rPr lang="en-US" sz="2800" b="1" u="sng" dirty="0">
                <a:solidFill>
                  <a:srgbClr val="FF0000"/>
                </a:solidFill>
                <a:effectLst>
                  <a:outerShdw blurRad="38100" dist="38100" dir="2700000" algn="tl">
                    <a:srgbClr val="000000">
                      <a:alpha val="43137"/>
                    </a:srgbClr>
                  </a:outerShdw>
                </a:effectLst>
              </a:rPr>
              <a:t>UKRAINE IS THE 50TH LARGEST EXPORT ECONOMY IN THE WORLD.</a:t>
            </a:r>
            <a:endParaRPr lang="it-IT" sz="2800" b="1" u="sng" dirty="0">
              <a:solidFill>
                <a:srgbClr val="FF0000"/>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F0114AEE-B4C9-4A50-BD42-DE25F4769EA4}"/>
              </a:ext>
            </a:extLst>
          </p:cNvPr>
          <p:cNvSpPr>
            <a:spLocks noGrp="1"/>
          </p:cNvSpPr>
          <p:nvPr>
            <p:ph idx="1"/>
          </p:nvPr>
        </p:nvSpPr>
        <p:spPr>
          <a:xfrm>
            <a:off x="677334" y="1643270"/>
            <a:ext cx="8596668" cy="4876800"/>
          </a:xfrm>
        </p:spPr>
        <p:txBody>
          <a:bodyPr>
            <a:normAutofit/>
          </a:bodyPr>
          <a:lstStyle/>
          <a:p>
            <a:r>
              <a:rPr lang="en-US" sz="1900" dirty="0"/>
              <a:t>The top exports of Ukraine are Iron, Seed oils corn, Wheat and iron ore. Its top imports are Petroleum Gas. Petroleum, Coal Briquettes, Packaged Medicaments and Cars.</a:t>
            </a:r>
          </a:p>
          <a:p>
            <a:r>
              <a:rPr lang="en-US" sz="1900" dirty="0"/>
              <a:t>On 16 July 1990 the new parliament adopted the Declaration of State Sovereignty of Ukraine.</a:t>
            </a:r>
          </a:p>
          <a:p>
            <a:r>
              <a:rPr lang="en-US" sz="1900" dirty="0"/>
              <a:t>This established the principles of the self-determination, democracy, independence and the priority of Ukrainian law over Soviet law. </a:t>
            </a:r>
          </a:p>
          <a:p>
            <a:r>
              <a:rPr lang="en-US" sz="1900" dirty="0"/>
              <a:t>A referendum (1991) more than 90%of the electorate expressed their support for the act of independence. According to the Constitution, Ukraine's state language is Ukrainian. Russian is widely spoken, 67.5%  of the population declared the Ukrainian native language and 29.6% declared the Russian.</a:t>
            </a:r>
          </a:p>
          <a:p>
            <a:r>
              <a:rPr lang="en-US" sz="1900" dirty="0"/>
              <a:t>The Ukrainian is mainly spoken in central and western Ukraine in western Ukraine the Ukrainian is also the dominant language in cities.</a:t>
            </a:r>
          </a:p>
          <a:p>
            <a:endParaRPr lang="it-IT" dirty="0"/>
          </a:p>
        </p:txBody>
      </p:sp>
    </p:spTree>
    <p:extLst>
      <p:ext uri="{BB962C8B-B14F-4D97-AF65-F5344CB8AC3E}">
        <p14:creationId xmlns:p14="http://schemas.microsoft.com/office/powerpoint/2010/main" val="32505950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2422EE-EAD2-463D-A06A-205E82BDBF66}"/>
              </a:ext>
            </a:extLst>
          </p:cNvPr>
          <p:cNvSpPr>
            <a:spLocks noGrp="1"/>
          </p:cNvSpPr>
          <p:nvPr>
            <p:ph type="title"/>
          </p:nvPr>
        </p:nvSpPr>
        <p:spPr>
          <a:xfrm>
            <a:off x="6096000" y="1252330"/>
            <a:ext cx="3165796" cy="755374"/>
          </a:xfrm>
        </p:spPr>
        <p:txBody>
          <a:bodyPr/>
          <a:lstStyle/>
          <a:p>
            <a:r>
              <a:rPr lang="it-IT" b="1" u="sng" dirty="0">
                <a:solidFill>
                  <a:srgbClr val="FF0000"/>
                </a:solidFill>
                <a:effectLst>
                  <a:outerShdw blurRad="38100" dist="38100" dir="2700000" algn="tl">
                    <a:srgbClr val="000000">
                      <a:alpha val="43137"/>
                    </a:srgbClr>
                  </a:outerShdw>
                </a:effectLst>
              </a:rPr>
              <a:t>POPULATION</a:t>
            </a:r>
          </a:p>
        </p:txBody>
      </p:sp>
      <p:sp>
        <p:nvSpPr>
          <p:cNvPr id="3" name="Segnaposto contenuto 2">
            <a:extLst>
              <a:ext uri="{FF2B5EF4-FFF2-40B4-BE49-F238E27FC236}">
                <a16:creationId xmlns:a16="http://schemas.microsoft.com/office/drawing/2014/main" id="{29875F91-41EA-4281-85CA-9751A0690675}"/>
              </a:ext>
            </a:extLst>
          </p:cNvPr>
          <p:cNvSpPr>
            <a:spLocks noGrp="1"/>
          </p:cNvSpPr>
          <p:nvPr>
            <p:ph idx="1"/>
          </p:nvPr>
        </p:nvSpPr>
        <p:spPr>
          <a:xfrm>
            <a:off x="677334" y="3226364"/>
            <a:ext cx="8294388" cy="3402474"/>
          </a:xfrm>
        </p:spPr>
        <p:txBody>
          <a:bodyPr>
            <a:normAutofit/>
          </a:bodyPr>
          <a:lstStyle/>
          <a:p>
            <a:r>
              <a:rPr lang="en-US" dirty="0"/>
              <a:t>The level of religiosity in Ukraine is greatest in Western Ukraine (91%) and lowest in Eastern Ukraine (56%) and the Donbass (57%). A 2006 survey of the same </a:t>
            </a:r>
            <a:r>
              <a:rPr lang="en-US" dirty="0" err="1"/>
              <a:t>Razumkov</a:t>
            </a:r>
            <a:r>
              <a:rPr lang="en-US" dirty="0"/>
              <a:t> </a:t>
            </a:r>
            <a:r>
              <a:rPr lang="en-US" dirty="0" err="1"/>
              <a:t>centre</a:t>
            </a:r>
            <a:r>
              <a:rPr lang="en-US" dirty="0"/>
              <a:t>, found that: 62,5% of all respondents were not religious, not believers or not affiliated to any religious body 33.6% were Christians (26.8% orthodox,5.9% Catholics and 0.9%protestants),01% were Jewish and 3.8% were members of other religions.</a:t>
            </a:r>
          </a:p>
          <a:p>
            <a:r>
              <a:rPr lang="en-US" dirty="0"/>
              <a:t>Among those Ukrainians who declared to believe in Orthodoxy,38.1%. While 23.0%declared to be members of the Ukrainian Orthodox church of the </a:t>
            </a:r>
            <a:r>
              <a:rPr lang="en-US" dirty="0" err="1"/>
              <a:t>Moscovian</a:t>
            </a:r>
            <a:r>
              <a:rPr lang="en-US" dirty="0"/>
              <a:t> Patriarchate. </a:t>
            </a:r>
          </a:p>
          <a:p>
            <a:r>
              <a:rPr lang="en-US" dirty="0"/>
              <a:t>Protestants in Ukraine make up 1.9% of the population as of 2016. a further 7.1%</a:t>
            </a:r>
          </a:p>
        </p:txBody>
      </p:sp>
      <p:pic>
        <p:nvPicPr>
          <p:cNvPr id="5" name="Immagine 4">
            <a:extLst>
              <a:ext uri="{FF2B5EF4-FFF2-40B4-BE49-F238E27FC236}">
                <a16:creationId xmlns:a16="http://schemas.microsoft.com/office/drawing/2014/main" id="{8DCB8F3B-F3A9-491A-A2C1-5F72B8F0B6EB}"/>
              </a:ext>
            </a:extLst>
          </p:cNvPr>
          <p:cNvPicPr>
            <a:picLocks noChangeAspect="1"/>
          </p:cNvPicPr>
          <p:nvPr/>
        </p:nvPicPr>
        <p:blipFill>
          <a:blip r:embed="rId2"/>
          <a:stretch>
            <a:fillRect/>
          </a:stretch>
        </p:blipFill>
        <p:spPr>
          <a:xfrm>
            <a:off x="677334" y="339953"/>
            <a:ext cx="4953208" cy="2580128"/>
          </a:xfrm>
          <a:prstGeom prst="rect">
            <a:avLst/>
          </a:prstGeom>
        </p:spPr>
      </p:pic>
    </p:spTree>
    <p:extLst>
      <p:ext uri="{BB962C8B-B14F-4D97-AF65-F5344CB8AC3E}">
        <p14:creationId xmlns:p14="http://schemas.microsoft.com/office/powerpoint/2010/main" val="172622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2000"/>
                                        <p:tgtEl>
                                          <p:spTgt spid="3">
                                            <p:txEl>
                                              <p:pRg st="1" end="1"/>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764AE-C2FB-473B-A568-274CE0056738}"/>
              </a:ext>
            </a:extLst>
          </p:cNvPr>
          <p:cNvSpPr>
            <a:spLocks noGrp="1"/>
          </p:cNvSpPr>
          <p:nvPr>
            <p:ph type="title"/>
          </p:nvPr>
        </p:nvSpPr>
        <p:spPr>
          <a:xfrm>
            <a:off x="677334" y="609600"/>
            <a:ext cx="8596668" cy="1320800"/>
          </a:xfrm>
        </p:spPr>
        <p:txBody>
          <a:bodyPr/>
          <a:lstStyle/>
          <a:p>
            <a:r>
              <a:rPr lang="it-IT" b="1" u="sng">
                <a:solidFill>
                  <a:srgbClr val="FF0000"/>
                </a:solidFill>
                <a:effectLst>
                  <a:outerShdw blurRad="38100" dist="38100" dir="2700000" algn="tl">
                    <a:srgbClr val="000000">
                      <a:alpha val="43137"/>
                    </a:srgbClr>
                  </a:outerShdw>
                </a:effectLst>
              </a:rPr>
              <a:t>CULTURE</a:t>
            </a:r>
            <a:endParaRPr lang="it-IT" b="1" u="sng" dirty="0">
              <a:solidFill>
                <a:srgbClr val="FF0000"/>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F05AEB09-BFA1-4AE7-B423-467CA1D3254A}"/>
              </a:ext>
            </a:extLst>
          </p:cNvPr>
          <p:cNvSpPr>
            <a:spLocks noGrp="1"/>
          </p:cNvSpPr>
          <p:nvPr>
            <p:ph idx="1"/>
          </p:nvPr>
        </p:nvSpPr>
        <p:spPr>
          <a:xfrm>
            <a:off x="677334" y="1488613"/>
            <a:ext cx="8596668" cy="5203735"/>
          </a:xfrm>
        </p:spPr>
        <p:txBody>
          <a:bodyPr>
            <a:normAutofit fontScale="92500" lnSpcReduction="20000"/>
          </a:bodyPr>
          <a:lstStyle/>
          <a:p>
            <a:r>
              <a:rPr lang="en-US" sz="1900" dirty="0"/>
              <a:t>The culture of Ukraine has been influenced by its eastern and western neighbors. Crafted textile arts play an important role in Ukrainian culture.</a:t>
            </a:r>
          </a:p>
          <a:p>
            <a:r>
              <a:rPr lang="en-US" sz="1900" dirty="0"/>
              <a:t>The history of Ukrainian literature dates  back to the 11th century.</a:t>
            </a:r>
          </a:p>
          <a:p>
            <a:r>
              <a:rPr lang="en-US" sz="1900" dirty="0"/>
              <a:t>Ukrainian literature began to develop again in the 14th century, and was significantly advanced in the sixteenth century with the introduction of the press however at the end of the eighteenth century emerged modern Ukrainian literature.</a:t>
            </a:r>
          </a:p>
          <a:p>
            <a:r>
              <a:rPr lang="en-US" sz="1900" dirty="0"/>
              <a:t>Ukrainian architecture includes the motifs and styles that are fund in structures built in modern Ukraine.</a:t>
            </a:r>
          </a:p>
          <a:p>
            <a:r>
              <a:rPr lang="en-US" sz="1900" dirty="0"/>
              <a:t>Musica is major part of Ukrainian culture, from traditional folk music, to classic and modern rock.</a:t>
            </a:r>
          </a:p>
          <a:p>
            <a:r>
              <a:rPr lang="en-US" sz="1900" dirty="0"/>
              <a:t>Ukraine greatly benefited from the Soviet emphasis on physical education.</a:t>
            </a:r>
          </a:p>
          <a:p>
            <a:r>
              <a:rPr lang="en-US" sz="1900" dirty="0"/>
              <a:t>Basketball is becoming popular in Ukraine in 2011.</a:t>
            </a:r>
          </a:p>
          <a:p>
            <a:r>
              <a:rPr lang="en-US" sz="1900" dirty="0"/>
              <a:t>The traditional Ukrainian diet included chicken, pork, beef, fish and mushroom. Ukrainians also tend to eat a lot of potatoes, grains, fresh, boiled or </a:t>
            </a:r>
            <a:r>
              <a:rPr lang="en-US" sz="1900" dirty="0" err="1"/>
              <a:t>piclek</a:t>
            </a:r>
            <a:r>
              <a:rPr lang="en-US" sz="1900" dirty="0"/>
              <a:t> vegetables.</a:t>
            </a:r>
          </a:p>
          <a:p>
            <a:r>
              <a:rPr lang="en-US" sz="1900" dirty="0"/>
              <a:t>The wildlife of Ukraine is distinguished by  large variety of species with almost 45 thousand kinds of animals.</a:t>
            </a:r>
          </a:p>
          <a:p>
            <a:endParaRPr lang="it-IT" dirty="0"/>
          </a:p>
        </p:txBody>
      </p:sp>
    </p:spTree>
    <p:extLst>
      <p:ext uri="{BB962C8B-B14F-4D97-AF65-F5344CB8AC3E}">
        <p14:creationId xmlns:p14="http://schemas.microsoft.com/office/powerpoint/2010/main" val="9447334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0AA5C-ECA4-4889-AC23-5726B3E2F67E}"/>
              </a:ext>
            </a:extLst>
          </p:cNvPr>
          <p:cNvSpPr>
            <a:spLocks noGrp="1"/>
          </p:cNvSpPr>
          <p:nvPr>
            <p:ph type="title"/>
          </p:nvPr>
        </p:nvSpPr>
        <p:spPr>
          <a:xfrm>
            <a:off x="677334" y="609600"/>
            <a:ext cx="8596668" cy="742122"/>
          </a:xfrm>
        </p:spPr>
        <p:txBody>
          <a:bodyPr/>
          <a:lstStyle/>
          <a:p>
            <a:r>
              <a:rPr lang="it-IT" b="1" u="sng">
                <a:solidFill>
                  <a:srgbClr val="FF0000"/>
                </a:solidFill>
                <a:effectLst>
                  <a:outerShdw blurRad="38100" dist="38100" dir="2700000" algn="tl">
                    <a:srgbClr val="000000">
                      <a:alpha val="43137"/>
                    </a:srgbClr>
                  </a:outerShdw>
                </a:effectLst>
              </a:rPr>
              <a:t>INTERESTING FACT</a:t>
            </a:r>
            <a:endParaRPr lang="it-IT" b="1" u="sng" dirty="0">
              <a:solidFill>
                <a:srgbClr val="FF0000"/>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7943BA85-3F9C-45D6-B4A6-564B59AF7679}"/>
              </a:ext>
            </a:extLst>
          </p:cNvPr>
          <p:cNvSpPr>
            <a:spLocks noGrp="1"/>
          </p:cNvSpPr>
          <p:nvPr>
            <p:ph idx="1"/>
          </p:nvPr>
        </p:nvSpPr>
        <p:spPr>
          <a:xfrm>
            <a:off x="677334" y="1756092"/>
            <a:ext cx="8596668" cy="4829933"/>
          </a:xfrm>
        </p:spPr>
        <p:txBody>
          <a:bodyPr>
            <a:normAutofit/>
          </a:bodyPr>
          <a:lstStyle/>
          <a:p>
            <a:pPr marL="0" indent="0">
              <a:buNone/>
            </a:pPr>
            <a:r>
              <a:rPr lang="en-US" dirty="0"/>
              <a:t>Five interesting facts of Ukraine are:</a:t>
            </a:r>
          </a:p>
          <a:p>
            <a:pPr marL="0" indent="0">
              <a:buNone/>
            </a:pPr>
            <a:r>
              <a:rPr lang="en-US" dirty="0"/>
              <a:t>1) the national holiday in Ukraine is August 24th</a:t>
            </a:r>
          </a:p>
          <a:p>
            <a:pPr marL="0" indent="0">
              <a:buNone/>
            </a:pPr>
            <a:r>
              <a:rPr lang="en-US" dirty="0"/>
              <a:t>2) the head of state in Ukraine is Leonid Kuchma</a:t>
            </a:r>
          </a:p>
          <a:p>
            <a:pPr marL="0" indent="0">
              <a:buNone/>
            </a:pPr>
            <a:r>
              <a:rPr lang="en-US" dirty="0"/>
              <a:t>3) Ukraine has extremely fertile black earth soils.</a:t>
            </a:r>
          </a:p>
          <a:p>
            <a:pPr marL="0" indent="0">
              <a:buNone/>
            </a:pPr>
            <a:r>
              <a:rPr lang="en-US" dirty="0"/>
              <a:t>4) Ukrainians wear their wedding ring on the ring finger of their right hand instead of the left hand.</a:t>
            </a:r>
          </a:p>
          <a:p>
            <a:pPr marL="0" indent="0">
              <a:buNone/>
            </a:pPr>
            <a:r>
              <a:rPr lang="en-US" dirty="0"/>
              <a:t>5) the third most visited McDonald's in the world is located in Kiev near the train station and considered to be in the top five most crowed McDonald's in the world.</a:t>
            </a:r>
          </a:p>
          <a:p>
            <a:r>
              <a:rPr lang="en-US" dirty="0"/>
              <a:t>Words in Ukrainian:</a:t>
            </a:r>
          </a:p>
          <a:p>
            <a:pPr marL="0" indent="0">
              <a:buNone/>
            </a:pPr>
            <a:r>
              <a:rPr lang="en-US" dirty="0"/>
              <a:t>Pizza: піца                            Musica: музика</a:t>
            </a:r>
          </a:p>
          <a:p>
            <a:pPr marL="0" indent="0">
              <a:buNone/>
            </a:pPr>
            <a:r>
              <a:rPr lang="en-US" dirty="0"/>
              <a:t>Fotografia: фотографія         Pallavolo: волейбол</a:t>
            </a:r>
          </a:p>
          <a:p>
            <a:pPr marL="0" indent="0">
              <a:buNone/>
            </a:pPr>
            <a:r>
              <a:rPr lang="en-US" dirty="0"/>
              <a:t>Ciao: привіт                          Vita: життя</a:t>
            </a:r>
          </a:p>
          <a:p>
            <a:endParaRPr lang="it-IT" dirty="0"/>
          </a:p>
        </p:txBody>
      </p:sp>
      <p:pic>
        <p:nvPicPr>
          <p:cNvPr id="4" name="Immagine 3">
            <a:extLst>
              <a:ext uri="{FF2B5EF4-FFF2-40B4-BE49-F238E27FC236}">
                <a16:creationId xmlns:a16="http://schemas.microsoft.com/office/drawing/2014/main" id="{F5037CD9-36C9-42DB-9A9D-4F39EED5B543}"/>
              </a:ext>
            </a:extLst>
          </p:cNvPr>
          <p:cNvPicPr>
            <a:picLocks noChangeAspect="1"/>
          </p:cNvPicPr>
          <p:nvPr/>
        </p:nvPicPr>
        <p:blipFill>
          <a:blip r:embed="rId2"/>
          <a:stretch>
            <a:fillRect/>
          </a:stretch>
        </p:blipFill>
        <p:spPr>
          <a:xfrm>
            <a:off x="5969390" y="609600"/>
            <a:ext cx="3505275" cy="2536013"/>
          </a:xfrm>
          <a:prstGeom prst="rect">
            <a:avLst/>
          </a:prstGeom>
        </p:spPr>
      </p:pic>
    </p:spTree>
    <p:extLst>
      <p:ext uri="{BB962C8B-B14F-4D97-AF65-F5344CB8AC3E}">
        <p14:creationId xmlns:p14="http://schemas.microsoft.com/office/powerpoint/2010/main" val="20127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TotalTime>
  <Words>1032</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Trebuchet MS</vt:lpstr>
      <vt:lpstr>Wingdings 3</vt:lpstr>
      <vt:lpstr>Sfaccettatura</vt:lpstr>
      <vt:lpstr>UKRAINE</vt:lpstr>
      <vt:lpstr>Presentazione standard di PowerPoint</vt:lpstr>
      <vt:lpstr>Presentazione standard di PowerPoint</vt:lpstr>
      <vt:lpstr>CURRENCY</vt:lpstr>
      <vt:lpstr>GOVERNMENT</vt:lpstr>
      <vt:lpstr>UKRAINE IS THE 50TH LARGEST EXPORT ECONOMY IN THE WORLD.</vt:lpstr>
      <vt:lpstr>POPULATION</vt:lpstr>
      <vt:lpstr>CULTURE</vt:lpstr>
      <vt:lpstr>INTERESTING FACT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L’UKRAINE</dc:title>
  <dc:creator>Elisa Pisati</dc:creator>
  <cp:lastModifiedBy>Elisa Pisati</cp:lastModifiedBy>
  <cp:revision>52</cp:revision>
  <dcterms:created xsi:type="dcterms:W3CDTF">2017-11-22T09:21:39Z</dcterms:created>
  <dcterms:modified xsi:type="dcterms:W3CDTF">2017-11-22T16:24:07Z</dcterms:modified>
</cp:coreProperties>
</file>