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6" r:id="rId4"/>
    <p:sldId id="257" r:id="rId5"/>
    <p:sldId id="258" r:id="rId6"/>
    <p:sldId id="267" r:id="rId7"/>
    <p:sldId id="259" r:id="rId8"/>
    <p:sldId id="260" r:id="rId9"/>
    <p:sldId id="261" r:id="rId10"/>
    <p:sldId id="262" r:id="rId11"/>
    <p:sldId id="268" r:id="rId12"/>
    <p:sldId id="263" r:id="rId13"/>
    <p:sldId id="264"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3" autoAdjust="0"/>
  </p:normalViewPr>
  <p:slideViewPr>
    <p:cSldViewPr>
      <p:cViewPr varScale="1">
        <p:scale>
          <a:sx n="65" d="100"/>
          <a:sy n="65" d="100"/>
        </p:scale>
        <p:origin x="15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8" name="Slide Number Placeholder 7"/>
          <p:cNvSpPr>
            <a:spLocks noGrp="1"/>
          </p:cNvSpPr>
          <p:nvPr>
            <p:ph type="sldNum" sz="quarter" idx="11"/>
          </p:nvPr>
        </p:nvSpPr>
        <p:spPr/>
        <p:txBody>
          <a:bodyPr/>
          <a:lstStyle/>
          <a:p>
            <a:fld id="{EA9ABAF0-ED7A-4989-96B4-3A38EF022F23}"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9ABAF0-ED7A-4989-96B4-3A38EF022F23}" type="slidenum">
              <a:rPr lang="tr-TR" smtClean="0"/>
              <a:pPr/>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9ABAF0-ED7A-4989-96B4-3A38EF022F23}" type="slidenum">
              <a:rPr lang="tr-TR" smtClean="0"/>
              <a:pPr/>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A9ABAF0-ED7A-4989-96B4-3A38EF022F23}" type="slidenum">
              <a:rPr lang="tr-TR" smtClean="0"/>
              <a:pPr/>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E6C1E5D-E561-4861-9BEC-CD197DC688E1}" type="datetimeFigureOut">
              <a:rPr lang="tr-TR" smtClean="0"/>
              <a:pPr/>
              <a:t>19.09.2019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9ABAF0-ED7A-4989-96B4-3A38EF022F2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E6C1E5D-E561-4861-9BEC-CD197DC688E1}" type="datetimeFigureOut">
              <a:rPr lang="tr-TR" smtClean="0"/>
              <a:pPr/>
              <a:t>19.09.2019</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A9ABAF0-ED7A-4989-96B4-3A38EF022F23}" type="slidenum">
              <a:rPr lang="tr-TR" smtClean="0"/>
              <a:pPr/>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09601"/>
            <a:ext cx="7772400" cy="4267200"/>
          </a:xfrm>
        </p:spPr>
        <p:txBody>
          <a:bodyPr/>
          <a:lstStyle/>
          <a:p>
            <a:r>
              <a:rPr lang="tr-TR" dirty="0" err="1" smtClean="0"/>
              <a:t>National</a:t>
            </a:r>
            <a:r>
              <a:rPr lang="tr-TR" dirty="0" smtClean="0"/>
              <a:t> Sports of </a:t>
            </a:r>
            <a:r>
              <a:rPr lang="tr-TR" dirty="0" err="1" smtClean="0"/>
              <a:t>Turkey</a:t>
            </a:r>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4547" b="8545"/>
          <a:stretch/>
        </p:blipFill>
        <p:spPr>
          <a:xfrm>
            <a:off x="0" y="0"/>
            <a:ext cx="9144000" cy="6858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987824" cy="87154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858" y="0"/>
            <a:ext cx="2866141" cy="1330846"/>
          </a:xfrm>
          <a:prstGeom prst="rect">
            <a:avLst/>
          </a:prstGeom>
        </p:spPr>
      </p:pic>
    </p:spTree>
    <p:extLst>
      <p:ext uri="{BB962C8B-B14F-4D97-AF65-F5344CB8AC3E}">
        <p14:creationId xmlns:p14="http://schemas.microsoft.com/office/powerpoint/2010/main" val="161964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Yer Tutucusu 6"/>
          <p:cNvSpPr>
            <a:spLocks noGrp="1"/>
          </p:cNvSpPr>
          <p:nvPr>
            <p:ph type="body" sz="half" idx="2"/>
          </p:nvPr>
        </p:nvSpPr>
        <p:spPr>
          <a:xfrm>
            <a:off x="251521" y="3933056"/>
            <a:ext cx="8663880" cy="2924944"/>
          </a:xfrm>
        </p:spPr>
        <p:txBody>
          <a:bodyPr>
            <a:normAutofit/>
          </a:bodyPr>
          <a:lstStyle/>
          <a:p>
            <a:r>
              <a:rPr lang="en-US" sz="3600" dirty="0">
                <a:solidFill>
                  <a:schemeClr val="tx1">
                    <a:lumMod val="95000"/>
                    <a:lumOff val="5000"/>
                  </a:schemeClr>
                </a:solidFill>
              </a:rPr>
              <a:t>It is known that nomadic communities in Central Asia used horses as animals for at least two thousand years before Christ.</a:t>
            </a:r>
            <a:endParaRPr lang="tr-TR" sz="3600" dirty="0">
              <a:solidFill>
                <a:schemeClr val="tx1">
                  <a:lumMod val="95000"/>
                  <a:lumOff val="5000"/>
                </a:schemeClr>
              </a:solidFill>
            </a:endParaRPr>
          </a:p>
          <a:p>
            <a:endParaRPr lang="tr-TR" sz="2800" dirty="0">
              <a:solidFill>
                <a:schemeClr val="tx1">
                  <a:lumMod val="95000"/>
                  <a:lumOff val="5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6632"/>
            <a:ext cx="8424936" cy="3528392"/>
          </a:xfrm>
        </p:spPr>
      </p:pic>
    </p:spTree>
    <p:extLst>
      <p:ext uri="{BB962C8B-B14F-4D97-AF65-F5344CB8AC3E}">
        <p14:creationId xmlns:p14="http://schemas.microsoft.com/office/powerpoint/2010/main" val="400838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171"/>
            <a:ext cx="9144000" cy="4185917"/>
          </a:xfrm>
        </p:spPr>
      </p:pic>
      <p:sp>
        <p:nvSpPr>
          <p:cNvPr id="4" name="Metin Yer Tutucusu 3"/>
          <p:cNvSpPr>
            <a:spLocks noGrp="1"/>
          </p:cNvSpPr>
          <p:nvPr>
            <p:ph type="body" sz="half" idx="2"/>
          </p:nvPr>
        </p:nvSpPr>
        <p:spPr>
          <a:xfrm>
            <a:off x="719137" y="4437112"/>
            <a:ext cx="8196263" cy="2420888"/>
          </a:xfrm>
        </p:spPr>
        <p:txBody>
          <a:bodyPr>
            <a:noAutofit/>
          </a:bodyPr>
          <a:lstStyle/>
          <a:p>
            <a:r>
              <a:rPr lang="en-US" sz="2400" b="1" dirty="0">
                <a:latin typeface="Comic Sans MS" panose="030F0702030302020204" pitchFamily="66" charset="0"/>
              </a:rPr>
              <a:t>Horses have been a common passion of Turks throughout history. In the Turkish </a:t>
            </a:r>
            <a:r>
              <a:rPr lang="en-US" sz="2400" b="1" dirty="0" smtClean="0">
                <a:latin typeface="Comic Sans MS" panose="030F0702030302020204" pitchFamily="66" charset="0"/>
              </a:rPr>
              <a:t>culture,</a:t>
            </a:r>
            <a:r>
              <a:rPr lang="tr-TR" sz="2400" b="1" dirty="0" smtClean="0">
                <a:latin typeface="Comic Sans MS" panose="030F0702030302020204" pitchFamily="66" charset="0"/>
              </a:rPr>
              <a:t> </a:t>
            </a:r>
            <a:r>
              <a:rPr lang="en-US" sz="2400" b="1" dirty="0" smtClean="0">
                <a:latin typeface="Comic Sans MS" panose="030F0702030302020204" pitchFamily="66" charset="0"/>
              </a:rPr>
              <a:t>the </a:t>
            </a:r>
            <a:r>
              <a:rPr lang="en-US" sz="2400" b="1" dirty="0">
                <a:latin typeface="Comic Sans MS" panose="030F0702030302020204" pitchFamily="66" charset="0"/>
              </a:rPr>
              <a:t>horse was seen as sacred and poems, epics and folk songs were written on it.</a:t>
            </a:r>
            <a:endParaRPr lang="tr-TR" sz="2400" b="1" dirty="0">
              <a:latin typeface="Comic Sans MS" panose="030F0702030302020204" pitchFamily="66" charset="0"/>
            </a:endParaRPr>
          </a:p>
        </p:txBody>
      </p:sp>
    </p:spTree>
    <p:extLst>
      <p:ext uri="{BB962C8B-B14F-4D97-AF65-F5344CB8AC3E}">
        <p14:creationId xmlns:p14="http://schemas.microsoft.com/office/powerpoint/2010/main" val="176936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0"/>
            <a:ext cx="8229600" cy="1052736"/>
          </a:xfrm>
        </p:spPr>
        <p:txBody>
          <a:bodyPr/>
          <a:lstStyle/>
          <a:p>
            <a:r>
              <a:rPr lang="tr-TR" dirty="0" err="1" smtClean="0"/>
              <a:t>Wrestling</a:t>
            </a:r>
            <a:r>
              <a:rPr lang="tr-TR" dirty="0" smtClean="0"/>
              <a:t>  (</a:t>
            </a:r>
            <a:r>
              <a:rPr lang="tr-TR" dirty="0" smtClean="0"/>
              <a:t>Yağlı Güreş)</a:t>
            </a:r>
            <a:endParaRPr lang="tr-TR" dirty="0"/>
          </a:p>
        </p:txBody>
      </p:sp>
      <p:sp>
        <p:nvSpPr>
          <p:cNvPr id="6" name="İçerik Yer Tutucusu 5"/>
          <p:cNvSpPr>
            <a:spLocks noGrp="1"/>
          </p:cNvSpPr>
          <p:nvPr>
            <p:ph sz="half" idx="2"/>
          </p:nvPr>
        </p:nvSpPr>
        <p:spPr>
          <a:xfrm>
            <a:off x="4788024" y="1268760"/>
            <a:ext cx="3960440" cy="4857403"/>
          </a:xfrm>
        </p:spPr>
        <p:txBody>
          <a:bodyPr>
            <a:normAutofit/>
          </a:bodyPr>
          <a:lstStyle/>
          <a:p>
            <a:pPr algn="ctr"/>
            <a:r>
              <a:rPr lang="tr-TR" sz="3200" dirty="0" err="1" smtClean="0">
                <a:solidFill>
                  <a:schemeClr val="tx1">
                    <a:lumMod val="95000"/>
                    <a:lumOff val="5000"/>
                  </a:schemeClr>
                </a:solidFill>
              </a:rPr>
              <a:t>Wrestling</a:t>
            </a:r>
            <a:r>
              <a:rPr lang="tr-TR" sz="3200" dirty="0" smtClean="0">
                <a:solidFill>
                  <a:schemeClr val="tx1">
                    <a:lumMod val="95000"/>
                    <a:lumOff val="5000"/>
                  </a:schemeClr>
                </a:solidFill>
              </a:rPr>
              <a:t> is a </a:t>
            </a:r>
            <a:r>
              <a:rPr lang="tr-TR" sz="3200" dirty="0" err="1" smtClean="0">
                <a:solidFill>
                  <a:schemeClr val="tx1">
                    <a:lumMod val="95000"/>
                    <a:lumOff val="5000"/>
                  </a:schemeClr>
                </a:solidFill>
              </a:rPr>
              <a:t>traditional</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Turkish</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sport.This</a:t>
            </a:r>
            <a:r>
              <a:rPr lang="tr-TR" sz="3200" dirty="0" smtClean="0">
                <a:solidFill>
                  <a:schemeClr val="tx1">
                    <a:lumMod val="95000"/>
                    <a:lumOff val="5000"/>
                  </a:schemeClr>
                </a:solidFill>
              </a:rPr>
              <a:t> is </a:t>
            </a:r>
            <a:r>
              <a:rPr lang="tr-TR" sz="3200" dirty="0" err="1" smtClean="0">
                <a:solidFill>
                  <a:schemeClr val="tx1">
                    <a:lumMod val="95000"/>
                    <a:lumOff val="5000"/>
                  </a:schemeClr>
                </a:solidFill>
              </a:rPr>
              <a:t>called</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oiled</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wrestling</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because</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wrestlers</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are</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rubbing</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their</a:t>
            </a:r>
            <a:r>
              <a:rPr lang="tr-TR" sz="3200" dirty="0" smtClean="0">
                <a:solidFill>
                  <a:schemeClr val="tx1">
                    <a:lumMod val="95000"/>
                    <a:lumOff val="5000"/>
                  </a:schemeClr>
                </a:solidFill>
              </a:rPr>
              <a:t> body </a:t>
            </a:r>
            <a:r>
              <a:rPr lang="tr-TR" sz="3200" dirty="0" err="1" smtClean="0">
                <a:solidFill>
                  <a:schemeClr val="tx1">
                    <a:lumMod val="95000"/>
                    <a:lumOff val="5000"/>
                  </a:schemeClr>
                </a:solidFill>
              </a:rPr>
              <a:t>with</a:t>
            </a:r>
            <a:r>
              <a:rPr lang="tr-TR" sz="3200" dirty="0" smtClean="0">
                <a:solidFill>
                  <a:schemeClr val="tx1">
                    <a:lumMod val="95000"/>
                    <a:lumOff val="5000"/>
                  </a:schemeClr>
                </a:solidFill>
              </a:rPr>
              <a:t> </a:t>
            </a:r>
            <a:r>
              <a:rPr lang="tr-TR" sz="3200" dirty="0" err="1" smtClean="0">
                <a:solidFill>
                  <a:schemeClr val="tx1">
                    <a:lumMod val="95000"/>
                    <a:lumOff val="5000"/>
                  </a:schemeClr>
                </a:solidFill>
              </a:rPr>
              <a:t>oil</a:t>
            </a:r>
            <a:r>
              <a:rPr lang="tr-TR" sz="3200" dirty="0" smtClean="0">
                <a:solidFill>
                  <a:schemeClr val="tx1">
                    <a:lumMod val="95000"/>
                    <a:lumOff val="5000"/>
                  </a:schemeClr>
                </a:solidFill>
              </a:rPr>
              <a:t>.</a:t>
            </a:r>
            <a:endParaRPr lang="tr-TR" sz="3200" dirty="0">
              <a:solidFill>
                <a:schemeClr val="tx1">
                  <a:lumMod val="95000"/>
                  <a:lumOff val="5000"/>
                </a:schemeClr>
              </a:solidFill>
            </a:endParaRPr>
          </a:p>
        </p:txBody>
      </p:sp>
      <p:pic>
        <p:nvPicPr>
          <p:cNvPr id="8" name="İçerik Yer Tutucusu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2322" y="1268760"/>
            <a:ext cx="4803734" cy="4320480"/>
          </a:xfrm>
        </p:spPr>
      </p:pic>
    </p:spTree>
    <p:extLst>
      <p:ext uri="{BB962C8B-B14F-4D97-AF65-F5344CB8AC3E}">
        <p14:creationId xmlns:p14="http://schemas.microsoft.com/office/powerpoint/2010/main" val="245860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r>
            <a:br>
              <a:rPr lang="tr-TR" dirty="0" smtClean="0"/>
            </a:br>
            <a:endParaRPr lang="tr-TR" dirty="0"/>
          </a:p>
        </p:txBody>
      </p:sp>
      <p:sp>
        <p:nvSpPr>
          <p:cNvPr id="3" name="İçerik Yer Tutucusu 2"/>
          <p:cNvSpPr>
            <a:spLocks noGrp="1"/>
          </p:cNvSpPr>
          <p:nvPr>
            <p:ph sz="half" idx="2"/>
          </p:nvPr>
        </p:nvSpPr>
        <p:spPr>
          <a:xfrm>
            <a:off x="0" y="260649"/>
            <a:ext cx="8686800" cy="2232248"/>
          </a:xfrm>
        </p:spPr>
        <p:txBody>
          <a:bodyPr>
            <a:noAutofit/>
          </a:bodyPr>
          <a:lstStyle/>
          <a:p>
            <a:pPr algn="ctr"/>
            <a:r>
              <a:rPr lang="en-US" sz="3600" b="1" dirty="0">
                <a:solidFill>
                  <a:schemeClr val="tx1">
                    <a:lumMod val="95000"/>
                    <a:lumOff val="5000"/>
                  </a:schemeClr>
                </a:solidFill>
              </a:rPr>
              <a:t>It is a sport that requires great strength and mastery, as it is difficult for wrestlers to hold each other because their bodies are </a:t>
            </a:r>
            <a:r>
              <a:rPr lang="tr-TR" sz="3600" b="1" dirty="0" err="1" smtClean="0">
                <a:solidFill>
                  <a:schemeClr val="tx1">
                    <a:lumMod val="95000"/>
                    <a:lumOff val="5000"/>
                  </a:schemeClr>
                </a:solidFill>
              </a:rPr>
              <a:t>oiled</a:t>
            </a:r>
            <a:r>
              <a:rPr lang="tr-TR" sz="3600" b="1" dirty="0" smtClean="0">
                <a:solidFill>
                  <a:schemeClr val="tx1">
                    <a:lumMod val="95000"/>
                    <a:lumOff val="5000"/>
                  </a:schemeClr>
                </a:solidFill>
              </a:rPr>
              <a:t>.</a:t>
            </a:r>
            <a:endParaRPr lang="tr-TR" sz="3600" b="1" dirty="0">
              <a:solidFill>
                <a:schemeClr val="tx1">
                  <a:lumMod val="95000"/>
                  <a:lumOff val="5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2145"/>
            <a:ext cx="9144000" cy="3619500"/>
          </a:xfrm>
          <a:prstGeom prst="rect">
            <a:avLst/>
          </a:prstGeom>
        </p:spPr>
      </p:pic>
    </p:spTree>
    <p:extLst>
      <p:ext uri="{BB962C8B-B14F-4D97-AF65-F5344CB8AC3E}">
        <p14:creationId xmlns:p14="http://schemas.microsoft.com/office/powerpoint/2010/main" val="60906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01009"/>
            <a:ext cx="4653283" cy="335699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 y="14001"/>
            <a:ext cx="4634733" cy="348700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283" y="14001"/>
            <a:ext cx="4490717" cy="348700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558" y="3496918"/>
            <a:ext cx="4481442" cy="3361082"/>
          </a:xfrm>
          <a:prstGeom prst="rect">
            <a:avLst/>
          </a:prstGeom>
        </p:spPr>
      </p:pic>
    </p:spTree>
    <p:extLst>
      <p:ext uri="{BB962C8B-B14F-4D97-AF65-F5344CB8AC3E}">
        <p14:creationId xmlns:p14="http://schemas.microsoft.com/office/powerpoint/2010/main" val="290307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01009"/>
            <a:ext cx="4653283" cy="335699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 y="14001"/>
            <a:ext cx="4634733" cy="348700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283" y="14001"/>
            <a:ext cx="4490717" cy="348700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558" y="3496918"/>
            <a:ext cx="4481442" cy="3361082"/>
          </a:xfrm>
          <a:prstGeom prst="rect">
            <a:avLst/>
          </a:prstGeom>
        </p:spPr>
      </p:pic>
    </p:spTree>
    <p:extLst>
      <p:ext uri="{BB962C8B-B14F-4D97-AF65-F5344CB8AC3E}">
        <p14:creationId xmlns:p14="http://schemas.microsoft.com/office/powerpoint/2010/main" val="428825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6741368"/>
          </a:xfrm>
        </p:spPr>
        <p:txBody>
          <a:bodyPr/>
          <a:lstStyle/>
          <a:p>
            <a:r>
              <a:rPr lang="tr-TR" dirty="0" smtClean="0"/>
              <a:t>THE NATIONAL SPORTS IN TURKEY</a:t>
            </a:r>
            <a:br>
              <a:rPr lang="tr-TR" dirty="0" smtClean="0"/>
            </a:br>
            <a:r>
              <a:rPr lang="tr-TR" dirty="0" smtClean="0"/>
              <a:t/>
            </a:r>
            <a:br>
              <a:rPr lang="tr-TR" dirty="0" smtClean="0"/>
            </a:br>
            <a:r>
              <a:rPr lang="tr-TR" dirty="0"/>
              <a:t/>
            </a:r>
            <a:br>
              <a:rPr lang="tr-TR" dirty="0"/>
            </a:br>
            <a:r>
              <a:rPr lang="tr-TR" dirty="0" smtClean="0"/>
              <a:t>29.SEP - 03.OCT.2019</a:t>
            </a:r>
            <a:br>
              <a:rPr lang="tr-TR" dirty="0" smtClean="0"/>
            </a:br>
            <a:r>
              <a:rPr lang="tr-TR" dirty="0" smtClean="0"/>
              <a:t>SKÖVDE – SWEDEN</a:t>
            </a:r>
            <a:br>
              <a:rPr lang="tr-TR" dirty="0" smtClean="0"/>
            </a:br>
            <a:r>
              <a:rPr lang="tr-TR" dirty="0" smtClean="0"/>
              <a:t>MEETING</a:t>
            </a:r>
            <a:br>
              <a:rPr lang="tr-TR" dirty="0" smtClean="0"/>
            </a:br>
            <a:endParaRPr lang="tr-TR" dirty="0"/>
          </a:p>
        </p:txBody>
      </p:sp>
    </p:spTree>
    <p:extLst>
      <p:ext uri="{BB962C8B-B14F-4D97-AF65-F5344CB8AC3E}">
        <p14:creationId xmlns:p14="http://schemas.microsoft.com/office/powerpoint/2010/main" val="250372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80728"/>
          </a:xfrm>
        </p:spPr>
        <p:txBody>
          <a:bodyPr/>
          <a:lstStyle/>
          <a:p>
            <a:r>
              <a:rPr lang="tr-TR" dirty="0" smtClean="0"/>
              <a:t>Cirit – </a:t>
            </a:r>
            <a:r>
              <a:rPr lang="tr-TR" dirty="0" err="1" smtClean="0"/>
              <a:t>Javelin</a:t>
            </a:r>
            <a:r>
              <a:rPr lang="tr-TR" dirty="0" smtClean="0"/>
              <a:t> </a:t>
            </a:r>
            <a:r>
              <a:rPr lang="tr-TR" dirty="0" err="1" smtClean="0"/>
              <a:t>Throw</a:t>
            </a:r>
            <a:endParaRPr lang="tr-TR" dirty="0"/>
          </a:p>
        </p:txBody>
      </p:sp>
      <p:sp>
        <p:nvSpPr>
          <p:cNvPr id="3" name="İçerik Yer Tutucusu 2"/>
          <p:cNvSpPr>
            <a:spLocks noGrp="1"/>
          </p:cNvSpPr>
          <p:nvPr>
            <p:ph sz="half" idx="2"/>
          </p:nvPr>
        </p:nvSpPr>
        <p:spPr>
          <a:xfrm>
            <a:off x="4128894" y="1012629"/>
            <a:ext cx="5015105" cy="5728739"/>
          </a:xfrm>
        </p:spPr>
        <p:txBody>
          <a:bodyPr>
            <a:normAutofit fontScale="92500" lnSpcReduction="20000"/>
          </a:bodyPr>
          <a:lstStyle/>
          <a:p>
            <a:pPr marL="0" indent="0">
              <a:buNone/>
            </a:pPr>
            <a:r>
              <a:rPr lang="en-US" sz="2800" dirty="0">
                <a:solidFill>
                  <a:schemeClr val="tx1">
                    <a:lumMod val="95000"/>
                    <a:lumOff val="5000"/>
                  </a:schemeClr>
                </a:solidFill>
              </a:rPr>
              <a:t>Javelin, a team game, is played between two teams </a:t>
            </a:r>
            <a:r>
              <a:rPr lang="en-US" sz="2800" dirty="0" smtClean="0">
                <a:solidFill>
                  <a:schemeClr val="tx1">
                    <a:lumMod val="95000"/>
                    <a:lumOff val="5000"/>
                  </a:schemeClr>
                </a:solidFill>
              </a:rPr>
              <a:t>on </a:t>
            </a:r>
            <a:r>
              <a:rPr lang="en-US" sz="2800" dirty="0">
                <a:solidFill>
                  <a:schemeClr val="tx1">
                    <a:lumMod val="95000"/>
                    <a:lumOff val="5000"/>
                  </a:schemeClr>
                </a:solidFill>
              </a:rPr>
              <a:t>a horse in a large area. </a:t>
            </a:r>
            <a:r>
              <a:rPr lang="tr-TR" sz="2800" dirty="0" smtClean="0">
                <a:solidFill>
                  <a:schemeClr val="tx1">
                    <a:lumMod val="95000"/>
                    <a:lumOff val="5000"/>
                  </a:schemeClr>
                </a:solidFill>
              </a:rPr>
              <a:t>Cirit is </a:t>
            </a:r>
            <a:r>
              <a:rPr lang="tr-TR" sz="2800" dirty="0" err="1" smtClean="0">
                <a:solidFill>
                  <a:schemeClr val="tx1">
                    <a:lumMod val="95000"/>
                    <a:lumOff val="5000"/>
                  </a:schemeClr>
                </a:solidFill>
              </a:rPr>
              <a:t>the</a:t>
            </a:r>
            <a:r>
              <a:rPr lang="tr-TR" sz="2800" dirty="0" smtClean="0">
                <a:solidFill>
                  <a:schemeClr val="tx1">
                    <a:lumMod val="95000"/>
                    <a:lumOff val="5000"/>
                  </a:schemeClr>
                </a:solidFill>
              </a:rPr>
              <a:t> name of </a:t>
            </a:r>
            <a:r>
              <a:rPr lang="tr-TR" sz="2800" dirty="0" err="1" smtClean="0">
                <a:solidFill>
                  <a:schemeClr val="tx1">
                    <a:lumMod val="95000"/>
                    <a:lumOff val="5000"/>
                  </a:schemeClr>
                </a:solidFill>
              </a:rPr>
              <a:t>the</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stick</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In</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the</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play</a:t>
            </a:r>
            <a:r>
              <a:rPr lang="tr-TR" sz="2800" dirty="0" smtClean="0">
                <a:solidFill>
                  <a:schemeClr val="tx1">
                    <a:lumMod val="95000"/>
                    <a:lumOff val="5000"/>
                  </a:schemeClr>
                </a:solidFill>
              </a:rPr>
              <a:t>, </a:t>
            </a:r>
            <a:r>
              <a:rPr lang="en-US" sz="2800" dirty="0" smtClean="0">
                <a:solidFill>
                  <a:schemeClr val="tx1">
                    <a:lumMod val="95000"/>
                    <a:lumOff val="5000"/>
                  </a:schemeClr>
                </a:solidFill>
              </a:rPr>
              <a:t>the competitor</a:t>
            </a:r>
            <a:r>
              <a:rPr lang="tr-TR" sz="2800" dirty="0" smtClean="0">
                <a:solidFill>
                  <a:schemeClr val="tx1">
                    <a:lumMod val="95000"/>
                    <a:lumOff val="5000"/>
                  </a:schemeClr>
                </a:solidFill>
              </a:rPr>
              <a:t>s </a:t>
            </a:r>
            <a:r>
              <a:rPr lang="tr-TR" sz="2800" dirty="0" err="1" smtClean="0">
                <a:solidFill>
                  <a:schemeClr val="tx1">
                    <a:lumMod val="95000"/>
                    <a:lumOff val="5000"/>
                  </a:schemeClr>
                </a:solidFill>
              </a:rPr>
              <a:t>try</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to</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shoot</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each</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other</a:t>
            </a:r>
            <a:r>
              <a:rPr lang="en-US" sz="2800" dirty="0" smtClean="0">
                <a:solidFill>
                  <a:schemeClr val="tx1">
                    <a:lumMod val="95000"/>
                    <a:lumOff val="5000"/>
                  </a:schemeClr>
                </a:solidFill>
              </a:rPr>
              <a:t> </a:t>
            </a:r>
            <a:r>
              <a:rPr lang="tr-TR" sz="2800" dirty="0" err="1" smtClean="0">
                <a:solidFill>
                  <a:schemeClr val="tx1">
                    <a:lumMod val="95000"/>
                    <a:lumOff val="5000"/>
                  </a:schemeClr>
                </a:solidFill>
              </a:rPr>
              <a:t>with</a:t>
            </a:r>
            <a:r>
              <a:rPr lang="en-US" sz="2800" dirty="0" smtClean="0">
                <a:solidFill>
                  <a:schemeClr val="tx1">
                    <a:lumMod val="95000"/>
                    <a:lumOff val="5000"/>
                  </a:schemeClr>
                </a:solidFill>
              </a:rPr>
              <a:t> </a:t>
            </a:r>
            <a:r>
              <a:rPr lang="en-US" sz="2800" dirty="0">
                <a:solidFill>
                  <a:schemeClr val="tx1">
                    <a:lumMod val="95000"/>
                    <a:lumOff val="5000"/>
                  </a:schemeClr>
                </a:solidFill>
              </a:rPr>
              <a:t>the </a:t>
            </a:r>
            <a:r>
              <a:rPr lang="tr-TR" sz="2800" dirty="0" smtClean="0">
                <a:solidFill>
                  <a:schemeClr val="tx1">
                    <a:lumMod val="95000"/>
                    <a:lumOff val="5000"/>
                  </a:schemeClr>
                </a:solidFill>
              </a:rPr>
              <a:t>cirit. </a:t>
            </a:r>
            <a:r>
              <a:rPr lang="tr-TR" sz="2800" dirty="0" err="1" smtClean="0">
                <a:solidFill>
                  <a:schemeClr val="tx1">
                    <a:lumMod val="95000"/>
                    <a:lumOff val="5000"/>
                  </a:schemeClr>
                </a:solidFill>
              </a:rPr>
              <a:t>They</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ride</a:t>
            </a:r>
            <a:r>
              <a:rPr lang="en-US" sz="2800" dirty="0" smtClean="0">
                <a:solidFill>
                  <a:schemeClr val="tx1">
                    <a:lumMod val="95000"/>
                    <a:lumOff val="5000"/>
                  </a:schemeClr>
                </a:solidFill>
              </a:rPr>
              <a:t> </a:t>
            </a:r>
            <a:r>
              <a:rPr lang="en-US" sz="2800" dirty="0">
                <a:solidFill>
                  <a:schemeClr val="tx1">
                    <a:lumMod val="95000"/>
                    <a:lumOff val="5000"/>
                  </a:schemeClr>
                </a:solidFill>
              </a:rPr>
              <a:t>fast, then begins to run </a:t>
            </a:r>
            <a:r>
              <a:rPr lang="en-US" sz="2800" dirty="0" smtClean="0">
                <a:solidFill>
                  <a:schemeClr val="tx1">
                    <a:lumMod val="95000"/>
                    <a:lumOff val="5000"/>
                  </a:schemeClr>
                </a:solidFill>
              </a:rPr>
              <a:t>back</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and</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the</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players</a:t>
            </a:r>
            <a:r>
              <a:rPr lang="en-US" sz="2800" dirty="0" smtClean="0">
                <a:solidFill>
                  <a:schemeClr val="tx1">
                    <a:lumMod val="95000"/>
                    <a:lumOff val="5000"/>
                  </a:schemeClr>
                </a:solidFill>
              </a:rPr>
              <a:t> chases</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eachother</a:t>
            </a:r>
            <a:r>
              <a:rPr lang="tr-TR" sz="2800" dirty="0" smtClean="0">
                <a:solidFill>
                  <a:schemeClr val="tx1">
                    <a:lumMod val="95000"/>
                    <a:lumOff val="5000"/>
                  </a:schemeClr>
                </a:solidFill>
              </a:rPr>
              <a:t>. </a:t>
            </a:r>
            <a:r>
              <a:rPr lang="tr-TR" sz="2800" dirty="0" err="1" smtClean="0">
                <a:solidFill>
                  <a:schemeClr val="tx1">
                    <a:lumMod val="95000"/>
                    <a:lumOff val="5000"/>
                  </a:schemeClr>
                </a:solidFill>
              </a:rPr>
              <a:t>The</a:t>
            </a:r>
            <a:r>
              <a:rPr lang="en-US" sz="2800" dirty="0" smtClean="0">
                <a:solidFill>
                  <a:schemeClr val="tx1">
                    <a:lumMod val="95000"/>
                    <a:lumOff val="5000"/>
                  </a:schemeClr>
                </a:solidFill>
              </a:rPr>
              <a:t> </a:t>
            </a:r>
            <a:r>
              <a:rPr lang="en-US" sz="2800" dirty="0">
                <a:solidFill>
                  <a:schemeClr val="tx1">
                    <a:lumMod val="95000"/>
                    <a:lumOff val="5000"/>
                  </a:schemeClr>
                </a:solidFill>
              </a:rPr>
              <a:t>aim is to throw the javelin in his hand to the </a:t>
            </a:r>
            <a:r>
              <a:rPr lang="tr-TR" sz="2800" dirty="0" err="1" smtClean="0">
                <a:solidFill>
                  <a:schemeClr val="tx1">
                    <a:lumMod val="95000"/>
                    <a:lumOff val="5000"/>
                  </a:schemeClr>
                </a:solidFill>
              </a:rPr>
              <a:t>opponent</a:t>
            </a:r>
            <a:r>
              <a:rPr lang="en-US" sz="2800" dirty="0" smtClean="0">
                <a:solidFill>
                  <a:schemeClr val="tx1">
                    <a:lumMod val="95000"/>
                    <a:lumOff val="5000"/>
                  </a:schemeClr>
                </a:solidFill>
              </a:rPr>
              <a:t> </a:t>
            </a:r>
            <a:r>
              <a:rPr lang="en-US" sz="2800" dirty="0">
                <a:solidFill>
                  <a:schemeClr val="tx1">
                    <a:lumMod val="95000"/>
                    <a:lumOff val="5000"/>
                  </a:schemeClr>
                </a:solidFill>
              </a:rPr>
              <a:t>player</a:t>
            </a:r>
            <a:r>
              <a:rPr lang="en-US" sz="2800" dirty="0" smtClean="0">
                <a:solidFill>
                  <a:schemeClr val="tx1">
                    <a:lumMod val="95000"/>
                    <a:lumOff val="5000"/>
                  </a:schemeClr>
                </a:solidFill>
              </a:rPr>
              <a:t>.</a:t>
            </a:r>
            <a:r>
              <a:rPr lang="tr-TR" sz="2800" dirty="0" smtClean="0">
                <a:solidFill>
                  <a:schemeClr val="tx1">
                    <a:lumMod val="95000"/>
                    <a:lumOff val="5000"/>
                  </a:schemeClr>
                </a:solidFill>
              </a:rPr>
              <a:t> M</a:t>
            </a:r>
            <a:r>
              <a:rPr lang="en-US" sz="2800" dirty="0" err="1" smtClean="0">
                <a:solidFill>
                  <a:schemeClr val="tx1">
                    <a:lumMod val="95000"/>
                    <a:lumOff val="5000"/>
                  </a:schemeClr>
                </a:solidFill>
              </a:rPr>
              <a:t>eanwhile</a:t>
            </a:r>
            <a:r>
              <a:rPr lang="en-US" sz="2800" dirty="0">
                <a:solidFill>
                  <a:schemeClr val="tx1">
                    <a:lumMod val="95000"/>
                    <a:lumOff val="5000"/>
                  </a:schemeClr>
                </a:solidFill>
              </a:rPr>
              <a:t>, </a:t>
            </a:r>
            <a:r>
              <a:rPr lang="tr-TR" sz="2800" dirty="0" err="1" smtClean="0">
                <a:solidFill>
                  <a:schemeClr val="tx1">
                    <a:lumMod val="95000"/>
                    <a:lumOff val="5000"/>
                  </a:schemeClr>
                </a:solidFill>
              </a:rPr>
              <a:t>one</a:t>
            </a:r>
            <a:r>
              <a:rPr lang="en-US" sz="2800" dirty="0" smtClean="0">
                <a:solidFill>
                  <a:schemeClr val="tx1">
                    <a:lumMod val="95000"/>
                    <a:lumOff val="5000"/>
                  </a:schemeClr>
                </a:solidFill>
              </a:rPr>
              <a:t> </a:t>
            </a:r>
            <a:r>
              <a:rPr lang="en-US" sz="2800" dirty="0">
                <a:solidFill>
                  <a:schemeClr val="tx1">
                    <a:lumMod val="95000"/>
                    <a:lumOff val="5000"/>
                  </a:schemeClr>
                </a:solidFill>
              </a:rPr>
              <a:t>tries to throw the javelin in his hand to the player who is chasing his friend. The game lasts that way.</a:t>
            </a:r>
            <a:endParaRPr lang="tr-TR" dirty="0"/>
          </a:p>
        </p:txBody>
      </p:sp>
      <p:pic>
        <p:nvPicPr>
          <p:cNvPr id="6" name="İçerik Yer Tutucus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012629"/>
            <a:ext cx="4104456" cy="4061048"/>
          </a:xfrm>
        </p:spPr>
      </p:pic>
    </p:spTree>
    <p:extLst>
      <p:ext uri="{BB962C8B-B14F-4D97-AF65-F5344CB8AC3E}">
        <p14:creationId xmlns:p14="http://schemas.microsoft.com/office/powerpoint/2010/main" val="201702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H="1" flipV="1">
            <a:off x="1691680" y="332656"/>
            <a:ext cx="2869976" cy="72008"/>
          </a:xfrm>
        </p:spPr>
        <p:txBody>
          <a:bodyPr/>
          <a:lstStyle/>
          <a:p>
            <a:r>
              <a:rPr lang="tr-TR" dirty="0" smtClean="0"/>
              <a:t/>
            </a:r>
            <a:br>
              <a:rPr lang="tr-TR" dirty="0" smtClean="0"/>
            </a:br>
            <a:endParaRPr lang="tr-TR" dirty="0"/>
          </a:p>
        </p:txBody>
      </p:sp>
      <p:sp>
        <p:nvSpPr>
          <p:cNvPr id="3" name="İçerik Yer Tutucusu 2"/>
          <p:cNvSpPr>
            <a:spLocks noGrp="1"/>
          </p:cNvSpPr>
          <p:nvPr>
            <p:ph sz="half" idx="2"/>
          </p:nvPr>
        </p:nvSpPr>
        <p:spPr>
          <a:xfrm>
            <a:off x="4716016" y="188640"/>
            <a:ext cx="3970784" cy="5937523"/>
          </a:xfrm>
        </p:spPr>
        <p:txBody>
          <a:bodyPr>
            <a:normAutofit fontScale="85000" lnSpcReduction="10000"/>
          </a:bodyPr>
          <a:lstStyle/>
          <a:p>
            <a:pPr marL="0" indent="0">
              <a:buNone/>
            </a:pPr>
            <a:r>
              <a:rPr lang="en-US" sz="2800" dirty="0">
                <a:solidFill>
                  <a:schemeClr val="tx1">
                    <a:lumMod val="95000"/>
                    <a:lumOff val="5000"/>
                  </a:schemeClr>
                </a:solidFill>
              </a:rPr>
              <a:t>In Javelin, the only target is the rider on horseback. If the javelin touches the horse, the player who threw the javelin is out of play. Therefore, the riders make various movements on the horse for protection; they lean, hang sideways and even show movements up to acrobatics. Each hit gives the scorer one point. Meanwhile, the riders try to catch the javelins thrown at them in the air. </a:t>
            </a:r>
            <a:endParaRPr lang="tr-TR" sz="2800" dirty="0">
              <a:solidFill>
                <a:schemeClr val="tx1">
                  <a:lumMod val="95000"/>
                  <a:lumOff val="5000"/>
                </a:schemeClr>
              </a:solidFill>
            </a:endParaRPr>
          </a:p>
        </p:txBody>
      </p:sp>
      <p:pic>
        <p:nvPicPr>
          <p:cNvPr id="6" name="İçerik Yer Tutucus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716016" cy="4032448"/>
          </a:xfrm>
        </p:spPr>
      </p:pic>
    </p:spTree>
    <p:extLst>
      <p:ext uri="{BB962C8B-B14F-4D97-AF65-F5344CB8AC3E}">
        <p14:creationId xmlns:p14="http://schemas.microsoft.com/office/powerpoint/2010/main" val="3941670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4521524" y="69696"/>
            <a:ext cx="4038600" cy="4525963"/>
          </a:xfrm>
        </p:spPr>
        <p:txBody>
          <a:bodyPr/>
          <a:lstStyle/>
          <a:p>
            <a:r>
              <a:rPr lang="en-US" dirty="0">
                <a:solidFill>
                  <a:schemeClr val="tx1">
                    <a:lumMod val="95000"/>
                    <a:lumOff val="5000"/>
                  </a:schemeClr>
                </a:solidFill>
              </a:rPr>
              <a:t>The rider who catches the javelin in the air gets a new shot with this javelin. After all players have finished their javelin, the game is </a:t>
            </a:r>
            <a:r>
              <a:rPr lang="tr-TR" dirty="0" err="1">
                <a:solidFill>
                  <a:schemeClr val="tx1">
                    <a:lumMod val="95000"/>
                    <a:lumOff val="5000"/>
                  </a:schemeClr>
                </a:solidFill>
              </a:rPr>
              <a:t>finished</a:t>
            </a:r>
            <a:r>
              <a:rPr lang="tr-TR" dirty="0">
                <a:solidFill>
                  <a:schemeClr val="tx1">
                    <a:lumMod val="95000"/>
                    <a:lumOff val="5000"/>
                  </a:schemeClr>
                </a:solidFill>
              </a:rPr>
              <a:t>.</a:t>
            </a:r>
            <a:r>
              <a:rPr lang="en-US" dirty="0">
                <a:solidFill>
                  <a:schemeClr val="tx1">
                    <a:lumMod val="95000"/>
                    <a:lumOff val="5000"/>
                  </a:schemeClr>
                </a:solidFill>
              </a:rPr>
              <a:t> The number of hits of the javelins thrown against the opposing team players determines the outcome of the match.</a:t>
            </a:r>
            <a:endParaRPr lang="tr-TR" dirty="0">
              <a:solidFill>
                <a:schemeClr val="tx1">
                  <a:lumMod val="95000"/>
                  <a:lumOff val="5000"/>
                </a:schemeClr>
              </a:solidFill>
            </a:endParaRPr>
          </a:p>
          <a:p>
            <a:endParaRPr lang="tr-TR"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513" y="12220"/>
            <a:ext cx="4521703" cy="4640916"/>
          </a:xfrm>
        </p:spPr>
      </p:pic>
    </p:spTree>
    <p:extLst>
      <p:ext uri="{BB962C8B-B14F-4D97-AF65-F5344CB8AC3E}">
        <p14:creationId xmlns:p14="http://schemas.microsoft.com/office/powerpoint/2010/main" val="145010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Archery</a:t>
            </a:r>
            <a:r>
              <a:rPr lang="tr-TR" dirty="0" smtClean="0"/>
              <a:t> (</a:t>
            </a:r>
            <a:r>
              <a:rPr lang="tr-TR" dirty="0" smtClean="0"/>
              <a:t>Okçuluk)</a:t>
            </a:r>
            <a:endParaRPr lang="tr-TR" dirty="0"/>
          </a:p>
        </p:txBody>
      </p:sp>
      <p:sp>
        <p:nvSpPr>
          <p:cNvPr id="4" name="İçerik Yer Tutucusu 3"/>
          <p:cNvSpPr>
            <a:spLocks noGrp="1"/>
          </p:cNvSpPr>
          <p:nvPr>
            <p:ph sz="half" idx="2"/>
          </p:nvPr>
        </p:nvSpPr>
        <p:spPr/>
        <p:txBody>
          <a:bodyPr>
            <a:noAutofit/>
          </a:bodyPr>
          <a:lstStyle/>
          <a:p>
            <a:r>
              <a:rPr lang="tr-TR" dirty="0" err="1" smtClean="0">
                <a:solidFill>
                  <a:schemeClr val="tx1">
                    <a:lumMod val="95000"/>
                    <a:lumOff val="5000"/>
                  </a:schemeClr>
                </a:solidFill>
                <a:effectLst>
                  <a:outerShdw blurRad="38100" dist="38100" dir="2700000" algn="tl">
                    <a:srgbClr val="000000">
                      <a:alpha val="43137"/>
                    </a:srgbClr>
                  </a:outerShdw>
                </a:effectLst>
              </a:rPr>
              <a:t>Archery</a:t>
            </a:r>
            <a:r>
              <a:rPr lang="tr-TR" dirty="0" smtClean="0">
                <a:solidFill>
                  <a:schemeClr val="tx1">
                    <a:lumMod val="95000"/>
                    <a:lumOff val="5000"/>
                  </a:schemeClr>
                </a:solidFill>
                <a:effectLst>
                  <a:outerShdw blurRad="38100" dist="38100" dir="2700000" algn="tl">
                    <a:srgbClr val="000000">
                      <a:alpha val="43137"/>
                    </a:srgbClr>
                  </a:outerShdw>
                </a:effectLst>
              </a:rPr>
              <a:t> is an </a:t>
            </a:r>
            <a:r>
              <a:rPr lang="tr-TR" dirty="0" err="1" smtClean="0">
                <a:solidFill>
                  <a:schemeClr val="tx1">
                    <a:lumMod val="95000"/>
                    <a:lumOff val="5000"/>
                  </a:schemeClr>
                </a:solidFill>
                <a:effectLst>
                  <a:outerShdw blurRad="38100" dist="38100" dir="2700000" algn="tl">
                    <a:srgbClr val="000000">
                      <a:alpha val="43137"/>
                    </a:srgbClr>
                  </a:outerShdw>
                </a:effectLst>
              </a:rPr>
              <a:t>old</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Turkish</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sport</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Archery</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smtClean="0">
                <a:solidFill>
                  <a:schemeClr val="tx1">
                    <a:lumMod val="95000"/>
                    <a:lumOff val="5000"/>
                  </a:schemeClr>
                </a:solidFill>
                <a:effectLst>
                  <a:outerShdw blurRad="38100" dist="38100" dir="2700000" algn="tl">
                    <a:srgbClr val="000000">
                      <a:alpha val="43137"/>
                    </a:srgbClr>
                  </a:outerShdw>
                </a:effectLst>
              </a:rPr>
              <a:t>has </a:t>
            </a:r>
            <a:r>
              <a:rPr lang="tr-TR" dirty="0" err="1" smtClean="0">
                <a:solidFill>
                  <a:schemeClr val="tx1">
                    <a:lumMod val="95000"/>
                    <a:lumOff val="5000"/>
                  </a:schemeClr>
                </a:solidFill>
                <a:effectLst>
                  <a:outerShdw blurRad="38100" dist="38100" dir="2700000" algn="tl">
                    <a:srgbClr val="000000">
                      <a:alpha val="43137"/>
                    </a:srgbClr>
                  </a:outerShdw>
                </a:effectLst>
              </a:rPr>
              <a:t>two</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types</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named</a:t>
            </a:r>
            <a:r>
              <a:rPr lang="tr-TR" dirty="0" smtClean="0">
                <a:solidFill>
                  <a:schemeClr val="tx1">
                    <a:lumMod val="95000"/>
                    <a:lumOff val="5000"/>
                  </a:schemeClr>
                </a:solidFill>
                <a:effectLst>
                  <a:outerShdw blurRad="38100" dist="38100" dir="2700000" algn="tl">
                    <a:srgbClr val="000000">
                      <a:alpha val="43137"/>
                    </a:srgbClr>
                  </a:outerShdw>
                </a:effectLst>
              </a:rPr>
              <a:t> modern </a:t>
            </a:r>
            <a:r>
              <a:rPr lang="tr-TR" dirty="0" err="1" smtClean="0">
                <a:solidFill>
                  <a:schemeClr val="tx1">
                    <a:lumMod val="95000"/>
                    <a:lumOff val="5000"/>
                  </a:schemeClr>
                </a:solidFill>
                <a:effectLst>
                  <a:outerShdw blurRad="38100" dist="38100" dir="2700000" algn="tl">
                    <a:srgbClr val="000000">
                      <a:alpha val="43137"/>
                    </a:srgbClr>
                  </a:outerShdw>
                </a:effectLst>
              </a:rPr>
              <a:t>archery</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and</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traditional</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archery</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Traditional</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archers</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don’t</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use</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sight</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arrow</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smtClean="0">
                <a:solidFill>
                  <a:schemeClr val="tx1">
                    <a:lumMod val="95000"/>
                    <a:lumOff val="5000"/>
                  </a:schemeClr>
                </a:solidFill>
                <a:effectLst>
                  <a:outerShdw blurRad="38100" dist="38100" dir="2700000" algn="tl">
                    <a:srgbClr val="000000">
                      <a:alpha val="43137"/>
                    </a:srgbClr>
                  </a:outerShdw>
                </a:effectLst>
              </a:rPr>
              <a:t>rest </a:t>
            </a:r>
            <a:r>
              <a:rPr lang="tr-TR" dirty="0" err="1" smtClean="0">
                <a:solidFill>
                  <a:schemeClr val="tx1">
                    <a:lumMod val="95000"/>
                    <a:lumOff val="5000"/>
                  </a:schemeClr>
                </a:solidFill>
                <a:effectLst>
                  <a:outerShdw blurRad="38100" dist="38100" dir="2700000" algn="tl">
                    <a:srgbClr val="000000">
                      <a:alpha val="43137"/>
                    </a:srgbClr>
                  </a:outerShdw>
                </a:effectLst>
              </a:rPr>
              <a:t>or</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something</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like</a:t>
            </a:r>
            <a:r>
              <a:rPr lang="tr-TR" dirty="0" smtClean="0">
                <a:solidFill>
                  <a:schemeClr val="tx1">
                    <a:lumMod val="95000"/>
                    <a:lumOff val="5000"/>
                  </a:schemeClr>
                </a:solidFill>
                <a:effectLst>
                  <a:outerShdw blurRad="38100" dist="38100" dir="2700000" algn="tl">
                    <a:srgbClr val="000000">
                      <a:alpha val="43137"/>
                    </a:srgbClr>
                  </a:outerShdw>
                </a:effectLst>
              </a:rPr>
              <a:t> </a:t>
            </a:r>
            <a:r>
              <a:rPr lang="tr-TR" dirty="0" err="1" smtClean="0">
                <a:solidFill>
                  <a:schemeClr val="tx1">
                    <a:lumMod val="95000"/>
                    <a:lumOff val="5000"/>
                  </a:schemeClr>
                </a:solidFill>
                <a:effectLst>
                  <a:outerShdw blurRad="38100" dist="38100" dir="2700000" algn="tl">
                    <a:srgbClr val="000000">
                      <a:alpha val="43137"/>
                    </a:srgbClr>
                  </a:outerShdw>
                </a:effectLst>
              </a:rPr>
              <a:t>them</a:t>
            </a:r>
            <a:r>
              <a:rPr lang="tr-TR" dirty="0" smtClean="0">
                <a:solidFill>
                  <a:schemeClr val="tx1">
                    <a:lumMod val="95000"/>
                    <a:lumOff val="5000"/>
                  </a:schemeClr>
                </a:solidFill>
                <a:effectLst>
                  <a:outerShdw blurRad="38100" dist="38100" dir="2700000" algn="tl">
                    <a:srgbClr val="000000">
                      <a:alpha val="43137"/>
                    </a:srgbClr>
                  </a:outerShdw>
                </a:effectLst>
              </a:rPr>
              <a:t>.</a:t>
            </a:r>
            <a:endParaRPr lang="tr-TR" dirty="0">
              <a:solidFill>
                <a:schemeClr val="tx1">
                  <a:lumMod val="95000"/>
                  <a:lumOff val="5000"/>
                </a:schemeClr>
              </a:solidFill>
              <a:effectLst>
                <a:outerShdw blurRad="38100" dist="38100" dir="2700000" algn="tl">
                  <a:srgbClr val="000000">
                    <a:alpha val="43137"/>
                  </a:srgbClr>
                </a:outerShdw>
              </a:effectLst>
            </a:endParaRPr>
          </a:p>
        </p:txBody>
      </p:sp>
      <p:pic>
        <p:nvPicPr>
          <p:cNvPr id="7" name="İçerik Yer Tutucus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1695479"/>
            <a:ext cx="4121266" cy="2311773"/>
          </a:xfrm>
        </p:spPr>
      </p:pic>
      <p:pic>
        <p:nvPicPr>
          <p:cNvPr id="1026" name="Picture 2" descr="C:\Users\lenovo\Desktop\gelenek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077072"/>
            <a:ext cx="4193274" cy="256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14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a:xfrm>
            <a:off x="467544" y="-243408"/>
            <a:ext cx="8003232" cy="4608512"/>
          </a:xfrm>
        </p:spPr>
        <p:txBody>
          <a:bodyPr/>
          <a:lstStyle/>
          <a:p>
            <a:r>
              <a:rPr lang="en-US" sz="2800" dirty="0">
                <a:solidFill>
                  <a:schemeClr val="tx1">
                    <a:lumMod val="95000"/>
                    <a:lumOff val="5000"/>
                  </a:schemeClr>
                </a:solidFill>
                <a:latin typeface="+mj-lt"/>
              </a:rPr>
              <a:t>Based on historical hunting period. The aim of the game is to send the arrow to the target and hit the target. Today it is used as a sport branch. The target board is the circle. This circle is painted in 5 colors. The archers try to shoot the target in the </a:t>
            </a:r>
            <a:r>
              <a:rPr lang="en-US" sz="2800" dirty="0" smtClean="0">
                <a:solidFill>
                  <a:schemeClr val="tx1">
                    <a:lumMod val="95000"/>
                    <a:lumOff val="5000"/>
                  </a:schemeClr>
                </a:solidFill>
                <a:latin typeface="+mj-lt"/>
              </a:rPr>
              <a:t>middle.</a:t>
            </a:r>
            <a:endParaRPr lang="tr-TR" sz="2800" dirty="0">
              <a:solidFill>
                <a:schemeClr val="tx1">
                  <a:lumMod val="95000"/>
                  <a:lumOff val="5000"/>
                </a:schemeClr>
              </a:solidFill>
              <a:latin typeface="+mj-lt"/>
            </a:endParaRPr>
          </a:p>
        </p:txBody>
      </p:sp>
      <p:pic>
        <p:nvPicPr>
          <p:cNvPr id="10" name="İçerik Yer Tutucusu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4437112"/>
            <a:ext cx="4038600" cy="2272385"/>
          </a:xfrm>
        </p:spPr>
      </p:pic>
      <p:pic>
        <p:nvPicPr>
          <p:cNvPr id="11" name="İçerik Yer Tutucusu 10"/>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67544" y="4437112"/>
            <a:ext cx="4041775" cy="2283056"/>
          </a:xfrm>
        </p:spPr>
      </p:pic>
    </p:spTree>
    <p:extLst>
      <p:ext uri="{BB962C8B-B14F-4D97-AF65-F5344CB8AC3E}">
        <p14:creationId xmlns:p14="http://schemas.microsoft.com/office/powerpoint/2010/main" val="200181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073373"/>
          </a:xfrm>
        </p:spPr>
        <p:txBody>
          <a:bodyPr/>
          <a:lstStyle/>
          <a:p>
            <a:r>
              <a:rPr lang="tr-TR" dirty="0" err="1" smtClean="0"/>
              <a:t>Horse-Riding</a:t>
            </a:r>
            <a:r>
              <a:rPr lang="tr-TR" dirty="0" smtClean="0"/>
              <a:t>(Binicilik)</a:t>
            </a:r>
            <a:endParaRPr lang="tr-TR" dirty="0"/>
          </a:p>
        </p:txBody>
      </p:sp>
      <p:sp>
        <p:nvSpPr>
          <p:cNvPr id="3" name="İçerik Yer Tutucusu 2"/>
          <p:cNvSpPr>
            <a:spLocks noGrp="1"/>
          </p:cNvSpPr>
          <p:nvPr>
            <p:ph sz="half" idx="2"/>
          </p:nvPr>
        </p:nvSpPr>
        <p:spPr>
          <a:xfrm>
            <a:off x="480329" y="4653136"/>
            <a:ext cx="8206471" cy="2088232"/>
          </a:xfrm>
        </p:spPr>
        <p:txBody>
          <a:bodyPr>
            <a:normAutofit fontScale="92500" lnSpcReduction="20000"/>
          </a:bodyPr>
          <a:lstStyle/>
          <a:p>
            <a:pPr marL="0" indent="0">
              <a:buNone/>
            </a:pPr>
            <a:endParaRPr lang="tr-TR" sz="2800" dirty="0" smtClean="0">
              <a:solidFill>
                <a:schemeClr val="tx1">
                  <a:lumMod val="95000"/>
                  <a:lumOff val="5000"/>
                </a:schemeClr>
              </a:solidFill>
            </a:endParaRPr>
          </a:p>
          <a:p>
            <a:pPr marL="0" indent="0" algn="ctr">
              <a:buNone/>
            </a:pPr>
            <a:r>
              <a:rPr lang="tr-TR" sz="2800" dirty="0" smtClean="0">
                <a:solidFill>
                  <a:schemeClr val="tx1">
                    <a:lumMod val="95000"/>
                    <a:lumOff val="5000"/>
                  </a:schemeClr>
                </a:solidFill>
              </a:rPr>
              <a:t> </a:t>
            </a:r>
            <a:r>
              <a:rPr lang="en-US" sz="2800" dirty="0">
                <a:solidFill>
                  <a:schemeClr val="tx1">
                    <a:lumMod val="95000"/>
                    <a:lumOff val="5000"/>
                  </a:schemeClr>
                </a:solidFill>
                <a:latin typeface="Comic Sans MS" panose="030F0702030302020204" pitchFamily="66" charset="0"/>
              </a:rPr>
              <a:t>The history of </a:t>
            </a:r>
            <a:r>
              <a:rPr lang="tr-TR" sz="2800" dirty="0" err="1" smtClean="0">
                <a:solidFill>
                  <a:schemeClr val="tx1">
                    <a:lumMod val="95000"/>
                    <a:lumOff val="5000"/>
                  </a:schemeClr>
                </a:solidFill>
                <a:latin typeface="Comic Sans MS" panose="030F0702030302020204" pitchFamily="66" charset="0"/>
              </a:rPr>
              <a:t>riding</a:t>
            </a:r>
            <a:r>
              <a:rPr lang="tr-TR" sz="2800" dirty="0">
                <a:solidFill>
                  <a:schemeClr val="tx1">
                    <a:lumMod val="95000"/>
                    <a:lumOff val="5000"/>
                  </a:schemeClr>
                </a:solidFill>
                <a:latin typeface="Comic Sans MS" panose="030F0702030302020204" pitchFamily="66" charset="0"/>
              </a:rPr>
              <a:t> </a:t>
            </a:r>
            <a:r>
              <a:rPr lang="tr-TR" sz="2800" dirty="0" err="1" smtClean="0">
                <a:solidFill>
                  <a:schemeClr val="tx1">
                    <a:lumMod val="95000"/>
                    <a:lumOff val="5000"/>
                  </a:schemeClr>
                </a:solidFill>
                <a:latin typeface="Comic Sans MS" panose="030F0702030302020204" pitchFamily="66" charset="0"/>
              </a:rPr>
              <a:t>sport</a:t>
            </a:r>
            <a:r>
              <a:rPr lang="tr-TR" sz="2800" dirty="0" smtClean="0">
                <a:solidFill>
                  <a:schemeClr val="tx1">
                    <a:lumMod val="95000"/>
                    <a:lumOff val="5000"/>
                  </a:schemeClr>
                </a:solidFill>
                <a:latin typeface="Comic Sans MS" panose="030F0702030302020204" pitchFamily="66" charset="0"/>
              </a:rPr>
              <a:t> in </a:t>
            </a:r>
            <a:r>
              <a:rPr lang="tr-TR" sz="2800" dirty="0" err="1" smtClean="0">
                <a:solidFill>
                  <a:schemeClr val="tx1">
                    <a:lumMod val="95000"/>
                    <a:lumOff val="5000"/>
                  </a:schemeClr>
                </a:solidFill>
                <a:latin typeface="Comic Sans MS" panose="030F0702030302020204" pitchFamily="66" charset="0"/>
              </a:rPr>
              <a:t>Turkey</a:t>
            </a:r>
            <a:r>
              <a:rPr lang="en-US" sz="2800" dirty="0" smtClean="0">
                <a:solidFill>
                  <a:schemeClr val="tx1">
                    <a:lumMod val="95000"/>
                    <a:lumOff val="5000"/>
                  </a:schemeClr>
                </a:solidFill>
                <a:latin typeface="Comic Sans MS" panose="030F0702030302020204" pitchFamily="66" charset="0"/>
              </a:rPr>
              <a:t> dates </a:t>
            </a:r>
            <a:r>
              <a:rPr lang="en-US" sz="2800" dirty="0">
                <a:solidFill>
                  <a:schemeClr val="tx1">
                    <a:lumMod val="95000"/>
                    <a:lumOff val="5000"/>
                  </a:schemeClr>
                </a:solidFill>
                <a:latin typeface="Comic Sans MS" panose="030F0702030302020204" pitchFamily="66" charset="0"/>
              </a:rPr>
              <a:t>back to the earliest times when man began to ride by horse taming. It is considered to be one of the oldest sports branches with a history of four thousand years.</a:t>
            </a:r>
          </a:p>
          <a:p>
            <a:pPr marL="0" indent="0">
              <a:buNone/>
            </a:pPr>
            <a:endParaRPr lang="en-US" sz="2800" dirty="0">
              <a:solidFill>
                <a:schemeClr val="tx1">
                  <a:lumMod val="95000"/>
                  <a:lumOff val="5000"/>
                </a:schemeClr>
              </a:solidFill>
            </a:endParaRPr>
          </a:p>
        </p:txBody>
      </p:sp>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 y="1073373"/>
            <a:ext cx="8229600" cy="3579763"/>
          </a:xfrm>
        </p:spPr>
      </p:pic>
    </p:spTree>
    <p:extLst>
      <p:ext uri="{BB962C8B-B14F-4D97-AF65-F5344CB8AC3E}">
        <p14:creationId xmlns:p14="http://schemas.microsoft.com/office/powerpoint/2010/main" val="171094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307</TotalTime>
  <Words>488</Words>
  <Application>Microsoft Office PowerPoint</Application>
  <PresentationFormat>Ekran Gösterisi (4:3)</PresentationFormat>
  <Paragraphs>19</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Century Gothic</vt:lpstr>
      <vt:lpstr>Comic Sans MS</vt:lpstr>
      <vt:lpstr>Courier New</vt:lpstr>
      <vt:lpstr>Palatino Linotype</vt:lpstr>
      <vt:lpstr>Üst Düzey</vt:lpstr>
      <vt:lpstr>National Sports of Turkey</vt:lpstr>
      <vt:lpstr>PowerPoint Sunusu</vt:lpstr>
      <vt:lpstr>THE NATIONAL SPORTS IN TURKEY   29.SEP - 03.OCT.2019 SKÖVDE – SWEDEN MEETING </vt:lpstr>
      <vt:lpstr>Cirit – Javelin Throw</vt:lpstr>
      <vt:lpstr> </vt:lpstr>
      <vt:lpstr>PowerPoint Sunusu</vt:lpstr>
      <vt:lpstr>Archery (Okçuluk)</vt:lpstr>
      <vt:lpstr>Based on historical hunting period. The aim of the game is to send the arrow to the target and hit the target. Today it is used as a sport branch. The target board is the circle. This circle is painted in 5 colors. The archers try to shoot the target in the middle.</vt:lpstr>
      <vt:lpstr>Horse-Riding(Binicilik)</vt:lpstr>
      <vt:lpstr>PowerPoint Sunusu</vt:lpstr>
      <vt:lpstr>PowerPoint Sunusu</vt:lpstr>
      <vt:lpstr>Wrestling  (Yağlı Güreş)</vt:lpstr>
      <vt:lpstr> </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Sports of Turkey</dc:title>
  <dc:creator>lenovo</dc:creator>
  <cp:lastModifiedBy>Levent ...</cp:lastModifiedBy>
  <cp:revision>16</cp:revision>
  <dcterms:created xsi:type="dcterms:W3CDTF">2019-09-15T11:13:47Z</dcterms:created>
  <dcterms:modified xsi:type="dcterms:W3CDTF">2019-09-19T08:31:37Z</dcterms:modified>
</cp:coreProperties>
</file>