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1.gif" ContentType="image/gif"/>
  <Override PartName="/ppt/presentation.xml" ContentType="application/vnd.openxmlformats-officedocument.presentationml.presentation.main+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4.xml.rels" ContentType="application/vnd.openxmlformats-package.relationships+xml"/>
  <Override PartName="/ppt/slideLayouts/_rels/slideLayout1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25"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26"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28"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29"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0"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1"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33"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4"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5"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6"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7"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38"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43" name="PlaceHolder 2"/>
          <p:cNvSpPr>
            <a:spLocks noGrp="1"/>
          </p:cNvSpPr>
          <p:nvPr>
            <p:ph type="subTitle"/>
          </p:nvPr>
        </p:nvSpPr>
        <p:spPr>
          <a:xfrm>
            <a:off x="457200" y="1203480"/>
            <a:ext cx="8229240" cy="298296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45"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4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48"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744480"/>
            <a:ext cx="8520120" cy="95148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52"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53"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54"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4" name="PlaceHolder 2"/>
          <p:cNvSpPr>
            <a:spLocks noGrp="1"/>
          </p:cNvSpPr>
          <p:nvPr>
            <p:ph type="subTitle"/>
          </p:nvPr>
        </p:nvSpPr>
        <p:spPr>
          <a:xfrm>
            <a:off x="457200" y="1203480"/>
            <a:ext cx="8229240" cy="298296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5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5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58"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60"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61"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62"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64"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65"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67"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6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69"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0"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72"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3"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4"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5"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6"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77"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6"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8"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9"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744480"/>
            <a:ext cx="8520120" cy="95148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13"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14"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15"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1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1400" spc="-1" strike="noStrike">
              <a:solidFill>
                <a:srgbClr val="000000"/>
              </a:solidFill>
              <a:latin typeface="Arial"/>
            </a:endParaRPr>
          </a:p>
        </p:txBody>
      </p:sp>
      <p:sp>
        <p:nvSpPr>
          <p:cNvPr id="1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19"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744480"/>
            <a:ext cx="8520120" cy="2052360"/>
          </a:xfrm>
          <a:prstGeom prst="rect">
            <a:avLst/>
          </a:prstGeom>
        </p:spPr>
        <p:txBody>
          <a:bodyPr lIns="0" rIns="0" tIns="0" bIns="0" anchor="ctr">
            <a:spAutoFit/>
          </a:bodyPr>
          <a:p>
            <a:endParaRPr b="0" lang="es-ES" sz="1400" spc="-1" strike="noStrike">
              <a:solidFill>
                <a:srgbClr val="000000"/>
              </a:solidFill>
              <a:latin typeface="Arial"/>
            </a:endParaRPr>
          </a:p>
        </p:txBody>
      </p:sp>
      <p:sp>
        <p:nvSpPr>
          <p:cNvPr id="21"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22"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1400" spc="-1" strike="noStrike">
              <a:solidFill>
                <a:srgbClr val="000000"/>
              </a:solidFill>
              <a:latin typeface="Arial"/>
            </a:endParaRPr>
          </a:p>
        </p:txBody>
      </p:sp>
      <p:sp>
        <p:nvSpPr>
          <p:cNvPr id="23"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p:spPr>
        <p:txBody>
          <a:bodyPr tIns="91440" bIns="91440" anchor="b">
            <a:normAutofit/>
          </a:bodyPr>
          <a:p>
            <a:r>
              <a:rPr b="0" lang="es-ES" sz="5200" spc="-1" strike="noStrike">
                <a:solidFill>
                  <a:srgbClr val="000000"/>
                </a:solidFill>
                <a:latin typeface="Arial"/>
              </a:rPr>
              <a:t>Pulse para editar el formato del texto de título</a:t>
            </a:r>
            <a:endParaRPr b="0" lang="es-ES" sz="5200" spc="-1" strike="noStrike">
              <a:solidFill>
                <a:srgbClr val="000000"/>
              </a:solidFill>
              <a:latin typeface="Arial"/>
            </a:endParaRPr>
          </a:p>
        </p:txBody>
      </p:sp>
      <p:sp>
        <p:nvSpPr>
          <p:cNvPr id="1" name="PlaceHolder 2"/>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pPr>
            <a:fld id="{557C2B5F-929D-48BF-900F-D9F9C650A997}" type="slidenum">
              <a:rPr b="0" lang="es-ES" sz="1000" spc="-1" strike="noStrike">
                <a:solidFill>
                  <a:srgbClr val="595959"/>
                </a:solidFill>
                <a:latin typeface="Arial"/>
                <a:ea typeface="Arial"/>
              </a:rPr>
              <a:t>&lt;número&gt;</a:t>
            </a:fld>
            <a:endParaRPr b="0" lang="es-ES" sz="1000" spc="-1" strike="noStrike">
              <a:latin typeface="Times New Roman"/>
            </a:endParaRPr>
          </a:p>
        </p:txBody>
      </p:sp>
      <p:sp>
        <p:nvSpPr>
          <p:cNvPr id="2"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400" spc="-1" strike="noStrike">
                <a:solidFill>
                  <a:srgbClr val="000000"/>
                </a:solidFill>
                <a:latin typeface="Arial"/>
              </a:rPr>
              <a:t>Pulse para editar el formato de esquema del texto</a:t>
            </a:r>
            <a:endParaRPr b="0" lang="es-E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400" spc="-1" strike="noStrike">
                <a:solidFill>
                  <a:srgbClr val="000000"/>
                </a:solidFill>
                <a:latin typeface="Arial"/>
              </a:rPr>
              <a:t>Segundo nivel del esquema</a:t>
            </a:r>
            <a:endParaRPr b="0" lang="es-E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400" spc="-1" strike="noStrike">
                <a:solidFill>
                  <a:srgbClr val="000000"/>
                </a:solidFill>
                <a:latin typeface="Arial"/>
              </a:rPr>
              <a:t>Tercer nivel del esquema</a:t>
            </a:r>
            <a:endParaRPr b="0" lang="es-E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400" spc="-1" strike="noStrike">
                <a:solidFill>
                  <a:srgbClr val="000000"/>
                </a:solidFill>
                <a:latin typeface="Arial"/>
              </a:rPr>
              <a:t>Cuarto nivel del esquema</a:t>
            </a:r>
            <a:endParaRPr b="0" lang="es-E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del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del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Séptimo nivel del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p:spPr>
        <p:txBody>
          <a:bodyPr tIns="91440" bIns="91440">
            <a:normAutofit fontScale="97000"/>
          </a:bodyPr>
          <a:p>
            <a:r>
              <a:rPr b="0" lang="es-ES" sz="2800" spc="-1" strike="noStrike">
                <a:solidFill>
                  <a:srgbClr val="000000"/>
                </a:solidFill>
                <a:latin typeface="Arial"/>
              </a:rPr>
              <a:t>Pulse para editar el formato del texto de título</a:t>
            </a:r>
            <a:endParaRPr b="0" lang="es-ES" sz="2800" spc="-1" strike="noStrike">
              <a:solidFill>
                <a:srgbClr val="000000"/>
              </a:solidFill>
              <a:latin typeface="Arial"/>
            </a:endParaRPr>
          </a:p>
        </p:txBody>
      </p:sp>
      <p:sp>
        <p:nvSpPr>
          <p:cNvPr id="40" name="PlaceHolder 2"/>
          <p:cNvSpPr>
            <a:spLocks noGrp="1"/>
          </p:cNvSpPr>
          <p:nvPr>
            <p:ph type="body"/>
          </p:nvPr>
        </p:nvSpPr>
        <p:spPr>
          <a:xfrm>
            <a:off x="311760" y="1152360"/>
            <a:ext cx="8520120" cy="3416040"/>
          </a:xfrm>
          <a:prstGeom prst="rect">
            <a:avLst/>
          </a:prstGeom>
        </p:spPr>
        <p:txBody>
          <a:bodyPr tIns="91440" bIns="91440">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Pulse para editar el formato de esquema del texto</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del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Tercer nivel del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del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1800" spc="-1" strike="noStrike">
                <a:solidFill>
                  <a:srgbClr val="000000"/>
                </a:solidFill>
                <a:latin typeface="Arial"/>
              </a:rPr>
              <a:t>Quinto nivel del esquema</a:t>
            </a:r>
            <a:endParaRPr b="0" lang="es-E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1800" spc="-1" strike="noStrike">
                <a:solidFill>
                  <a:srgbClr val="000000"/>
                </a:solidFill>
                <a:latin typeface="Arial"/>
              </a:rPr>
              <a:t>Sexto nivel del esquema</a:t>
            </a:r>
            <a:endParaRPr b="0" lang="es-E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1800" spc="-1" strike="noStrike">
                <a:solidFill>
                  <a:srgbClr val="000000"/>
                </a:solidFill>
                <a:latin typeface="Arial"/>
              </a:rPr>
              <a:t>Séptimo nivel del esquema</a:t>
            </a:r>
            <a:endParaRPr b="0" lang="es-ES" sz="1800" spc="-1" strike="noStrike">
              <a:solidFill>
                <a:srgbClr val="000000"/>
              </a:solidFill>
              <a:latin typeface="Arial"/>
            </a:endParaRPr>
          </a:p>
        </p:txBody>
      </p:sp>
      <p:sp>
        <p:nvSpPr>
          <p:cNvPr id="41" name="PlaceHolder 3"/>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pPr>
            <a:fld id="{35864046-90B9-447A-B747-FF743021C467}" type="slidenum">
              <a:rPr b="0" lang="es-ES" sz="1000" spc="-1" strike="noStrike">
                <a:solidFill>
                  <a:srgbClr val="595959"/>
                </a:solidFill>
                <a:latin typeface="Arial"/>
                <a:ea typeface="Arial"/>
              </a:rPr>
              <a:t>&lt;número&gt;</a:t>
            </a:fld>
            <a:endParaRPr b="0" lang="es-ES"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311760" y="127800"/>
            <a:ext cx="8520120" cy="2052360"/>
          </a:xfrm>
          <a:prstGeom prst="rect">
            <a:avLst/>
          </a:prstGeom>
          <a:noFill/>
          <a:ln>
            <a:noFill/>
          </a:ln>
        </p:spPr>
        <p:txBody>
          <a:bodyPr tIns="91440" bIns="91440" anchor="b">
            <a:normAutofit/>
          </a:bodyPr>
          <a:p>
            <a:pPr>
              <a:lnSpc>
                <a:spcPct val="100000"/>
              </a:lnSpc>
            </a:pPr>
            <a:r>
              <a:rPr b="0" lang="es-ES" sz="5200" spc="-1" strike="noStrike">
                <a:solidFill>
                  <a:srgbClr val="000000"/>
                </a:solidFill>
                <a:latin typeface="Georgia"/>
                <a:ea typeface="Georgia"/>
              </a:rPr>
              <a:t>El medio ambiente y sostenibilidad.</a:t>
            </a:r>
            <a:endParaRPr b="0" lang="es-ES" sz="5200" spc="-1" strike="noStrike">
              <a:solidFill>
                <a:srgbClr val="000000"/>
              </a:solidFill>
              <a:latin typeface="Arial"/>
            </a:endParaRPr>
          </a:p>
        </p:txBody>
      </p:sp>
      <p:sp>
        <p:nvSpPr>
          <p:cNvPr id="79" name="TextShape 2"/>
          <p:cNvSpPr txBox="1"/>
          <p:nvPr/>
        </p:nvSpPr>
        <p:spPr>
          <a:xfrm>
            <a:off x="1962000" y="4359240"/>
            <a:ext cx="8520120" cy="792360"/>
          </a:xfrm>
          <a:prstGeom prst="rect">
            <a:avLst/>
          </a:prstGeom>
          <a:noFill/>
          <a:ln>
            <a:noFill/>
          </a:ln>
        </p:spPr>
        <p:txBody>
          <a:bodyPr tIns="91440" bIns="91440">
            <a:normAutofit/>
          </a:bodyPr>
          <a:p>
            <a:pPr algn="ctr">
              <a:lnSpc>
                <a:spcPct val="100000"/>
              </a:lnSpc>
            </a:pPr>
            <a:r>
              <a:rPr b="0" lang="es-ES" sz="2800" spc="-1" strike="noStrike">
                <a:solidFill>
                  <a:srgbClr val="595959"/>
                </a:solidFill>
                <a:latin typeface="Arial"/>
                <a:ea typeface="Arial"/>
              </a:rPr>
              <a:t>Por Khatia Khitaridze de 2C</a:t>
            </a:r>
            <a:endParaRPr b="0" lang="es-ES" sz="2800" spc="-1" strike="noStrike">
              <a:latin typeface="Arial"/>
            </a:endParaRPr>
          </a:p>
        </p:txBody>
      </p:sp>
      <p:sp>
        <p:nvSpPr>
          <p:cNvPr id="80" name="CustomShape 3"/>
          <p:cNvSpPr/>
          <p:nvPr/>
        </p:nvSpPr>
        <p:spPr>
          <a:xfrm>
            <a:off x="168120" y="2306520"/>
            <a:ext cx="7332120" cy="2052360"/>
          </a:xfrm>
          <a:prstGeom prst="rect">
            <a:avLst/>
          </a:prstGeom>
          <a:noFill/>
          <a:ln>
            <a:noFill/>
          </a:ln>
        </p:spPr>
        <p:style>
          <a:lnRef idx="0"/>
          <a:fillRef idx="0"/>
          <a:effectRef idx="0"/>
          <a:fontRef idx="minor"/>
        </p:style>
        <p:txBody>
          <a:bodyPr tIns="91440" bIns="91440">
            <a:normAutofit/>
          </a:bodyPr>
          <a:p>
            <a:pPr>
              <a:lnSpc>
                <a:spcPct val="100000"/>
              </a:lnSpc>
            </a:pPr>
            <a:r>
              <a:rPr b="0" lang="es-ES" sz="1900" spc="-1" strike="noStrike">
                <a:solidFill>
                  <a:srgbClr val="000000"/>
                </a:solidFill>
                <a:latin typeface="Arial"/>
                <a:ea typeface="Arial"/>
              </a:rPr>
              <a:t>En esta presentación hablaré sobre unos temas que son importantes para el Planeta Tierra: La importancia del desarrollo medioambiental, la lucha contra el cambio climático y el reciclaje</a:t>
            </a:r>
            <a:endParaRPr b="0" lang="es-ES" sz="19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0" y="155880"/>
            <a:ext cx="6989760" cy="1231200"/>
          </a:xfrm>
          <a:prstGeom prst="rect">
            <a:avLst/>
          </a:prstGeom>
          <a:noFill/>
          <a:ln>
            <a:noFill/>
          </a:ln>
        </p:spPr>
        <p:txBody>
          <a:bodyPr tIns="91440" bIns="91440" anchor="b">
            <a:normAutofit fontScale="57000"/>
          </a:bodyPr>
          <a:p>
            <a:pPr algn="ctr">
              <a:lnSpc>
                <a:spcPct val="100000"/>
              </a:lnSpc>
            </a:pPr>
            <a:r>
              <a:rPr b="0" lang="es-ES" sz="5200" spc="-1" strike="noStrike">
                <a:solidFill>
                  <a:srgbClr val="000000"/>
                </a:solidFill>
                <a:latin typeface="Georgia"/>
                <a:ea typeface="Georgia"/>
              </a:rPr>
              <a:t>Final de la presentación.</a:t>
            </a:r>
            <a:endParaRPr b="0" lang="es-ES" sz="5200" spc="-1" strike="noStrike">
              <a:solidFill>
                <a:srgbClr val="000000"/>
              </a:solidFill>
              <a:latin typeface="Arial"/>
            </a:endParaRPr>
          </a:p>
        </p:txBody>
      </p:sp>
      <p:sp>
        <p:nvSpPr>
          <p:cNvPr id="99" name="TextShape 2"/>
          <p:cNvSpPr txBox="1"/>
          <p:nvPr/>
        </p:nvSpPr>
        <p:spPr>
          <a:xfrm>
            <a:off x="252360" y="1611720"/>
            <a:ext cx="8520120" cy="3290040"/>
          </a:xfrm>
          <a:prstGeom prst="rect">
            <a:avLst/>
          </a:prstGeom>
          <a:noFill/>
          <a:ln>
            <a:noFill/>
          </a:ln>
        </p:spPr>
        <p:txBody>
          <a:bodyPr tIns="91440" bIns="91440">
            <a:normAutofit/>
          </a:bodyPr>
          <a:p>
            <a:pPr algn="ctr">
              <a:lnSpc>
                <a:spcPct val="100000"/>
              </a:lnSpc>
            </a:pPr>
            <a:r>
              <a:rPr b="0" lang="es-ES" sz="2500" spc="-1" strike="noStrike">
                <a:solidFill>
                  <a:srgbClr val="595959"/>
                </a:solidFill>
                <a:latin typeface="Arial"/>
                <a:ea typeface="Arial"/>
              </a:rPr>
              <a:t>Espero les haya gustado mi presentación sobre este tema que es tan importante dia a dia, ya que es un tema que se debe empezar a practicar en nuestras vidas para que la Tierra deje de estar tan contaminada. </a:t>
            </a:r>
            <a:endParaRPr b="0" lang="es-ES" sz="2500" spc="-1" strike="noStrike">
              <a:latin typeface="Arial"/>
            </a:endParaRPr>
          </a:p>
          <a:p>
            <a:pPr algn="ctr">
              <a:lnSpc>
                <a:spcPct val="100000"/>
              </a:lnSpc>
            </a:pPr>
            <a:r>
              <a:rPr b="0" lang="es-ES" sz="2500" spc="-1" strike="noStrike">
                <a:solidFill>
                  <a:srgbClr val="595959"/>
                </a:solidFill>
                <a:latin typeface="Arial"/>
                <a:ea typeface="Arial"/>
              </a:rPr>
              <a:t>Muchas gracias por ver mi presentación.</a:t>
            </a:r>
            <a:endParaRPr b="0" lang="es-ES" sz="2500" spc="-1" strike="noStrike">
              <a:latin typeface="Arial"/>
            </a:endParaRPr>
          </a:p>
          <a:p>
            <a:pPr algn="ctr">
              <a:lnSpc>
                <a:spcPct val="100000"/>
              </a:lnSpc>
            </a:pPr>
            <a:endParaRPr b="0" lang="es-ES" sz="2500" spc="-1" strike="noStrike">
              <a:latin typeface="Arial"/>
            </a:endParaRPr>
          </a:p>
          <a:p>
            <a:pPr>
              <a:lnSpc>
                <a:spcPct val="100000"/>
              </a:lnSpc>
            </a:pPr>
            <a:r>
              <a:rPr b="0" lang="es-ES" sz="2500" spc="-1" strike="noStrike">
                <a:solidFill>
                  <a:srgbClr val="595959"/>
                </a:solidFill>
                <a:latin typeface="Arial"/>
                <a:ea typeface="Arial"/>
              </a:rPr>
              <a:t>-Escrito por Khatia Khitaridze 2.C</a:t>
            </a:r>
            <a:endParaRPr b="0" lang="es-ES" sz="25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185400" y="212040"/>
            <a:ext cx="4733280" cy="792360"/>
          </a:xfrm>
          <a:prstGeom prst="rect">
            <a:avLst/>
          </a:prstGeom>
          <a:noFill/>
          <a:ln>
            <a:noFill/>
          </a:ln>
        </p:spPr>
        <p:txBody>
          <a:bodyPr tIns="91440" bIns="91440" anchor="b">
            <a:normAutofit fontScale="73000"/>
          </a:bodyPr>
          <a:p>
            <a:pPr algn="ctr">
              <a:lnSpc>
                <a:spcPct val="100000"/>
              </a:lnSpc>
            </a:pPr>
            <a:r>
              <a:rPr b="0" lang="es-ES" sz="5200" spc="-1" strike="noStrike">
                <a:solidFill>
                  <a:srgbClr val="000000"/>
                </a:solidFill>
                <a:latin typeface="Georgia"/>
                <a:ea typeface="Georgia"/>
              </a:rPr>
              <a:t>Índice:</a:t>
            </a:r>
            <a:endParaRPr b="0" lang="es-ES" sz="5200" spc="-1" strike="noStrike">
              <a:solidFill>
                <a:srgbClr val="000000"/>
              </a:solidFill>
              <a:latin typeface="Arial"/>
            </a:endParaRPr>
          </a:p>
        </p:txBody>
      </p:sp>
      <p:sp>
        <p:nvSpPr>
          <p:cNvPr id="82" name="TextShape 2"/>
          <p:cNvSpPr txBox="1"/>
          <p:nvPr/>
        </p:nvSpPr>
        <p:spPr>
          <a:xfrm>
            <a:off x="311760" y="938880"/>
            <a:ext cx="8520120" cy="4106160"/>
          </a:xfrm>
          <a:prstGeom prst="rect">
            <a:avLst/>
          </a:prstGeom>
          <a:noFill/>
          <a:ln>
            <a:noFill/>
          </a:ln>
        </p:spPr>
        <p:txBody>
          <a:bodyPr tIns="91440" bIns="91440">
            <a:normAutofit fontScale="23000"/>
          </a:bodyPr>
          <a:p>
            <a:pPr>
              <a:lnSpc>
                <a:spcPct val="100000"/>
              </a:lnSpc>
            </a:pPr>
            <a:r>
              <a:rPr b="0" lang="es-ES" sz="3740" spc="-1" strike="noStrike">
                <a:solidFill>
                  <a:srgbClr val="595959"/>
                </a:solidFill>
                <a:latin typeface="Arial"/>
                <a:ea typeface="Arial"/>
              </a:rPr>
              <a:t>1.La importancia del desarrollo sostenible</a:t>
            </a:r>
            <a:endParaRPr b="0" lang="es-ES" sz="3740" spc="-1" strike="noStrike">
              <a:latin typeface="Arial"/>
            </a:endParaRPr>
          </a:p>
          <a:p>
            <a:pPr marL="457200">
              <a:lnSpc>
                <a:spcPct val="100000"/>
              </a:lnSpc>
            </a:pPr>
            <a:r>
              <a:rPr b="0" lang="es-ES" sz="3740" spc="-1" strike="noStrike">
                <a:solidFill>
                  <a:srgbClr val="595959"/>
                </a:solidFill>
                <a:latin typeface="Arial"/>
                <a:ea typeface="Arial"/>
              </a:rPr>
              <a:t>1.1 ¿Qué es el desarrollo sostenible?</a:t>
            </a:r>
            <a:endParaRPr b="0" lang="es-ES" sz="3740" spc="-1" strike="noStrike">
              <a:latin typeface="Arial"/>
            </a:endParaRPr>
          </a:p>
          <a:p>
            <a:pPr marL="457200">
              <a:lnSpc>
                <a:spcPct val="100000"/>
              </a:lnSpc>
            </a:pPr>
            <a:r>
              <a:rPr b="0" lang="es-ES" sz="3740" spc="-1" strike="noStrike">
                <a:solidFill>
                  <a:srgbClr val="595959"/>
                </a:solidFill>
                <a:latin typeface="Arial"/>
                <a:ea typeface="Arial"/>
              </a:rPr>
              <a:t>1.2 ¿Cómo podemos contribuir al desarrollo sostenible?</a:t>
            </a:r>
            <a:endParaRPr b="0" lang="es-ES" sz="3740" spc="-1" strike="noStrike">
              <a:latin typeface="Arial"/>
            </a:endParaRPr>
          </a:p>
          <a:p>
            <a:pPr marL="457200">
              <a:lnSpc>
                <a:spcPct val="100000"/>
              </a:lnSpc>
            </a:pPr>
            <a:r>
              <a:rPr b="0" lang="es-ES" sz="3740" spc="-1" strike="noStrike">
                <a:solidFill>
                  <a:srgbClr val="595959"/>
                </a:solidFill>
                <a:latin typeface="Arial"/>
                <a:ea typeface="Arial"/>
              </a:rPr>
              <a:t>1.3 La importancia del desarrollo sostenible</a:t>
            </a:r>
            <a:endParaRPr b="0" lang="es-ES" sz="3740" spc="-1" strike="noStrike">
              <a:latin typeface="Arial"/>
            </a:endParaRPr>
          </a:p>
          <a:p>
            <a:pPr>
              <a:lnSpc>
                <a:spcPct val="100000"/>
              </a:lnSpc>
            </a:pPr>
            <a:r>
              <a:rPr b="0" lang="es-ES" sz="3740" spc="-1" strike="noStrike">
                <a:solidFill>
                  <a:srgbClr val="595959"/>
                </a:solidFill>
                <a:latin typeface="Arial"/>
                <a:ea typeface="Arial"/>
              </a:rPr>
              <a:t>2.La lucha contra el cambio climatico</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1.1 ¿Qué es la lucha contra el cambio climático?</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1.2 ¿Cómo podemos contribuir a la lucha contra el cambio climático?</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1.3 La importancia del cambio climático</a:t>
            </a:r>
            <a:endParaRPr b="0" lang="es-ES" sz="3740" spc="-1" strike="noStrike">
              <a:latin typeface="Arial"/>
            </a:endParaRPr>
          </a:p>
          <a:p>
            <a:pPr>
              <a:lnSpc>
                <a:spcPct val="100000"/>
              </a:lnSpc>
            </a:pPr>
            <a:r>
              <a:rPr b="0" lang="es-ES" sz="3740" spc="-1" strike="noStrike">
                <a:solidFill>
                  <a:srgbClr val="595959"/>
                </a:solidFill>
                <a:latin typeface="Arial"/>
                <a:ea typeface="Arial"/>
              </a:rPr>
              <a:t>3.El reciclaje</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1.1 ¿Qué es el reciclaje?</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1.2 ¿Cómo podemos contribuir al reciclaje?</a:t>
            </a:r>
            <a:endParaRPr b="0" lang="es-ES" sz="3740" spc="-1" strike="noStrike">
              <a:latin typeface="Arial"/>
            </a:endParaRPr>
          </a:p>
          <a:p>
            <a:pPr>
              <a:lnSpc>
                <a:spcPct val="100000"/>
              </a:lnSpc>
            </a:pPr>
            <a:r>
              <a:rPr b="0" lang="es-ES" sz="3740" spc="-1" strike="noStrike">
                <a:solidFill>
                  <a:srgbClr val="595959"/>
                </a:solidFill>
                <a:latin typeface="Arial"/>
                <a:ea typeface="Arial"/>
              </a:rPr>
              <a:t>      </a:t>
            </a:r>
            <a:r>
              <a:rPr b="0" lang="es-ES" sz="3740" spc="-1" strike="noStrike">
                <a:solidFill>
                  <a:srgbClr val="595959"/>
                </a:solidFill>
                <a:latin typeface="Arial"/>
                <a:ea typeface="Arial"/>
              </a:rPr>
              <a:t>1.3 La importancia del reciclaje</a:t>
            </a:r>
            <a:endParaRPr b="0" lang="es-ES" sz="3740" spc="-1" strike="noStrike">
              <a:latin typeface="Arial"/>
            </a:endParaRPr>
          </a:p>
          <a:p>
            <a:pPr>
              <a:lnSpc>
                <a:spcPct val="100000"/>
              </a:lnSpc>
            </a:pPr>
            <a:endParaRPr b="0" lang="es-ES" sz="374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361080" y="0"/>
            <a:ext cx="6933960" cy="1240560"/>
          </a:xfrm>
          <a:prstGeom prst="rect">
            <a:avLst/>
          </a:prstGeom>
          <a:noFill/>
          <a:ln>
            <a:noFill/>
          </a:ln>
        </p:spPr>
        <p:txBody>
          <a:bodyPr tIns="91440" bIns="91440" anchor="b">
            <a:noAutofit/>
          </a:bodyPr>
          <a:p>
            <a:pPr algn="ctr">
              <a:lnSpc>
                <a:spcPct val="100000"/>
              </a:lnSpc>
            </a:pPr>
            <a:r>
              <a:rPr b="0" lang="es-ES" sz="2579" spc="-1" strike="noStrike">
                <a:solidFill>
                  <a:srgbClr val="000000"/>
                </a:solidFill>
                <a:latin typeface="Arial"/>
                <a:ea typeface="Arial"/>
              </a:rPr>
              <a:t>La importancia del desarrollo sostenible</a:t>
            </a:r>
            <a:endParaRPr b="0" lang="es-ES" sz="2579" spc="-1" strike="noStrike">
              <a:solidFill>
                <a:srgbClr val="000000"/>
              </a:solidFill>
              <a:latin typeface="Arial"/>
            </a:endParaRPr>
          </a:p>
        </p:txBody>
      </p:sp>
      <p:sp>
        <p:nvSpPr>
          <p:cNvPr id="84" name="TextShape 2"/>
          <p:cNvSpPr txBox="1"/>
          <p:nvPr/>
        </p:nvSpPr>
        <p:spPr>
          <a:xfrm>
            <a:off x="171720" y="1467000"/>
            <a:ext cx="8615520" cy="3517560"/>
          </a:xfrm>
          <a:prstGeom prst="rect">
            <a:avLst/>
          </a:prstGeom>
          <a:noFill/>
          <a:ln>
            <a:noFill/>
          </a:ln>
        </p:spPr>
        <p:txBody>
          <a:bodyPr tIns="91440" bIns="91440">
            <a:normAutofit/>
          </a:bodyPr>
          <a:p>
            <a:pPr>
              <a:lnSpc>
                <a:spcPct val="100000"/>
              </a:lnSpc>
            </a:pPr>
            <a:r>
              <a:rPr b="0" lang="es-ES" sz="2200" spc="-1" strike="noStrike">
                <a:solidFill>
                  <a:srgbClr val="595959"/>
                </a:solidFill>
                <a:latin typeface="Arial"/>
                <a:ea typeface="Arial"/>
              </a:rPr>
              <a:t>1.1 ¿Qué es el desarrollo sostenible?</a:t>
            </a:r>
            <a:endParaRPr b="0" lang="es-ES" sz="2200" spc="-1" strike="noStrike">
              <a:latin typeface="Arial"/>
            </a:endParaRPr>
          </a:p>
          <a:p>
            <a:pPr>
              <a:lnSpc>
                <a:spcPct val="100000"/>
              </a:lnSpc>
            </a:pPr>
            <a:r>
              <a:rPr b="0" lang="es-ES" sz="2200" spc="-1" strike="noStrike">
                <a:solidFill>
                  <a:srgbClr val="595959"/>
                </a:solidFill>
                <a:latin typeface="Arial"/>
                <a:ea typeface="Arial"/>
              </a:rPr>
              <a:t> </a:t>
            </a:r>
            <a:r>
              <a:rPr b="0" lang="es-ES" sz="2200" spc="-1" strike="noStrike">
                <a:solidFill>
                  <a:srgbClr val="595959"/>
                </a:solidFill>
                <a:latin typeface="Arial"/>
                <a:ea typeface="Arial"/>
              </a:rPr>
              <a:t>El concepto de desarrollo sostenible es aquel que satisface las </a:t>
            </a:r>
            <a:endParaRPr b="0" lang="es-ES" sz="2200" spc="-1" strike="noStrike">
              <a:latin typeface="Arial"/>
            </a:endParaRPr>
          </a:p>
          <a:p>
            <a:pPr>
              <a:lnSpc>
                <a:spcPct val="100000"/>
              </a:lnSpc>
            </a:pPr>
            <a:r>
              <a:rPr b="0" lang="es-ES" sz="2200" spc="-1" strike="noStrike">
                <a:solidFill>
                  <a:srgbClr val="595959"/>
                </a:solidFill>
                <a:latin typeface="Arial"/>
                <a:ea typeface="Arial"/>
              </a:rPr>
              <a:t>necesidades actuales: el cuidado del medio ambiente, el desarrollo social y el crecimiento económico. El desarrollo sostenible ha hecho darnos cuenta a las personas y en especial </a:t>
            </a:r>
            <a:endParaRPr b="0" lang="es-ES" sz="2200" spc="-1" strike="noStrike">
              <a:latin typeface="Arial"/>
            </a:endParaRPr>
          </a:p>
          <a:p>
            <a:pPr>
              <a:lnSpc>
                <a:spcPct val="100000"/>
              </a:lnSpc>
            </a:pPr>
            <a:r>
              <a:rPr b="0" lang="es-ES" sz="2200" spc="-1" strike="noStrike">
                <a:solidFill>
                  <a:srgbClr val="595959"/>
                </a:solidFill>
                <a:latin typeface="Arial"/>
                <a:ea typeface="Arial"/>
              </a:rPr>
              <a:t>a las empresas que los recursos naturales no son </a:t>
            </a:r>
            <a:endParaRPr b="0" lang="es-ES" sz="2200" spc="-1" strike="noStrike">
              <a:latin typeface="Arial"/>
            </a:endParaRPr>
          </a:p>
          <a:p>
            <a:pPr>
              <a:lnSpc>
                <a:spcPct val="100000"/>
              </a:lnSpc>
            </a:pPr>
            <a:r>
              <a:rPr b="0" lang="es-ES" sz="2200" spc="-1" strike="noStrike">
                <a:solidFill>
                  <a:srgbClr val="595959"/>
                </a:solidFill>
                <a:latin typeface="Arial"/>
                <a:ea typeface="Arial"/>
              </a:rPr>
              <a:t>inagotables y que debemos cuidarlos.</a:t>
            </a:r>
            <a:endParaRPr b="0" lang="es-ES" sz="2200" spc="-1" strike="noStrike">
              <a:latin typeface="Arial"/>
            </a:endParaRPr>
          </a:p>
          <a:p>
            <a:pPr>
              <a:lnSpc>
                <a:spcPct val="100000"/>
              </a:lnSpc>
            </a:pPr>
            <a:endParaRPr b="0" lang="es-ES" sz="2200" spc="-1" strike="noStrike">
              <a:latin typeface="Arial"/>
            </a:endParaRPr>
          </a:p>
        </p:txBody>
      </p:sp>
      <p:pic>
        <p:nvPicPr>
          <p:cNvPr id="85" name="Google Shape;69;p15" descr=""/>
          <p:cNvPicPr/>
          <p:nvPr/>
        </p:nvPicPr>
        <p:blipFill>
          <a:blip r:embed="rId1"/>
          <a:stretch/>
        </p:blipFill>
        <p:spPr>
          <a:xfrm>
            <a:off x="6917040" y="2934360"/>
            <a:ext cx="2066040" cy="212004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318960" y="-308160"/>
            <a:ext cx="6989760" cy="1497600"/>
          </a:xfrm>
          <a:prstGeom prst="rect">
            <a:avLst/>
          </a:prstGeom>
          <a:noFill/>
          <a:ln>
            <a:noFill/>
          </a:ln>
        </p:spPr>
        <p:txBody>
          <a:bodyPr tIns="91440" bIns="91440" anchor="b">
            <a:noAutofit/>
          </a:bodyPr>
          <a:p>
            <a:pPr algn="ctr">
              <a:lnSpc>
                <a:spcPct val="100000"/>
              </a:lnSpc>
            </a:pPr>
            <a:r>
              <a:rPr b="0" lang="es-ES" sz="2579" spc="-1" strike="noStrike">
                <a:solidFill>
                  <a:srgbClr val="000000"/>
                </a:solidFill>
                <a:latin typeface="Georgia"/>
                <a:ea typeface="Georgia"/>
              </a:rPr>
              <a:t>La importancia del desarrollo sostenible</a:t>
            </a:r>
            <a:endParaRPr b="0" lang="es-ES" sz="2579" spc="-1" strike="noStrike">
              <a:solidFill>
                <a:srgbClr val="000000"/>
              </a:solidFill>
              <a:latin typeface="Arial"/>
            </a:endParaRPr>
          </a:p>
        </p:txBody>
      </p:sp>
      <p:sp>
        <p:nvSpPr>
          <p:cNvPr id="87" name="TextShape 2"/>
          <p:cNvSpPr txBox="1"/>
          <p:nvPr/>
        </p:nvSpPr>
        <p:spPr>
          <a:xfrm>
            <a:off x="210240" y="1639800"/>
            <a:ext cx="8621640" cy="3307320"/>
          </a:xfrm>
          <a:prstGeom prst="rect">
            <a:avLst/>
          </a:prstGeom>
          <a:noFill/>
          <a:ln>
            <a:noFill/>
          </a:ln>
        </p:spPr>
        <p:txBody>
          <a:bodyPr tIns="91440" bIns="91440">
            <a:normAutofit/>
          </a:bodyPr>
          <a:p>
            <a:pPr>
              <a:lnSpc>
                <a:spcPct val="100000"/>
              </a:lnSpc>
            </a:pPr>
            <a:r>
              <a:rPr b="0" lang="es-ES" sz="2200" spc="-1" strike="noStrike">
                <a:solidFill>
                  <a:srgbClr val="595959"/>
                </a:solidFill>
                <a:latin typeface="Arial"/>
                <a:ea typeface="Arial"/>
              </a:rPr>
              <a:t>1.2 ¿Cómo podemos contribuir al desarrollo sostenible?</a:t>
            </a:r>
            <a:endParaRPr b="0" lang="es-ES" sz="2200" spc="-1" strike="noStrike">
              <a:latin typeface="Arial"/>
            </a:endParaRPr>
          </a:p>
          <a:p>
            <a:pPr>
              <a:lnSpc>
                <a:spcPct val="100000"/>
              </a:lnSpc>
            </a:pPr>
            <a:r>
              <a:rPr b="0" lang="es-ES" sz="2200" spc="-1" strike="noStrike">
                <a:solidFill>
                  <a:srgbClr val="595959"/>
                </a:solidFill>
                <a:latin typeface="Arial"/>
                <a:ea typeface="Arial"/>
              </a:rPr>
              <a:t>Nosotros podemos ayudar al desarrollo sostenible de muchas maneras, aquí dejo unas cuantas:</a:t>
            </a:r>
            <a:endParaRPr b="0" lang="es-ES" sz="2200" spc="-1" strike="noStrike">
              <a:latin typeface="Arial"/>
            </a:endParaRPr>
          </a:p>
          <a:p>
            <a:pPr>
              <a:lnSpc>
                <a:spcPct val="100000"/>
              </a:lnSpc>
            </a:pPr>
            <a:r>
              <a:rPr b="0" lang="es-ES" sz="2200" spc="-1" strike="noStrike">
                <a:solidFill>
                  <a:srgbClr val="595959"/>
                </a:solidFill>
                <a:latin typeface="Arial"/>
                <a:ea typeface="Arial"/>
              </a:rPr>
              <a:t>·Ahorrar la mayor cantidad de agua posible.</a:t>
            </a:r>
            <a:endParaRPr b="0" lang="es-ES" sz="2200" spc="-1" strike="noStrike">
              <a:latin typeface="Arial"/>
            </a:endParaRPr>
          </a:p>
          <a:p>
            <a:pPr>
              <a:lnSpc>
                <a:spcPct val="100000"/>
              </a:lnSpc>
            </a:pPr>
            <a:r>
              <a:rPr b="0" lang="es-ES" sz="2200" spc="-1" strike="noStrike">
                <a:solidFill>
                  <a:srgbClr val="595959"/>
                </a:solidFill>
                <a:latin typeface="Arial"/>
                <a:ea typeface="Arial"/>
              </a:rPr>
              <a:t>·Cuidar y respetar la naturaleza.</a:t>
            </a:r>
            <a:endParaRPr b="0" lang="es-ES" sz="2200" spc="-1" strike="noStrike">
              <a:latin typeface="Arial"/>
            </a:endParaRPr>
          </a:p>
          <a:p>
            <a:pPr>
              <a:lnSpc>
                <a:spcPct val="100000"/>
              </a:lnSpc>
            </a:pPr>
            <a:r>
              <a:rPr b="0" lang="es-ES" sz="2200" spc="-1" strike="noStrike">
                <a:solidFill>
                  <a:srgbClr val="595959"/>
                </a:solidFill>
                <a:latin typeface="Arial"/>
                <a:ea typeface="Arial"/>
              </a:rPr>
              <a:t>·Utilizar luz natural cuando se pueda en vez de utilizar energía.</a:t>
            </a:r>
            <a:endParaRPr b="0" lang="es-ES" sz="2200" spc="-1" strike="noStrike">
              <a:latin typeface="Arial"/>
            </a:endParaRPr>
          </a:p>
          <a:p>
            <a:pPr>
              <a:lnSpc>
                <a:spcPct val="100000"/>
              </a:lnSpc>
            </a:pPr>
            <a:r>
              <a:rPr b="0" lang="es-ES" sz="2200" spc="-1" strike="noStrike">
                <a:solidFill>
                  <a:srgbClr val="595959"/>
                </a:solidFill>
                <a:latin typeface="Arial"/>
                <a:ea typeface="Arial"/>
              </a:rPr>
              <a:t>·No deforestar zonas donde viven animales en peligro de extinción.</a:t>
            </a:r>
            <a:endParaRPr b="0" lang="es-ES" sz="2200" spc="-1" strike="noStrike">
              <a:latin typeface="Arial"/>
            </a:endParaRPr>
          </a:p>
          <a:p>
            <a:pPr>
              <a:lnSpc>
                <a:spcPct val="100000"/>
              </a:lnSpc>
            </a:pPr>
            <a:r>
              <a:rPr b="0" lang="es-ES" sz="2200" spc="-1" strike="noStrike">
                <a:solidFill>
                  <a:srgbClr val="595959"/>
                </a:solidFill>
                <a:latin typeface="Arial"/>
                <a:ea typeface="Arial"/>
              </a:rPr>
              <a:t>·Ir caminando o utilizar el transporte público en vez de usar el   coche.</a:t>
            </a:r>
            <a:endParaRPr b="0" lang="es-ES" sz="2200" spc="-1" strike="noStrike">
              <a:latin typeface="Arial"/>
            </a:endParaRPr>
          </a:p>
          <a:p>
            <a:pPr>
              <a:lnSpc>
                <a:spcPct val="100000"/>
              </a:lnSpc>
            </a:pPr>
            <a:endParaRPr b="0" lang="es-ES" sz="2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487080" y="-266400"/>
            <a:ext cx="7382160" cy="1413360"/>
          </a:xfrm>
          <a:prstGeom prst="rect">
            <a:avLst/>
          </a:prstGeom>
          <a:noFill/>
          <a:ln>
            <a:noFill/>
          </a:ln>
        </p:spPr>
        <p:txBody>
          <a:bodyPr tIns="91440" bIns="91440" anchor="b">
            <a:noAutofit/>
          </a:bodyPr>
          <a:p>
            <a:pPr algn="ctr">
              <a:lnSpc>
                <a:spcPct val="100000"/>
              </a:lnSpc>
            </a:pPr>
            <a:r>
              <a:rPr b="0" lang="es-ES" sz="2579" spc="-1" strike="noStrike">
                <a:solidFill>
                  <a:srgbClr val="000000"/>
                </a:solidFill>
                <a:latin typeface="Georgia"/>
                <a:ea typeface="Georgia"/>
              </a:rPr>
              <a:t>La importancia del desarrollo sostenible</a:t>
            </a:r>
            <a:endParaRPr b="0" lang="es-ES" sz="2579" spc="-1" strike="noStrike">
              <a:solidFill>
                <a:srgbClr val="000000"/>
              </a:solidFill>
              <a:latin typeface="Arial"/>
            </a:endParaRPr>
          </a:p>
        </p:txBody>
      </p:sp>
      <p:sp>
        <p:nvSpPr>
          <p:cNvPr id="89" name="TextShape 2"/>
          <p:cNvSpPr txBox="1"/>
          <p:nvPr/>
        </p:nvSpPr>
        <p:spPr>
          <a:xfrm>
            <a:off x="311760" y="1511640"/>
            <a:ext cx="8520120" cy="3421080"/>
          </a:xfrm>
          <a:prstGeom prst="rect">
            <a:avLst/>
          </a:prstGeom>
          <a:noFill/>
          <a:ln>
            <a:noFill/>
          </a:ln>
        </p:spPr>
        <p:txBody>
          <a:bodyPr tIns="91440" bIns="91440">
            <a:normAutofit/>
          </a:bodyPr>
          <a:p>
            <a:pPr>
              <a:lnSpc>
                <a:spcPct val="100000"/>
              </a:lnSpc>
            </a:pPr>
            <a:r>
              <a:rPr b="0" lang="es-ES" sz="2200" spc="-1" strike="noStrike">
                <a:solidFill>
                  <a:srgbClr val="595959"/>
                </a:solidFill>
                <a:latin typeface="Arial"/>
                <a:ea typeface="Arial"/>
              </a:rPr>
              <a:t>1.3 La importancia del desarrollo sostenible</a:t>
            </a:r>
            <a:endParaRPr b="0" lang="es-ES" sz="2200" spc="-1" strike="noStrike">
              <a:latin typeface="Arial"/>
            </a:endParaRPr>
          </a:p>
          <a:p>
            <a:pPr>
              <a:lnSpc>
                <a:spcPct val="100000"/>
              </a:lnSpc>
            </a:pPr>
            <a:r>
              <a:rPr b="0" lang="es-ES" sz="2200" spc="-1" strike="noStrike">
                <a:solidFill>
                  <a:srgbClr val="595959"/>
                </a:solidFill>
                <a:latin typeface="Arial"/>
                <a:ea typeface="Arial"/>
              </a:rPr>
              <a:t>Cada vez es mucho más evidente la importancia del desarrollo sostenible por el futuro del planeta. Gracias al desarrollo sostenible estamos reduciendo cada vez más el uso innecesario de los recursos naturales, ayudando a que sigan existiendo y no se acaben y desaparezcan.</a:t>
            </a:r>
            <a:endParaRPr b="0" lang="es-ES" sz="2200" spc="-1" strike="noStrike">
              <a:latin typeface="Arial"/>
            </a:endParaRPr>
          </a:p>
          <a:p>
            <a:pPr>
              <a:lnSpc>
                <a:spcPct val="100000"/>
              </a:lnSpc>
            </a:pPr>
            <a:endParaRPr b="0" lang="es-ES" sz="2200" spc="-1" strike="noStrike">
              <a:latin typeface="Arial"/>
            </a:endParaRPr>
          </a:p>
          <a:p>
            <a:pPr>
              <a:lnSpc>
                <a:spcPct val="100000"/>
              </a:lnSpc>
            </a:pPr>
            <a:r>
              <a:rPr b="0" lang="es-ES" sz="2200" spc="-1" strike="noStrike">
                <a:solidFill>
                  <a:srgbClr val="595959"/>
                </a:solidFill>
                <a:latin typeface="Arial"/>
                <a:ea typeface="Arial"/>
              </a:rPr>
              <a:t>Además el desarrollo sostenible ha proporcionado mayor protección al medioambiente, al bienestar social, a las oportunidades económicas entre más cosas.</a:t>
            </a:r>
            <a:endParaRPr b="0" lang="es-ES" sz="2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476640" y="-98280"/>
            <a:ext cx="6723720" cy="1175040"/>
          </a:xfrm>
          <a:prstGeom prst="rect">
            <a:avLst/>
          </a:prstGeom>
          <a:noFill/>
          <a:ln>
            <a:noFill/>
          </a:ln>
        </p:spPr>
        <p:txBody>
          <a:bodyPr tIns="91440" bIns="91440" anchor="b">
            <a:noAutofit/>
          </a:bodyPr>
          <a:p>
            <a:pPr algn="ctr">
              <a:lnSpc>
                <a:spcPct val="100000"/>
              </a:lnSpc>
            </a:pPr>
            <a:r>
              <a:rPr b="0" lang="es-ES" sz="2579" spc="-1" strike="noStrike">
                <a:solidFill>
                  <a:srgbClr val="000000"/>
                </a:solidFill>
                <a:latin typeface="Georgia"/>
                <a:ea typeface="Georgia"/>
              </a:rPr>
              <a:t>Lucha contra el cambio climático</a:t>
            </a:r>
            <a:endParaRPr b="0" lang="es-ES" sz="2579" spc="-1" strike="noStrike">
              <a:solidFill>
                <a:srgbClr val="000000"/>
              </a:solidFill>
              <a:latin typeface="Arial"/>
            </a:endParaRPr>
          </a:p>
        </p:txBody>
      </p:sp>
      <p:sp>
        <p:nvSpPr>
          <p:cNvPr id="91" name="TextShape 2"/>
          <p:cNvSpPr txBox="1"/>
          <p:nvPr/>
        </p:nvSpPr>
        <p:spPr>
          <a:xfrm>
            <a:off x="311760" y="1653840"/>
            <a:ext cx="8520120" cy="3489480"/>
          </a:xfrm>
          <a:prstGeom prst="rect">
            <a:avLst/>
          </a:prstGeom>
          <a:noFill/>
          <a:ln>
            <a:noFill/>
          </a:ln>
        </p:spPr>
        <p:txBody>
          <a:bodyPr tIns="91440" bIns="91440">
            <a:normAutofit/>
          </a:bodyPr>
          <a:p>
            <a:pPr>
              <a:lnSpc>
                <a:spcPct val="80000"/>
              </a:lnSpc>
            </a:pPr>
            <a:r>
              <a:rPr b="0" lang="es-ES" sz="2279" spc="-1" strike="noStrike">
                <a:solidFill>
                  <a:srgbClr val="595959"/>
                </a:solidFill>
                <a:latin typeface="Arial"/>
                <a:ea typeface="Arial"/>
              </a:rPr>
              <a:t>1.1 ¿Qué es la lucha contra el cambio climático?</a:t>
            </a:r>
            <a:endParaRPr b="0" lang="es-ES" sz="2279" spc="-1" strike="noStrike">
              <a:latin typeface="Arial"/>
            </a:endParaRPr>
          </a:p>
          <a:p>
            <a:pPr>
              <a:lnSpc>
                <a:spcPct val="80000"/>
              </a:lnSpc>
            </a:pPr>
            <a:r>
              <a:rPr b="0" lang="es-ES" sz="2279" spc="-1" strike="noStrike">
                <a:solidFill>
                  <a:srgbClr val="595959"/>
                </a:solidFill>
                <a:latin typeface="Arial"/>
                <a:ea typeface="Arial"/>
              </a:rPr>
              <a:t>La lucha contra el cambio climático es el reto que requiere la acción de todos los agentes: gobiernos, empresas, ONGs, centros de enseñanza y ciudadanos en general. Esto requiere cambios de comportamiento y demanda social por parte de los ciudadanos presentes y futuros en todas sus facetas.</a:t>
            </a:r>
            <a:endParaRPr b="0" lang="es-ES" sz="2279" spc="-1" strike="noStrike">
              <a:latin typeface="Arial"/>
            </a:endParaRPr>
          </a:p>
          <a:p>
            <a:pPr>
              <a:lnSpc>
                <a:spcPct val="80000"/>
              </a:lnSpc>
            </a:pPr>
            <a:endParaRPr b="0" lang="es-ES" sz="2279" spc="-1" strike="noStrike">
              <a:latin typeface="Arial"/>
            </a:endParaRPr>
          </a:p>
          <a:p>
            <a:pPr>
              <a:lnSpc>
                <a:spcPct val="80000"/>
              </a:lnSpc>
            </a:pPr>
            <a:r>
              <a:rPr b="0" lang="es-ES" sz="2279" spc="-1" strike="noStrike">
                <a:solidFill>
                  <a:srgbClr val="595959"/>
                </a:solidFill>
                <a:latin typeface="Arial"/>
                <a:ea typeface="Arial"/>
              </a:rPr>
              <a:t>Un ejemplo de una propuesta de la lucha contra el cambio climático sería: reactivar el plan de Fomento de las Energías Renovables e incentivar el autoconsumo. </a:t>
            </a:r>
            <a:endParaRPr b="0" lang="es-ES" sz="2279"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921600" y="-266400"/>
            <a:ext cx="7466400" cy="1245240"/>
          </a:xfrm>
          <a:prstGeom prst="rect">
            <a:avLst/>
          </a:prstGeom>
          <a:noFill/>
          <a:ln>
            <a:noFill/>
          </a:ln>
        </p:spPr>
        <p:txBody>
          <a:bodyPr tIns="91440" bIns="91440" anchor="b">
            <a:noAutofit/>
          </a:bodyPr>
          <a:p>
            <a:pPr algn="ctr">
              <a:lnSpc>
                <a:spcPct val="100000"/>
              </a:lnSpc>
            </a:pPr>
            <a:r>
              <a:rPr b="0" lang="es-ES" sz="2579" spc="-1" strike="noStrike">
                <a:solidFill>
                  <a:srgbClr val="000000"/>
                </a:solidFill>
                <a:latin typeface="Georgia"/>
                <a:ea typeface="Georgia"/>
              </a:rPr>
              <a:t>Lucha contra el cambio climático</a:t>
            </a:r>
            <a:endParaRPr b="0" lang="es-ES" sz="2579" spc="-1" strike="noStrike">
              <a:solidFill>
                <a:srgbClr val="000000"/>
              </a:solidFill>
              <a:latin typeface="Arial"/>
            </a:endParaRPr>
          </a:p>
        </p:txBody>
      </p:sp>
      <p:sp>
        <p:nvSpPr>
          <p:cNvPr id="93" name="TextShape 2"/>
          <p:cNvSpPr txBox="1"/>
          <p:nvPr/>
        </p:nvSpPr>
        <p:spPr>
          <a:xfrm>
            <a:off x="196200" y="1233360"/>
            <a:ext cx="8635680" cy="3783600"/>
          </a:xfrm>
          <a:prstGeom prst="rect">
            <a:avLst/>
          </a:prstGeom>
          <a:noFill/>
          <a:ln>
            <a:noFill/>
          </a:ln>
        </p:spPr>
        <p:txBody>
          <a:bodyPr tIns="91440" bIns="91440">
            <a:normAutofit fontScale="66000"/>
          </a:bodyPr>
          <a:p>
            <a:pPr>
              <a:lnSpc>
                <a:spcPct val="100000"/>
              </a:lnSpc>
            </a:pPr>
            <a:r>
              <a:rPr b="0" lang="es-ES" sz="2200" spc="-1" strike="noStrike">
                <a:solidFill>
                  <a:srgbClr val="595959"/>
                </a:solidFill>
                <a:latin typeface="Arial"/>
                <a:ea typeface="Arial"/>
              </a:rPr>
              <a:t>1.2 ¿Cómo podemos contribuir a la lucha contra el cambio climático?</a:t>
            </a:r>
            <a:endParaRPr b="0" lang="es-ES" sz="2200" spc="-1" strike="noStrike">
              <a:latin typeface="Arial"/>
            </a:endParaRPr>
          </a:p>
          <a:p>
            <a:pPr>
              <a:lnSpc>
                <a:spcPct val="100000"/>
              </a:lnSpc>
            </a:pPr>
            <a:r>
              <a:rPr b="0" lang="es-ES" sz="2200" spc="-1" strike="noStrike">
                <a:solidFill>
                  <a:srgbClr val="595959"/>
                </a:solidFill>
                <a:latin typeface="Arial"/>
                <a:ea typeface="Arial"/>
              </a:rPr>
              <a:t>Podemos contribuir a la lucha contra el cambio climático de las siguientes formas:</a:t>
            </a:r>
            <a:endParaRPr b="0" lang="es-ES" sz="2200" spc="-1" strike="noStrike">
              <a:latin typeface="Arial"/>
            </a:endParaRPr>
          </a:p>
          <a:p>
            <a:pPr>
              <a:lnSpc>
                <a:spcPct val="100000"/>
              </a:lnSpc>
            </a:pPr>
            <a:r>
              <a:rPr b="0" lang="es-ES" sz="2200" spc="-1" strike="noStrike">
                <a:solidFill>
                  <a:srgbClr val="595959"/>
                </a:solidFill>
                <a:latin typeface="Arial"/>
                <a:ea typeface="Arial"/>
              </a:rPr>
              <a:t>·Ahorra energía. Nunca dejes la televisión y portátil en stand by.</a:t>
            </a:r>
            <a:endParaRPr b="0" lang="es-ES" sz="2200" spc="-1" strike="noStrike">
              <a:latin typeface="Arial"/>
            </a:endParaRPr>
          </a:p>
          <a:p>
            <a:pPr>
              <a:lnSpc>
                <a:spcPct val="100000"/>
              </a:lnSpc>
            </a:pPr>
            <a:endParaRPr b="0" lang="es-ES" sz="2200" spc="-1" strike="noStrike">
              <a:latin typeface="Arial"/>
            </a:endParaRPr>
          </a:p>
          <a:p>
            <a:pPr>
              <a:lnSpc>
                <a:spcPct val="100000"/>
              </a:lnSpc>
            </a:pPr>
            <a:r>
              <a:rPr b="0" lang="es-ES" sz="2200" spc="-1" strike="noStrike">
                <a:solidFill>
                  <a:srgbClr val="595959"/>
                </a:solidFill>
                <a:latin typeface="Arial"/>
                <a:ea typeface="Arial"/>
              </a:rPr>
              <a:t>·Cambia las bombillas. Reemplaza las bombillas tradicionales por una de bajo consumo ahorra más de 45 kg de dióxido de carbono al año.  </a:t>
            </a:r>
            <a:endParaRPr b="0" lang="es-ES" sz="2200" spc="-1" strike="noStrike">
              <a:latin typeface="Arial"/>
            </a:endParaRPr>
          </a:p>
          <a:p>
            <a:pPr>
              <a:lnSpc>
                <a:spcPct val="100000"/>
              </a:lnSpc>
            </a:pPr>
            <a:endParaRPr b="0" lang="es-ES" sz="2200" spc="-1" strike="noStrike">
              <a:latin typeface="Arial"/>
            </a:endParaRPr>
          </a:p>
          <a:p>
            <a:pPr>
              <a:lnSpc>
                <a:spcPct val="100000"/>
              </a:lnSpc>
            </a:pPr>
            <a:r>
              <a:rPr b="0" lang="es-ES" sz="2200" spc="-1" strike="noStrike">
                <a:solidFill>
                  <a:srgbClr val="595959"/>
                </a:solidFill>
                <a:latin typeface="Arial"/>
                <a:ea typeface="Arial"/>
              </a:rPr>
              <a:t>·Pon en práctica las 3’R’ de la sostenibilidad. Consume menos de manera eficiente.</a:t>
            </a:r>
            <a:endParaRPr b="0" lang="es-ES" sz="2200" spc="-1" strike="noStrike">
              <a:latin typeface="Arial"/>
            </a:endParaRPr>
          </a:p>
          <a:p>
            <a:pPr>
              <a:lnSpc>
                <a:spcPct val="100000"/>
              </a:lnSpc>
            </a:pPr>
            <a:endParaRPr b="0" lang="es-ES" sz="2200" spc="-1" strike="noStrike">
              <a:latin typeface="Arial"/>
            </a:endParaRPr>
          </a:p>
          <a:p>
            <a:pPr>
              <a:lnSpc>
                <a:spcPct val="100000"/>
              </a:lnSpc>
            </a:pPr>
            <a:r>
              <a:rPr b="0" lang="es-ES" sz="2200" spc="-1" strike="noStrike">
                <a:solidFill>
                  <a:srgbClr val="595959"/>
                </a:solidFill>
                <a:latin typeface="Arial"/>
                <a:ea typeface="Arial"/>
              </a:rPr>
              <a:t>·No dejes tu móvil enchufado todo el tiempo, aunque no esté conectado al teléfono.</a:t>
            </a:r>
            <a:endParaRPr b="0" lang="es-ES" sz="2200" spc="-1" strike="noStrike">
              <a:latin typeface="Arial"/>
            </a:endParaRPr>
          </a:p>
          <a:p>
            <a:pPr>
              <a:lnSpc>
                <a:spcPct val="100000"/>
              </a:lnSpc>
            </a:pPr>
            <a:endParaRPr b="0" lang="es-ES" sz="2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311760" y="444960"/>
            <a:ext cx="8520120" cy="572400"/>
          </a:xfrm>
          <a:prstGeom prst="rect">
            <a:avLst/>
          </a:prstGeom>
          <a:noFill/>
          <a:ln>
            <a:noFill/>
          </a:ln>
        </p:spPr>
        <p:txBody>
          <a:bodyPr tIns="91440" bIns="91440">
            <a:normAutofit fontScale="94000"/>
          </a:bodyPr>
          <a:p>
            <a:pPr>
              <a:lnSpc>
                <a:spcPct val="100000"/>
              </a:lnSpc>
            </a:pPr>
            <a:r>
              <a:rPr b="0" lang="es-ES" sz="2800" spc="-1" strike="noStrike">
                <a:solidFill>
                  <a:srgbClr val="000000"/>
                </a:solidFill>
                <a:latin typeface="Georgia"/>
                <a:ea typeface="Georgia"/>
              </a:rPr>
              <a:t>La lucha contra el cambio climático</a:t>
            </a:r>
            <a:endParaRPr b="0" lang="es-ES" sz="2800" spc="-1" strike="noStrike">
              <a:solidFill>
                <a:srgbClr val="000000"/>
              </a:solidFill>
              <a:latin typeface="Arial"/>
            </a:endParaRPr>
          </a:p>
        </p:txBody>
      </p:sp>
      <p:sp>
        <p:nvSpPr>
          <p:cNvPr id="95" name="TextShape 2"/>
          <p:cNvSpPr txBox="1"/>
          <p:nvPr/>
        </p:nvSpPr>
        <p:spPr>
          <a:xfrm>
            <a:off x="311760" y="1152360"/>
            <a:ext cx="8520120" cy="3416040"/>
          </a:xfrm>
          <a:prstGeom prst="rect">
            <a:avLst/>
          </a:prstGeom>
          <a:noFill/>
          <a:ln>
            <a:noFill/>
          </a:ln>
        </p:spPr>
        <p:txBody>
          <a:bodyPr tIns="91440" bIns="91440">
            <a:normAutofit/>
          </a:bodyPr>
          <a:p>
            <a:pPr>
              <a:lnSpc>
                <a:spcPct val="115000"/>
              </a:lnSpc>
            </a:pPr>
            <a:r>
              <a:rPr b="0" lang="es-ES" sz="2200" spc="-1" strike="noStrike">
                <a:solidFill>
                  <a:srgbClr val="595959"/>
                </a:solidFill>
                <a:latin typeface="Arial"/>
                <a:ea typeface="Arial"/>
              </a:rPr>
              <a:t>1.3 La importancia de la lucha contra el cambio climático </a:t>
            </a:r>
            <a:endParaRPr b="0" lang="es-ES" sz="2200" spc="-1" strike="noStrike">
              <a:solidFill>
                <a:srgbClr val="000000"/>
              </a:solidFill>
              <a:latin typeface="Arial"/>
            </a:endParaRPr>
          </a:p>
          <a:p>
            <a:pPr>
              <a:lnSpc>
                <a:spcPct val="115000"/>
              </a:lnSpc>
              <a:spcBef>
                <a:spcPts val="1199"/>
              </a:spcBef>
              <a:spcAft>
                <a:spcPts val="1199"/>
              </a:spcAft>
            </a:pPr>
            <a:r>
              <a:rPr b="0" lang="es-ES" sz="2200" spc="-1" strike="noStrike">
                <a:solidFill>
                  <a:srgbClr val="595959"/>
                </a:solidFill>
                <a:latin typeface="Arial"/>
                <a:ea typeface="Arial"/>
              </a:rPr>
              <a:t>La lucha contra el cambio climático puede contribuir a acelerar las transformaciones económicas y energéticas, impulsar revoluciones tecnológicas y estimular la creación de nuevos modelos de producción. Puede impulsar la creación de nuevos productos, servicios, empleos y exportaciones.</a:t>
            </a:r>
            <a:endParaRPr b="0" lang="es-E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311760" y="444960"/>
            <a:ext cx="8520120" cy="572400"/>
          </a:xfrm>
          <a:prstGeom prst="rect">
            <a:avLst/>
          </a:prstGeom>
          <a:noFill/>
          <a:ln>
            <a:noFill/>
          </a:ln>
        </p:spPr>
        <p:txBody>
          <a:bodyPr tIns="91440" bIns="91440">
            <a:normAutofit fontScale="94000"/>
          </a:bodyPr>
          <a:p>
            <a:pPr>
              <a:lnSpc>
                <a:spcPct val="100000"/>
              </a:lnSpc>
            </a:pPr>
            <a:r>
              <a:rPr b="0" lang="es-ES" sz="2800" spc="-1" strike="noStrike">
                <a:solidFill>
                  <a:srgbClr val="000000"/>
                </a:solidFill>
                <a:latin typeface="Georgia"/>
                <a:ea typeface="Georgia"/>
              </a:rPr>
              <a:t>La importancia del reciclaje</a:t>
            </a:r>
            <a:endParaRPr b="0" lang="es-ES" sz="2800" spc="-1" strike="noStrike">
              <a:solidFill>
                <a:srgbClr val="000000"/>
              </a:solidFill>
              <a:latin typeface="Arial"/>
            </a:endParaRPr>
          </a:p>
        </p:txBody>
      </p:sp>
      <p:sp>
        <p:nvSpPr>
          <p:cNvPr id="97" name="TextShape 2"/>
          <p:cNvSpPr txBox="1"/>
          <p:nvPr/>
        </p:nvSpPr>
        <p:spPr>
          <a:xfrm>
            <a:off x="311760" y="1152360"/>
            <a:ext cx="8520120" cy="3416040"/>
          </a:xfrm>
          <a:prstGeom prst="rect">
            <a:avLst/>
          </a:prstGeom>
          <a:noFill/>
          <a:ln>
            <a:noFill/>
          </a:ln>
        </p:spPr>
        <p:txBody>
          <a:bodyPr tIns="91440" bIns="91440">
            <a:noAutofit/>
          </a:bodyPr>
          <a:p>
            <a:pPr>
              <a:lnSpc>
                <a:spcPct val="115000"/>
              </a:lnSpc>
            </a:pPr>
            <a:r>
              <a:rPr b="0" lang="es-ES" sz="1800" spc="-1" strike="noStrike">
                <a:solidFill>
                  <a:srgbClr val="595959"/>
                </a:solidFill>
                <a:latin typeface="Arial"/>
                <a:ea typeface="Arial"/>
              </a:rPr>
              <a:t>El reciclaje es fundamental que aumente en el planeta Tierra, ya que poco a poco el planeta se contamina más y recibimos muchos problemas y daños por ello.</a:t>
            </a:r>
            <a:endParaRPr b="0" lang="es-ES" sz="1800" spc="-1" strike="noStrike">
              <a:solidFill>
                <a:srgbClr val="000000"/>
              </a:solidFill>
              <a:latin typeface="Arial"/>
            </a:endParaRPr>
          </a:p>
          <a:p>
            <a:pPr>
              <a:lnSpc>
                <a:spcPct val="115000"/>
              </a:lnSpc>
              <a:spcBef>
                <a:spcPts val="1199"/>
              </a:spcBef>
            </a:pPr>
            <a:r>
              <a:rPr b="0" lang="es-ES" sz="1800" spc="-1" strike="noStrike">
                <a:solidFill>
                  <a:srgbClr val="595959"/>
                </a:solidFill>
                <a:latin typeface="Arial"/>
                <a:ea typeface="Arial"/>
              </a:rPr>
              <a:t>Cada vez reciclamos más y eso es bueno, porque si en unos años nos seguimos esforzando por cambiar el plante Tierra a mejor lo conseguiremos si todos ponemos de nuestra parte. Es por eso que hago esta presentación para que más gente se anime a participar y ayudar al medio ambiente.</a:t>
            </a:r>
            <a:endParaRPr b="0" lang="es-ES" sz="1800" spc="-1" strike="noStrike">
              <a:solidFill>
                <a:srgbClr val="000000"/>
              </a:solidFill>
              <a:latin typeface="Arial"/>
            </a:endParaRPr>
          </a:p>
          <a:p>
            <a:pPr>
              <a:lnSpc>
                <a:spcPct val="115000"/>
              </a:lnSpc>
              <a:spcBef>
                <a:spcPts val="1199"/>
              </a:spcBef>
              <a:spcAft>
                <a:spcPts val="1199"/>
              </a:spcAft>
            </a:pPr>
            <a:r>
              <a:rPr b="0" lang="es-ES" sz="1800" spc="-1" strike="noStrike">
                <a:solidFill>
                  <a:srgbClr val="595959"/>
                </a:solidFill>
                <a:latin typeface="Arial"/>
                <a:ea typeface="Arial"/>
              </a:rPr>
              <a:t>Además muchas empresas de comida, aerolíneas etc, contribuyen con la ayuda al medio ambiente como: Nestlé, McDonald's, Corona, Bimbo, Pepsi...</a:t>
            </a:r>
            <a:endParaRPr b="0" lang="es-E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LibreOffice/6.2.8.2$Linux_x86 LibreOffice_project/20$Build-2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es-ES</dc:language>
  <cp:lastModifiedBy/>
  <cp:revision>0</cp:revision>
  <dc:subject/>
  <dc:title/>
</cp:coreProperties>
</file>