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Lst>
  <p:sldIdLst>
    <p:sldId id="256" r:id="rId2"/>
    <p:sldId id="266" r:id="rId3"/>
    <p:sldId id="258" r:id="rId4"/>
    <p:sldId id="259" r:id="rId5"/>
    <p:sldId id="262" r:id="rId6"/>
    <p:sldId id="263" r:id="rId7"/>
    <p:sldId id="264" r:id="rId8"/>
    <p:sldId id="265" r:id="rId9"/>
    <p:sldId id="260" r:id="rId10"/>
    <p:sldId id="267"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55" d="100"/>
          <a:sy n="5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2/5/2021</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83064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33E54A-A8CA-48C1-9504-691B58049D29}"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995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6C806-BBF7-471C-9527-881CE2266695}"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47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94063-DF36-4330-A365-08DA1FA5B7D6}"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4430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964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CFA4AC-08CC-42CE-BD01-C191750A04EC}"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3044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BA7A723-92A7-435B-B681-F25B092FEFEB}" type="datetimeFigureOut">
              <a:rPr lang="en-US" dirty="0"/>
              <a:t>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36484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4128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01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6888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8312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2/5/2021</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750463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8653FCDE-8BB0-4315-879A-032061F44C41}"/>
              </a:ext>
            </a:extLst>
          </p:cNvPr>
          <p:cNvPicPr>
            <a:picLocks noChangeAspect="1"/>
          </p:cNvPicPr>
          <p:nvPr/>
        </p:nvPicPr>
        <p:blipFill rotWithShape="1">
          <a:blip r:embed="rId2"/>
          <a:srcRect l="11649" r="12571" b="-4"/>
          <a:stretch/>
        </p:blipFill>
        <p:spPr>
          <a:xfrm>
            <a:off x="899160" y="1"/>
            <a:ext cx="10393680" cy="6858000"/>
          </a:xfrm>
          <a:prstGeom prst="rect">
            <a:avLst/>
          </a:prstGeom>
        </p:spPr>
      </p:pic>
      <p:sp>
        <p:nvSpPr>
          <p:cNvPr id="11" name="Rectangle 10">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Antraštė 1"/>
          <p:cNvSpPr>
            <a:spLocks noGrp="1"/>
          </p:cNvSpPr>
          <p:nvPr>
            <p:ph type="ctrTitle"/>
          </p:nvPr>
        </p:nvSpPr>
        <p:spPr>
          <a:xfrm>
            <a:off x="1261872" y="277634"/>
            <a:ext cx="9432697" cy="4249776"/>
          </a:xfrm>
          <a:noFill/>
        </p:spPr>
        <p:txBody>
          <a:bodyPr anchor="ctr">
            <a:normAutofit/>
          </a:bodyPr>
          <a:lstStyle/>
          <a:p>
            <a:r>
              <a:rPr lang="en-US" sz="6600" dirty="0">
                <a:latin typeface="Arial Black"/>
                <a:ea typeface="+mj-lt"/>
                <a:cs typeface="+mj-lt"/>
              </a:rPr>
              <a:t>Energy Consumption in Lithuania</a:t>
            </a:r>
            <a:br>
              <a:rPr lang="en-US" sz="6600" dirty="0">
                <a:latin typeface="Arial Black"/>
                <a:ea typeface="+mj-lt"/>
                <a:cs typeface="+mj-lt"/>
              </a:rPr>
            </a:br>
            <a:r>
              <a:rPr lang="en-US" sz="2800" dirty="0">
                <a:latin typeface="Century Schoolbook"/>
                <a:ea typeface="+mj-lt"/>
                <a:cs typeface="+mj-lt"/>
              </a:rPr>
              <a:t>Erasmus - a European </a:t>
            </a:r>
            <a:r>
              <a:rPr lang="en-US" sz="2800" dirty="0">
                <a:latin typeface="Century Schoolbook"/>
              </a:rPr>
              <a:t>green goal: clean energy and environmental sustainability against climate change</a:t>
            </a:r>
            <a:endParaRPr lang="en-US" sz="2800" dirty="0">
              <a:latin typeface="Arial Black"/>
            </a:endParaRPr>
          </a:p>
        </p:txBody>
      </p:sp>
      <p:sp>
        <p:nvSpPr>
          <p:cNvPr id="3" name="Antrinis pavadinimas 2"/>
          <p:cNvSpPr>
            <a:spLocks noGrp="1"/>
          </p:cNvSpPr>
          <p:nvPr>
            <p:ph type="subTitle" idx="1"/>
          </p:nvPr>
        </p:nvSpPr>
        <p:spPr>
          <a:xfrm>
            <a:off x="284212" y="4905469"/>
            <a:ext cx="10999828" cy="1946204"/>
          </a:xfrm>
        </p:spPr>
        <p:txBody>
          <a:bodyPr vert="horz" lIns="91440" tIns="45720" rIns="91440" bIns="45720" rtlCol="0" anchor="b">
            <a:normAutofit/>
          </a:bodyPr>
          <a:lstStyle/>
          <a:p>
            <a:pPr algn="r"/>
            <a:r>
              <a:rPr lang="lt-LT" sz="1800" noProof="1">
                <a:solidFill>
                  <a:schemeClr val="tx1"/>
                </a:solidFill>
                <a:ea typeface="+mn-lt"/>
                <a:cs typeface="+mn-lt"/>
              </a:rPr>
              <a:t>P</a:t>
            </a:r>
            <a:r>
              <a:rPr lang="lt-LT" sz="1600" noProof="1">
                <a:solidFill>
                  <a:schemeClr val="tx1"/>
                </a:solidFill>
                <a:ea typeface="+mn-lt"/>
                <a:cs typeface="+mn-lt"/>
              </a:rPr>
              <a:t>rienai "Žiburys" gymnasium,</a:t>
            </a:r>
            <a:r>
              <a:rPr lang="lt-LT" sz="1800" noProof="1">
                <a:solidFill>
                  <a:schemeClr val="tx1"/>
                </a:solidFill>
                <a:ea typeface="+mn-lt"/>
                <a:cs typeface="+mn-lt"/>
              </a:rPr>
              <a:t> </a:t>
            </a:r>
            <a:r>
              <a:rPr lang="lt-LT" sz="1800" noProof="1">
                <a:solidFill>
                  <a:schemeClr val="tx1"/>
                </a:solidFill>
                <a:latin typeface="Book Antiqua"/>
                <a:ea typeface="+mn-lt"/>
                <a:cs typeface="+mn-lt"/>
              </a:rPr>
              <a:t>2020</a:t>
            </a:r>
            <a:br>
              <a:rPr lang="lt-LT" sz="1800" noProof="1">
                <a:latin typeface="Book Antiqua"/>
                <a:ea typeface="+mn-lt"/>
                <a:cs typeface="+mn-lt"/>
              </a:rPr>
            </a:br>
            <a:r>
              <a:rPr lang="lt-LT" sz="1650" noProof="1">
                <a:solidFill>
                  <a:schemeClr val="tx1"/>
                </a:solidFill>
                <a:ea typeface="+mn-lt"/>
                <a:cs typeface="+mn-lt"/>
              </a:rPr>
              <a:t>   </a:t>
            </a:r>
            <a:r>
              <a:rPr lang="lt-LT" sz="1600" noProof="1">
                <a:solidFill>
                  <a:schemeClr val="tx1"/>
                </a:solidFill>
                <a:ea typeface="+mn-lt"/>
                <a:cs typeface="+mn-lt"/>
              </a:rPr>
              <a:t>Austėja</a:t>
            </a:r>
            <a:r>
              <a:rPr lang="lt-LT" sz="1600" noProof="1">
                <a:solidFill>
                  <a:schemeClr val="tx1"/>
                </a:solidFill>
              </a:rPr>
              <a:t> Simonaitytė IIc</a:t>
            </a:r>
            <a:br>
              <a:rPr lang="lt-LT" sz="1600" noProof="1"/>
            </a:br>
            <a:r>
              <a:rPr lang="lt-LT" sz="1600" noProof="1">
                <a:solidFill>
                  <a:schemeClr val="tx1"/>
                </a:solidFill>
              </a:rPr>
              <a:t> Austėja Visockaitė  Id</a:t>
            </a:r>
            <a:br>
              <a:rPr lang="lt-LT" sz="1600" noProof="1"/>
            </a:br>
            <a:r>
              <a:rPr lang="lt-LT" sz="1600" noProof="1">
                <a:solidFill>
                  <a:schemeClr val="tx1"/>
                </a:solidFill>
              </a:rPr>
              <a:t> Jokūbas Šimukaitis  Id</a:t>
            </a:r>
            <a:br>
              <a:rPr lang="lt-LT" sz="1600" noProof="1"/>
            </a:br>
            <a:r>
              <a:rPr lang="lt-LT" sz="1600" noProof="1">
                <a:solidFill>
                  <a:schemeClr val="tx1"/>
                </a:solidFill>
              </a:rPr>
              <a:t> Lauryna Jankauskaitė  Id</a:t>
            </a:r>
            <a:br>
              <a:rPr lang="lt-LT" sz="1600" noProof="1"/>
            </a:br>
            <a:r>
              <a:rPr lang="lt-LT" sz="1600" noProof="1">
                <a:solidFill>
                  <a:schemeClr val="tx1"/>
                </a:solidFill>
              </a:rPr>
              <a:t>Meda Valatkaitė  Id</a:t>
            </a:r>
            <a:br>
              <a:rPr lang="lt-LT" sz="1600" noProof="1"/>
            </a:br>
            <a:r>
              <a:rPr lang="lt-LT" sz="1600" noProof="1">
                <a:solidFill>
                  <a:schemeClr val="tx1"/>
                </a:solidFill>
              </a:rPr>
              <a:t> </a:t>
            </a:r>
            <a:endParaRPr lang="en-US" dirty="0">
              <a:solidFill>
                <a:schemeClr val="tx1"/>
              </a:solidFill>
            </a:endParaRPr>
          </a:p>
        </p:txBody>
      </p:sp>
      <p:cxnSp>
        <p:nvCxnSpPr>
          <p:cNvPr id="13" name="Straight Connector 12">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7" descr="A drawing of a cartoon character&#10;&#10;Description automatically generated">
            <a:extLst>
              <a:ext uri="{FF2B5EF4-FFF2-40B4-BE49-F238E27FC236}">
                <a16:creationId xmlns:a16="http://schemas.microsoft.com/office/drawing/2014/main" id="{18CFAE2E-5211-4D4E-A827-631A5FF72B8E}"/>
              </a:ext>
            </a:extLst>
          </p:cNvPr>
          <p:cNvPicPr>
            <a:picLocks noChangeAspect="1"/>
          </p:cNvPicPr>
          <p:nvPr/>
        </p:nvPicPr>
        <p:blipFill>
          <a:blip r:embed="rId3"/>
          <a:stretch>
            <a:fillRect/>
          </a:stretch>
        </p:blipFill>
        <p:spPr>
          <a:xfrm>
            <a:off x="2997231" y="4427777"/>
            <a:ext cx="1798068" cy="1783691"/>
          </a:xfrm>
          <a:prstGeom prst="rect">
            <a:avLst/>
          </a:prstGeom>
        </p:spPr>
      </p:pic>
      <p:pic>
        <p:nvPicPr>
          <p:cNvPr id="8" name="Picture 9" descr="Shape, circle&#10;&#10;Description automatically generated">
            <a:extLst>
              <a:ext uri="{FF2B5EF4-FFF2-40B4-BE49-F238E27FC236}">
                <a16:creationId xmlns:a16="http://schemas.microsoft.com/office/drawing/2014/main" id="{47FC3844-C81F-44CD-8093-1143F8EEE460}"/>
              </a:ext>
            </a:extLst>
          </p:cNvPr>
          <p:cNvPicPr>
            <a:picLocks noChangeAspect="1"/>
          </p:cNvPicPr>
          <p:nvPr/>
        </p:nvPicPr>
        <p:blipFill>
          <a:blip r:embed="rId4"/>
          <a:stretch>
            <a:fillRect/>
          </a:stretch>
        </p:blipFill>
        <p:spPr>
          <a:xfrm>
            <a:off x="1043797" y="4429663"/>
            <a:ext cx="1779917" cy="1779917"/>
          </a:xfrm>
          <a:prstGeom prst="rect">
            <a:avLst/>
          </a:prstGeom>
        </p:spPr>
      </p:pic>
      <p:pic>
        <p:nvPicPr>
          <p:cNvPr id="10" name="Picture 11" descr="A picture containing background pattern&#10;&#10;Description automatically generated">
            <a:extLst>
              <a:ext uri="{FF2B5EF4-FFF2-40B4-BE49-F238E27FC236}">
                <a16:creationId xmlns:a16="http://schemas.microsoft.com/office/drawing/2014/main" id="{94794532-7DB7-4433-9E6D-7FD53C11F335}"/>
              </a:ext>
            </a:extLst>
          </p:cNvPr>
          <p:cNvPicPr>
            <a:picLocks noChangeAspect="1"/>
          </p:cNvPicPr>
          <p:nvPr/>
        </p:nvPicPr>
        <p:blipFill>
          <a:blip r:embed="rId5"/>
          <a:stretch>
            <a:fillRect/>
          </a:stretch>
        </p:blipFill>
        <p:spPr>
          <a:xfrm>
            <a:off x="4987595" y="4426519"/>
            <a:ext cx="2590621" cy="1728698"/>
          </a:xfrm>
          <a:prstGeom prst="rect">
            <a:avLst/>
          </a:prstGeom>
        </p:spPr>
      </p:pic>
    </p:spTree>
    <p:extLst>
      <p:ext uri="{BB962C8B-B14F-4D97-AF65-F5344CB8AC3E}">
        <p14:creationId xmlns:p14="http://schemas.microsoft.com/office/powerpoint/2010/main" val="42473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8" descr="Chart, bar chart&#10;&#10;Description automatically generated">
            <a:extLst>
              <a:ext uri="{FF2B5EF4-FFF2-40B4-BE49-F238E27FC236}">
                <a16:creationId xmlns:a16="http://schemas.microsoft.com/office/drawing/2014/main" id="{FF7F48C5-D930-4C01-975B-4EA4DC16E3E1}"/>
              </a:ext>
            </a:extLst>
          </p:cNvPr>
          <p:cNvPicPr>
            <a:picLocks noChangeAspect="1"/>
          </p:cNvPicPr>
          <p:nvPr/>
        </p:nvPicPr>
        <p:blipFill>
          <a:blip r:embed="rId2"/>
          <a:stretch>
            <a:fillRect/>
          </a:stretch>
        </p:blipFill>
        <p:spPr>
          <a:xfrm>
            <a:off x="43085" y="3046510"/>
            <a:ext cx="6051181" cy="2357682"/>
          </a:xfrm>
          <a:prstGeom prst="rect">
            <a:avLst/>
          </a:prstGeom>
        </p:spPr>
      </p:pic>
      <p:pic>
        <p:nvPicPr>
          <p:cNvPr id="7" name="Paveikslėlis 23" descr="Chart, line chart&#10;&#10;Description automatically generated">
            <a:extLst>
              <a:ext uri="{FF2B5EF4-FFF2-40B4-BE49-F238E27FC236}">
                <a16:creationId xmlns:a16="http://schemas.microsoft.com/office/drawing/2014/main" id="{A51002AA-5CCB-4038-B5B1-A75394807A77}"/>
              </a:ext>
            </a:extLst>
          </p:cNvPr>
          <p:cNvPicPr>
            <a:picLocks noChangeAspect="1"/>
          </p:cNvPicPr>
          <p:nvPr/>
        </p:nvPicPr>
        <p:blipFill>
          <a:blip r:embed="rId3"/>
          <a:stretch>
            <a:fillRect/>
          </a:stretch>
        </p:blipFill>
        <p:spPr>
          <a:xfrm>
            <a:off x="6209265" y="2718413"/>
            <a:ext cx="4960872" cy="3006012"/>
          </a:xfrm>
          <a:prstGeom prst="rect">
            <a:avLst/>
          </a:prstGeom>
        </p:spPr>
      </p:pic>
      <p:sp>
        <p:nvSpPr>
          <p:cNvPr id="8" name="TextBox 7">
            <a:extLst>
              <a:ext uri="{FF2B5EF4-FFF2-40B4-BE49-F238E27FC236}">
                <a16:creationId xmlns:a16="http://schemas.microsoft.com/office/drawing/2014/main" id="{48A3272E-9277-4525-B9BF-F9D0896AC794}"/>
              </a:ext>
            </a:extLst>
          </p:cNvPr>
          <p:cNvSpPr txBox="1"/>
          <p:nvPr/>
        </p:nvSpPr>
        <p:spPr>
          <a:xfrm>
            <a:off x="6205271" y="1360098"/>
            <a:ext cx="49860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cs typeface="Times New Roman"/>
              </a:rPr>
              <a:t>Energy consumption during quarantine</a:t>
            </a:r>
            <a:endParaRPr lang="en-US" sz="2400" b="1" dirty="0"/>
          </a:p>
        </p:txBody>
      </p:sp>
      <p:sp>
        <p:nvSpPr>
          <p:cNvPr id="9" name="TextBox 8">
            <a:extLst>
              <a:ext uri="{FF2B5EF4-FFF2-40B4-BE49-F238E27FC236}">
                <a16:creationId xmlns:a16="http://schemas.microsoft.com/office/drawing/2014/main" id="{93F8DEB2-4F00-4950-BFBE-3E7C977358D0}"/>
              </a:ext>
            </a:extLst>
          </p:cNvPr>
          <p:cNvSpPr txBox="1"/>
          <p:nvPr/>
        </p:nvSpPr>
        <p:spPr>
          <a:xfrm>
            <a:off x="956633" y="1546106"/>
            <a:ext cx="45342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cs typeface="Times New Roman"/>
              </a:rPr>
              <a:t>Final Energy Consumption</a:t>
            </a:r>
          </a:p>
        </p:txBody>
      </p:sp>
    </p:spTree>
    <p:extLst>
      <p:ext uri="{BB962C8B-B14F-4D97-AF65-F5344CB8AC3E}">
        <p14:creationId xmlns:p14="http://schemas.microsoft.com/office/powerpoint/2010/main" val="369652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AC28-6165-4A07-ABAF-989E5320EC2E}"/>
              </a:ext>
            </a:extLst>
          </p:cNvPr>
          <p:cNvSpPr>
            <a:spLocks noGrp="1"/>
          </p:cNvSpPr>
          <p:nvPr>
            <p:ph type="title"/>
          </p:nvPr>
        </p:nvSpPr>
        <p:spPr/>
        <p:txBody>
          <a:bodyPr>
            <a:normAutofit fontScale="90000"/>
          </a:bodyPr>
          <a:lstStyle/>
          <a:p>
            <a:r>
              <a:rPr lang="en-US" sz="9600" b="1" dirty="0">
                <a:latin typeface="Times New Roman"/>
                <a:cs typeface="Times New Roman"/>
              </a:rPr>
              <a:t>Conclusions </a:t>
            </a:r>
          </a:p>
        </p:txBody>
      </p:sp>
      <p:sp>
        <p:nvSpPr>
          <p:cNvPr id="3" name="Content Placeholder 2">
            <a:extLst>
              <a:ext uri="{FF2B5EF4-FFF2-40B4-BE49-F238E27FC236}">
                <a16:creationId xmlns:a16="http://schemas.microsoft.com/office/drawing/2014/main" id="{26119FF2-51C4-4CD8-8E6D-78A5A5F57745}"/>
              </a:ext>
            </a:extLst>
          </p:cNvPr>
          <p:cNvSpPr>
            <a:spLocks noGrp="1"/>
          </p:cNvSpPr>
          <p:nvPr>
            <p:ph idx="1"/>
          </p:nvPr>
        </p:nvSpPr>
        <p:spPr>
          <a:xfrm>
            <a:off x="914400" y="1583995"/>
            <a:ext cx="10486541" cy="4365714"/>
          </a:xfrm>
        </p:spPr>
        <p:txBody>
          <a:bodyPr vert="horz" lIns="91440" tIns="45720" rIns="91440" bIns="45720" rtlCol="0" anchor="t">
            <a:normAutofit lnSpcReduction="10000"/>
          </a:bodyPr>
          <a:lstStyle/>
          <a:p>
            <a:pPr marL="0" indent="0">
              <a:buNone/>
            </a:pPr>
            <a:r>
              <a:rPr lang="en-US" sz="5400" dirty="0">
                <a:latin typeface="Times New Roman"/>
                <a:ea typeface="+mn-lt"/>
                <a:cs typeface="+mn-lt"/>
              </a:rPr>
              <a:t>Lithuania relies too much on other countries in the field of energy. Lithuania imported 74.7 per</a:t>
            </a:r>
            <a:r>
              <a:rPr lang="lt-LT" sz="5400" dirty="0">
                <a:latin typeface="Times New Roman"/>
                <a:ea typeface="+mn-lt"/>
                <a:cs typeface="+mn-lt"/>
              </a:rPr>
              <a:t> </a:t>
            </a:r>
            <a:r>
              <a:rPr lang="en-US" sz="5400" dirty="0">
                <a:latin typeface="Times New Roman"/>
                <a:ea typeface="+mn-lt"/>
                <a:cs typeface="+mn-lt"/>
              </a:rPr>
              <a:t>cent</a:t>
            </a:r>
            <a:r>
              <a:rPr lang="lt-LT" sz="5400" dirty="0">
                <a:latin typeface="Times New Roman"/>
                <a:ea typeface="+mn-lt"/>
                <a:cs typeface="+mn-lt"/>
              </a:rPr>
              <a:t> </a:t>
            </a:r>
            <a:r>
              <a:rPr lang="lt-LT" sz="5400" dirty="0" err="1">
                <a:latin typeface="Times New Roman"/>
                <a:ea typeface="+mn-lt"/>
                <a:cs typeface="+mn-lt"/>
              </a:rPr>
              <a:t>of</a:t>
            </a:r>
            <a:r>
              <a:rPr lang="lt-LT" sz="5400" dirty="0">
                <a:latin typeface="Times New Roman"/>
                <a:ea typeface="+mn-lt"/>
                <a:cs typeface="+mn-lt"/>
              </a:rPr>
              <a:t> </a:t>
            </a:r>
            <a:r>
              <a:rPr lang="lt-LT" sz="5400" dirty="0" err="1">
                <a:latin typeface="Times New Roman"/>
                <a:ea typeface="+mn-lt"/>
                <a:cs typeface="+mn-lt"/>
              </a:rPr>
              <a:t>energy</a:t>
            </a:r>
            <a:r>
              <a:rPr lang="en-US" sz="5400" dirty="0">
                <a:latin typeface="Times New Roman"/>
                <a:ea typeface="+mn-lt"/>
                <a:cs typeface="+mn-lt"/>
              </a:rPr>
              <a:t> in 2018 and still considerably exceeded the EU average (in 2017, 55.1 per cent).</a:t>
            </a:r>
            <a:endParaRPr lang="en-US" sz="5400" dirty="0">
              <a:latin typeface="Times New Roman"/>
            </a:endParaRPr>
          </a:p>
        </p:txBody>
      </p:sp>
    </p:spTree>
    <p:extLst>
      <p:ext uri="{BB962C8B-B14F-4D97-AF65-F5344CB8AC3E}">
        <p14:creationId xmlns:p14="http://schemas.microsoft.com/office/powerpoint/2010/main" val="144615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7D9C-9474-4697-AE9C-4A1FD7519976}"/>
              </a:ext>
            </a:extLst>
          </p:cNvPr>
          <p:cNvSpPr>
            <a:spLocks noGrp="1"/>
          </p:cNvSpPr>
          <p:nvPr>
            <p:ph type="title"/>
          </p:nvPr>
        </p:nvSpPr>
        <p:spPr>
          <a:xfrm>
            <a:off x="868582" y="378050"/>
            <a:ext cx="9692640" cy="822355"/>
          </a:xfrm>
        </p:spPr>
        <p:txBody>
          <a:bodyPr>
            <a:normAutofit fontScale="90000"/>
          </a:bodyPr>
          <a:lstStyle/>
          <a:p>
            <a:r>
              <a:rPr lang="en-GB" sz="5400" dirty="0">
                <a:latin typeface="Times New Roman"/>
                <a:cs typeface="Times New Roman"/>
              </a:rPr>
              <a:t>Aims and Objectives</a:t>
            </a:r>
          </a:p>
        </p:txBody>
      </p:sp>
      <p:sp>
        <p:nvSpPr>
          <p:cNvPr id="3" name="Content Placeholder 2">
            <a:extLst>
              <a:ext uri="{FF2B5EF4-FFF2-40B4-BE49-F238E27FC236}">
                <a16:creationId xmlns:a16="http://schemas.microsoft.com/office/drawing/2014/main" id="{C17F8F0D-FACD-434B-8C42-465355E37285}"/>
              </a:ext>
            </a:extLst>
          </p:cNvPr>
          <p:cNvSpPr>
            <a:spLocks noGrp="1"/>
          </p:cNvSpPr>
          <p:nvPr>
            <p:ph idx="1"/>
          </p:nvPr>
        </p:nvSpPr>
        <p:spPr>
          <a:xfrm>
            <a:off x="549033" y="1440612"/>
            <a:ext cx="10581521" cy="5892343"/>
          </a:xfrm>
        </p:spPr>
        <p:txBody>
          <a:bodyPr vert="horz" lIns="91440" tIns="45720" rIns="91440" bIns="45720" rtlCol="0" anchor="t">
            <a:noAutofit/>
          </a:bodyPr>
          <a:lstStyle/>
          <a:p>
            <a:pPr>
              <a:buFont typeface="Wingdings" pitchFamily="34" charset="0"/>
              <a:buChar char="v"/>
            </a:pPr>
            <a:r>
              <a:rPr lang="en-GB" sz="2300" dirty="0"/>
              <a:t>To find out what energy is;</a:t>
            </a:r>
          </a:p>
          <a:p>
            <a:pPr>
              <a:buFont typeface="Wingdings" pitchFamily="34" charset="0"/>
              <a:buChar char="v"/>
            </a:pPr>
            <a:r>
              <a:rPr lang="en-GB" sz="2300" dirty="0">
                <a:latin typeface="Century Schoolbook" panose="02040604050505020304"/>
                <a:cs typeface="Times New Roman"/>
              </a:rPr>
              <a:t>To gain better insight into the country’s overall fuel and energy consumption;</a:t>
            </a:r>
          </a:p>
          <a:p>
            <a:pPr>
              <a:buFont typeface="Wingdings" pitchFamily="34" charset="0"/>
              <a:buChar char="v"/>
            </a:pPr>
            <a:r>
              <a:rPr lang="en-GB" sz="2300" dirty="0">
                <a:latin typeface="Century Schoolbook" panose="02040604050505020304"/>
                <a:cs typeface="Times New Roman"/>
              </a:rPr>
              <a:t>To determine what is the final energy consumption and its impact on Lithuania;</a:t>
            </a:r>
          </a:p>
          <a:p>
            <a:pPr>
              <a:buFont typeface="Wingdings" pitchFamily="34" charset="0"/>
              <a:buChar char="v"/>
            </a:pPr>
            <a:r>
              <a:rPr lang="en-GB" sz="2300" dirty="0">
                <a:latin typeface="Century Schoolbook" panose="02040604050505020304"/>
                <a:cs typeface="Times New Roman"/>
              </a:rPr>
              <a:t>To identify what is the indicator of energy dependence and its impact on Lithuania;</a:t>
            </a:r>
          </a:p>
          <a:p>
            <a:pPr>
              <a:buFont typeface="Wingdings" pitchFamily="34" charset="0"/>
              <a:buChar char="v"/>
            </a:pPr>
            <a:r>
              <a:rPr lang="en-GB" sz="2300" dirty="0">
                <a:ea typeface="+mn-lt"/>
                <a:cs typeface="+mn-lt"/>
              </a:rPr>
              <a:t> To realise what is the promotion of renewable energy sources </a:t>
            </a:r>
            <a:r>
              <a:rPr lang="en-GB" sz="2300" dirty="0">
                <a:ea typeface="+mn-lt"/>
                <a:cs typeface="Times New Roman"/>
              </a:rPr>
              <a:t>and</a:t>
            </a:r>
            <a:r>
              <a:rPr lang="en-GB" sz="2300" dirty="0">
                <a:latin typeface="Century Schoolbook"/>
                <a:cs typeface="Times New Roman"/>
              </a:rPr>
              <a:t> its impact on Lithuania;</a:t>
            </a:r>
          </a:p>
          <a:p>
            <a:pPr>
              <a:buFont typeface="Wingdings" pitchFamily="34" charset="0"/>
              <a:buChar char="v"/>
            </a:pPr>
            <a:r>
              <a:rPr lang="en-GB" sz="2300" dirty="0">
                <a:latin typeface="Century Schoolbook"/>
                <a:cs typeface="Times New Roman"/>
              </a:rPr>
              <a:t>To observe information on energy consumption during quarantine;</a:t>
            </a:r>
          </a:p>
          <a:p>
            <a:pPr>
              <a:buFont typeface="Wingdings" pitchFamily="34" charset="0"/>
              <a:buChar char="v"/>
            </a:pPr>
            <a:r>
              <a:rPr lang="lt-LT" sz="2300" dirty="0">
                <a:latin typeface="Century Schoolbook"/>
                <a:cs typeface="Times New Roman"/>
              </a:rPr>
              <a:t>To g</a:t>
            </a:r>
            <a:r>
              <a:rPr lang="en-GB" sz="2300" dirty="0" err="1">
                <a:latin typeface="Century Schoolbook"/>
                <a:cs typeface="Times New Roman"/>
              </a:rPr>
              <a:t>raph</a:t>
            </a:r>
            <a:r>
              <a:rPr lang="en-GB" sz="2300" dirty="0">
                <a:latin typeface="Century Schoolbook"/>
                <a:cs typeface="Times New Roman"/>
              </a:rPr>
              <a:t> Lithuanian energy consumption.</a:t>
            </a:r>
          </a:p>
          <a:p>
            <a:pPr>
              <a:buFont typeface="Wingdings" pitchFamily="34" charset="0"/>
              <a:buChar char="v"/>
            </a:pPr>
            <a:endParaRPr lang="en-US" dirty="0">
              <a:latin typeface="Times New Roman"/>
              <a:cs typeface="Times New Roman"/>
            </a:endParaRPr>
          </a:p>
          <a:p>
            <a:pPr>
              <a:buFont typeface="Wingdings" pitchFamily="34" charset="0"/>
              <a:buChar char="v"/>
            </a:pPr>
            <a:endParaRPr lang="lt-LT" dirty="0">
              <a:latin typeface="Century Schoolbook"/>
              <a:cs typeface="Times New Roman"/>
            </a:endParaRPr>
          </a:p>
          <a:p>
            <a:pPr>
              <a:buFont typeface="Wingdings" pitchFamily="34" charset="0"/>
              <a:buChar char="v"/>
            </a:pPr>
            <a:endParaRPr lang="lt-LT" dirty="0">
              <a:latin typeface="Times New Roman"/>
              <a:cs typeface="Times New Roman"/>
            </a:endParaRPr>
          </a:p>
          <a:p>
            <a:pPr>
              <a:buFont typeface="Wingdings" pitchFamily="34" charset="0"/>
              <a:buChar char="v"/>
            </a:pPr>
            <a:endParaRPr lang="en-US" dirty="0">
              <a:latin typeface="Times New Roman"/>
              <a:cs typeface="Times New Roman"/>
            </a:endParaRPr>
          </a:p>
          <a:p>
            <a:pPr>
              <a:buFont typeface="Wingdings" pitchFamily="34" charset="0"/>
              <a:buChar char="v"/>
            </a:pPr>
            <a:endParaRPr lang="en-US" dirty="0"/>
          </a:p>
        </p:txBody>
      </p:sp>
    </p:spTree>
    <p:extLst>
      <p:ext uri="{BB962C8B-B14F-4D97-AF65-F5344CB8AC3E}">
        <p14:creationId xmlns:p14="http://schemas.microsoft.com/office/powerpoint/2010/main" val="238578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823E-A70A-4893-8935-F3795BBA8DFA}"/>
              </a:ext>
            </a:extLst>
          </p:cNvPr>
          <p:cNvSpPr>
            <a:spLocks noGrp="1"/>
          </p:cNvSpPr>
          <p:nvPr>
            <p:ph type="title"/>
          </p:nvPr>
        </p:nvSpPr>
        <p:spPr>
          <a:xfrm>
            <a:off x="1074967" y="121344"/>
            <a:ext cx="9692640" cy="1325562"/>
          </a:xfrm>
        </p:spPr>
        <p:txBody>
          <a:bodyPr/>
          <a:lstStyle/>
          <a:p>
            <a:r>
              <a:rPr lang="en-US" sz="5400" noProof="1">
                <a:latin typeface="Century Schoolbook"/>
                <a:cs typeface="Times New Roman"/>
              </a:rPr>
              <a:t>What is energy?</a:t>
            </a:r>
          </a:p>
        </p:txBody>
      </p:sp>
      <p:sp>
        <p:nvSpPr>
          <p:cNvPr id="3" name="Content Placeholder 2">
            <a:extLst>
              <a:ext uri="{FF2B5EF4-FFF2-40B4-BE49-F238E27FC236}">
                <a16:creationId xmlns:a16="http://schemas.microsoft.com/office/drawing/2014/main" id="{694604D2-A593-41DE-BD92-2DB8E21034B6}"/>
              </a:ext>
            </a:extLst>
          </p:cNvPr>
          <p:cNvSpPr>
            <a:spLocks noGrp="1"/>
          </p:cNvSpPr>
          <p:nvPr>
            <p:ph idx="1"/>
          </p:nvPr>
        </p:nvSpPr>
        <p:spPr>
          <a:xfrm>
            <a:off x="1020240" y="1915064"/>
            <a:ext cx="6220310" cy="4423222"/>
          </a:xfrm>
        </p:spPr>
        <p:txBody>
          <a:bodyPr vert="horz" lIns="91440" tIns="45720" rIns="91440" bIns="45720" rtlCol="0" anchor="t">
            <a:noAutofit/>
          </a:bodyPr>
          <a:lstStyle/>
          <a:p>
            <a:pPr marL="0" indent="0">
              <a:buNone/>
            </a:pPr>
            <a:r>
              <a:rPr lang="en-US" sz="3600" b="1" noProof="1">
                <a:latin typeface="Century Schoolbook"/>
                <a:cs typeface="Times New Roman"/>
              </a:rPr>
              <a:t>Energy </a:t>
            </a:r>
            <a:r>
              <a:rPr lang="en-US" sz="3600" noProof="1">
                <a:latin typeface="Century Schoolbook"/>
                <a:cs typeface="Times New Roman"/>
              </a:rPr>
              <a:t>–</a:t>
            </a:r>
            <a:br>
              <a:rPr lang="en-US" sz="3600" noProof="1">
                <a:latin typeface="Century Schoolbook"/>
                <a:cs typeface="Times New Roman"/>
              </a:rPr>
            </a:br>
            <a:r>
              <a:rPr lang="en-US" sz="3600" noProof="1">
                <a:solidFill>
                  <a:schemeClr val="tx1">
                    <a:lumMod val="85000"/>
                    <a:lumOff val="15000"/>
                  </a:schemeClr>
                </a:solidFill>
                <a:latin typeface="Century Schoolbook"/>
                <a:cs typeface="Times New Roman"/>
              </a:rPr>
              <a:t>an area of economic activity of the state, which includes all energy resources and production of various types of energy, operation of energy systems and equipment.</a:t>
            </a:r>
            <a:endParaRPr lang="en-US" sz="3600" noProof="1">
              <a:solidFill>
                <a:schemeClr val="tx1">
                  <a:lumMod val="85000"/>
                  <a:lumOff val="15000"/>
                </a:schemeClr>
              </a:solidFill>
            </a:endParaRPr>
          </a:p>
        </p:txBody>
      </p:sp>
      <p:pic>
        <p:nvPicPr>
          <p:cNvPr id="7" name="Picture 7" descr="A picture containing water, outdoor, table, bird&#10;&#10;Description automatically generated">
            <a:extLst>
              <a:ext uri="{FF2B5EF4-FFF2-40B4-BE49-F238E27FC236}">
                <a16:creationId xmlns:a16="http://schemas.microsoft.com/office/drawing/2014/main" id="{FFBABD8F-3A4F-4AA1-9606-025F92C4CBD5}"/>
              </a:ext>
            </a:extLst>
          </p:cNvPr>
          <p:cNvPicPr>
            <a:picLocks noChangeAspect="1"/>
          </p:cNvPicPr>
          <p:nvPr/>
        </p:nvPicPr>
        <p:blipFill>
          <a:blip r:embed="rId2"/>
          <a:stretch>
            <a:fillRect/>
          </a:stretch>
        </p:blipFill>
        <p:spPr>
          <a:xfrm>
            <a:off x="7427344" y="2243758"/>
            <a:ext cx="3879011" cy="2370483"/>
          </a:xfrm>
          <a:prstGeom prst="rect">
            <a:avLst/>
          </a:prstGeom>
        </p:spPr>
      </p:pic>
      <p:pic>
        <p:nvPicPr>
          <p:cNvPr id="8" name="Picture 8" descr="A picture containing outdoor, water, boat, small&#10;&#10;Description automatically generated">
            <a:extLst>
              <a:ext uri="{FF2B5EF4-FFF2-40B4-BE49-F238E27FC236}">
                <a16:creationId xmlns:a16="http://schemas.microsoft.com/office/drawing/2014/main" id="{756AC474-28EA-47A6-B7A1-AE4081CB135D}"/>
              </a:ext>
            </a:extLst>
          </p:cNvPr>
          <p:cNvPicPr>
            <a:picLocks noChangeAspect="1"/>
          </p:cNvPicPr>
          <p:nvPr/>
        </p:nvPicPr>
        <p:blipFill rotWithShape="1">
          <a:blip r:embed="rId3"/>
          <a:srcRect l="-103" r="543" b="12246"/>
          <a:stretch/>
        </p:blipFill>
        <p:spPr>
          <a:xfrm>
            <a:off x="7427759" y="4613425"/>
            <a:ext cx="3853168" cy="2236151"/>
          </a:xfrm>
          <a:prstGeom prst="rect">
            <a:avLst/>
          </a:prstGeom>
        </p:spPr>
      </p:pic>
      <p:pic>
        <p:nvPicPr>
          <p:cNvPr id="9" name="Picture 9" descr="A sunset over a body of water&#10;&#10;Description automatically generated">
            <a:extLst>
              <a:ext uri="{FF2B5EF4-FFF2-40B4-BE49-F238E27FC236}">
                <a16:creationId xmlns:a16="http://schemas.microsoft.com/office/drawing/2014/main" id="{DC9243BA-6AEE-4383-B60F-60E99816E304}"/>
              </a:ext>
            </a:extLst>
          </p:cNvPr>
          <p:cNvPicPr>
            <a:picLocks noChangeAspect="1"/>
          </p:cNvPicPr>
          <p:nvPr/>
        </p:nvPicPr>
        <p:blipFill rotWithShape="1">
          <a:blip r:embed="rId4"/>
          <a:srcRect l="105" t="8772" r="230"/>
          <a:stretch/>
        </p:blipFill>
        <p:spPr>
          <a:xfrm>
            <a:off x="7431324" y="-1887"/>
            <a:ext cx="3866184" cy="2246310"/>
          </a:xfrm>
          <a:prstGeom prst="rect">
            <a:avLst/>
          </a:prstGeom>
        </p:spPr>
      </p:pic>
    </p:spTree>
    <p:extLst>
      <p:ext uri="{BB962C8B-B14F-4D97-AF65-F5344CB8AC3E}">
        <p14:creationId xmlns:p14="http://schemas.microsoft.com/office/powerpoint/2010/main" val="94338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3167118-CCC6-4EA0-956F-63D5BBB02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DBF1E-5403-4576-BD13-084D78243AB7}"/>
              </a:ext>
            </a:extLst>
          </p:cNvPr>
          <p:cNvSpPr>
            <a:spLocks noGrp="1"/>
          </p:cNvSpPr>
          <p:nvPr>
            <p:ph type="title"/>
          </p:nvPr>
        </p:nvSpPr>
        <p:spPr>
          <a:xfrm>
            <a:off x="6300699" y="-51184"/>
            <a:ext cx="4639436" cy="1181789"/>
          </a:xfrm>
        </p:spPr>
        <p:txBody>
          <a:bodyPr vert="horz" lIns="91440" tIns="45720" rIns="91440" bIns="45720" rtlCol="0">
            <a:normAutofit fontScale="90000"/>
          </a:bodyPr>
          <a:lstStyle/>
          <a:p>
            <a:r>
              <a:rPr lang="en-US" sz="3700" dirty="0"/>
              <a:t>Gross inland fuel and energy consumption </a:t>
            </a:r>
          </a:p>
        </p:txBody>
      </p:sp>
      <p:pic>
        <p:nvPicPr>
          <p:cNvPr id="5" name="Picture 5" descr="A picture containing table, sitting, water, small&#10;&#10;Description automatically generated">
            <a:extLst>
              <a:ext uri="{FF2B5EF4-FFF2-40B4-BE49-F238E27FC236}">
                <a16:creationId xmlns:a16="http://schemas.microsoft.com/office/drawing/2014/main" id="{FF3CAD45-4FA8-4559-9ED1-28EF0E9F813A}"/>
              </a:ext>
            </a:extLst>
          </p:cNvPr>
          <p:cNvPicPr>
            <a:picLocks noChangeAspect="1"/>
          </p:cNvPicPr>
          <p:nvPr/>
        </p:nvPicPr>
        <p:blipFill rotWithShape="1">
          <a:blip r:embed="rId2"/>
          <a:srcRect r="3384" b="1"/>
          <a:stretch/>
        </p:blipFill>
        <p:spPr>
          <a:xfrm>
            <a:off x="161151" y="160866"/>
            <a:ext cx="5784972" cy="3772147"/>
          </a:xfrm>
          <a:custGeom>
            <a:avLst/>
            <a:gdLst/>
            <a:ahLst/>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sp>
        <p:nvSpPr>
          <p:cNvPr id="3" name="Content Placeholder 2">
            <a:extLst>
              <a:ext uri="{FF2B5EF4-FFF2-40B4-BE49-F238E27FC236}">
                <a16:creationId xmlns:a16="http://schemas.microsoft.com/office/drawing/2014/main" id="{D08CE6C4-A0C5-41E4-9B9C-3D8BF2B0F466}"/>
              </a:ext>
            </a:extLst>
          </p:cNvPr>
          <p:cNvSpPr>
            <a:spLocks noGrp="1"/>
          </p:cNvSpPr>
          <p:nvPr>
            <p:ph idx="1"/>
          </p:nvPr>
        </p:nvSpPr>
        <p:spPr>
          <a:xfrm>
            <a:off x="6229044" y="1081178"/>
            <a:ext cx="4972356" cy="5724564"/>
          </a:xfrm>
        </p:spPr>
        <p:txBody>
          <a:bodyPr vert="horz" lIns="91440" tIns="45720" rIns="91440" bIns="45720" rtlCol="0" anchor="t">
            <a:noAutofit/>
          </a:bodyPr>
          <a:lstStyle/>
          <a:p>
            <a:pPr>
              <a:buFont typeface="Wingdings" pitchFamily="34" charset="0"/>
              <a:buChar char="v"/>
            </a:pPr>
            <a:r>
              <a:rPr lang="en-US" sz="2000" b="1" dirty="0">
                <a:latin typeface="Times New Roman"/>
                <a:cs typeface="Times New Roman"/>
              </a:rPr>
              <a:t>Gross inland fuel and energy consumption - </a:t>
            </a:r>
            <a:r>
              <a:rPr lang="en-US" sz="2000" dirty="0">
                <a:latin typeface="Times New Roman"/>
                <a:cs typeface="Times New Roman"/>
              </a:rPr>
              <a:t>the amount of energy required to satisfy consumer needs.</a:t>
            </a:r>
            <a:endParaRPr lang="en-US" sz="2000" b="1" dirty="0">
              <a:latin typeface="Times New Roman"/>
              <a:cs typeface="Times New Roman"/>
            </a:endParaRPr>
          </a:p>
          <a:p>
            <a:pPr>
              <a:buFont typeface="Wingdings" pitchFamily="34" charset="0"/>
              <a:buChar char="v"/>
            </a:pPr>
            <a:r>
              <a:rPr lang="en-US" sz="2000" dirty="0">
                <a:latin typeface="Times New Roman"/>
                <a:cs typeface="Times New Roman"/>
              </a:rPr>
              <a:t>In 2018, gross inland fuel and energy consumption amounted to 7.69 million tons of oil equivalent and, against 2017, grew by 0,2 per cent.</a:t>
            </a:r>
          </a:p>
          <a:p>
            <a:pPr>
              <a:buFont typeface="Wingdings" pitchFamily="34" charset="0"/>
              <a:buChar char="v"/>
            </a:pPr>
            <a:r>
              <a:rPr lang="en-US" sz="2000" dirty="0">
                <a:latin typeface="Times New Roman"/>
                <a:cs typeface="Times New Roman"/>
              </a:rPr>
              <a:t>The largest proportion in gross inland fuel and energy consumption was made up of:</a:t>
            </a:r>
          </a:p>
          <a:p>
            <a:pPr>
              <a:buFont typeface="Wingdings" pitchFamily="34" charset="0"/>
              <a:buChar char="v"/>
            </a:pPr>
            <a:r>
              <a:rPr lang="en-US" sz="2000" dirty="0">
                <a:latin typeface="Times New Roman"/>
                <a:cs typeface="Times New Roman"/>
              </a:rPr>
              <a:t> Crude oil and petroleum products (39,6 per cent),</a:t>
            </a:r>
          </a:p>
          <a:p>
            <a:pPr>
              <a:buFont typeface="Wingdings" pitchFamily="34" charset="0"/>
              <a:buChar char="v"/>
            </a:pPr>
            <a:r>
              <a:rPr lang="en-US" sz="2000" dirty="0">
                <a:latin typeface="Times New Roman"/>
                <a:cs typeface="Times New Roman"/>
              </a:rPr>
              <a:t> Natural gas (23,1 per cent),</a:t>
            </a:r>
          </a:p>
          <a:p>
            <a:pPr>
              <a:buFont typeface="Wingdings" pitchFamily="34" charset="0"/>
              <a:buChar char="v"/>
            </a:pPr>
            <a:r>
              <a:rPr lang="en-US" sz="2000" dirty="0">
                <a:latin typeface="Times New Roman"/>
                <a:cs typeface="Times New Roman"/>
              </a:rPr>
              <a:t> Renewable energy sources and electricity (19,8 and 10,8 per cent)</a:t>
            </a:r>
          </a:p>
          <a:p>
            <a:pPr>
              <a:buFont typeface="Wingdings" pitchFamily="34" charset="0"/>
              <a:buChar char="v"/>
            </a:pPr>
            <a:r>
              <a:rPr lang="en-US" sz="2000" dirty="0">
                <a:latin typeface="Times New Roman"/>
                <a:cs typeface="Times New Roman"/>
              </a:rPr>
              <a:t>Fell within coal, peat, etc. (6,7 per cent)</a:t>
            </a:r>
          </a:p>
          <a:p>
            <a:pPr>
              <a:buFont typeface="Wingdings" pitchFamily="34" charset="0"/>
              <a:buChar char="Ø"/>
            </a:pPr>
            <a:endParaRPr lang="en-US" sz="1500"/>
          </a:p>
        </p:txBody>
      </p:sp>
      <p:pic>
        <p:nvPicPr>
          <p:cNvPr id="4" name="Picture 4" descr="A traffic light in front of a sunset&#10;&#10;Description automatically generated">
            <a:extLst>
              <a:ext uri="{FF2B5EF4-FFF2-40B4-BE49-F238E27FC236}">
                <a16:creationId xmlns:a16="http://schemas.microsoft.com/office/drawing/2014/main" id="{EC0D93FC-74B3-4175-B18E-6D1453A8E1BB}"/>
              </a:ext>
            </a:extLst>
          </p:cNvPr>
          <p:cNvPicPr>
            <a:picLocks noChangeAspect="1"/>
          </p:cNvPicPr>
          <p:nvPr/>
        </p:nvPicPr>
        <p:blipFill rotWithShape="1">
          <a:blip r:embed="rId3"/>
          <a:srcRect l="23919" r="2739" b="-5"/>
          <a:stretch/>
        </p:blipFill>
        <p:spPr>
          <a:xfrm>
            <a:off x="161153" y="4051885"/>
            <a:ext cx="2922516" cy="2659982"/>
          </a:xfrm>
          <a:prstGeom prst="rect">
            <a:avLst/>
          </a:prstGeom>
        </p:spPr>
      </p:pic>
      <p:pic>
        <p:nvPicPr>
          <p:cNvPr id="6" name="Picture 6" descr="A close up of a rock wall&#10;&#10;Description automatically generated">
            <a:extLst>
              <a:ext uri="{FF2B5EF4-FFF2-40B4-BE49-F238E27FC236}">
                <a16:creationId xmlns:a16="http://schemas.microsoft.com/office/drawing/2014/main" id="{0F7232BA-10AE-4870-94F0-F3BE0A102206}"/>
              </a:ext>
            </a:extLst>
          </p:cNvPr>
          <p:cNvPicPr>
            <a:picLocks noChangeAspect="1"/>
          </p:cNvPicPr>
          <p:nvPr/>
        </p:nvPicPr>
        <p:blipFill rotWithShape="1">
          <a:blip r:embed="rId4"/>
          <a:srcRect l="23296" r="26238" b="-4"/>
          <a:stretch/>
        </p:blipFill>
        <p:spPr>
          <a:xfrm>
            <a:off x="3202542" y="3082937"/>
            <a:ext cx="2743583" cy="3628930"/>
          </a:xfrm>
          <a:prstGeom prst="rect">
            <a:avLst/>
          </a:prstGeom>
        </p:spPr>
      </p:pic>
    </p:spTree>
    <p:extLst>
      <p:ext uri="{BB962C8B-B14F-4D97-AF65-F5344CB8AC3E}">
        <p14:creationId xmlns:p14="http://schemas.microsoft.com/office/powerpoint/2010/main" val="370393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7DAAD3-9A13-48A2-A430-2A49E6A7C99E}"/>
              </a:ext>
            </a:extLst>
          </p:cNvPr>
          <p:cNvSpPr>
            <a:spLocks noGrp="1"/>
          </p:cNvSpPr>
          <p:nvPr>
            <p:ph type="title"/>
          </p:nvPr>
        </p:nvSpPr>
        <p:spPr>
          <a:xfrm>
            <a:off x="557381" y="380137"/>
            <a:ext cx="7077915" cy="750468"/>
          </a:xfrm>
        </p:spPr>
        <p:txBody>
          <a:bodyPr>
            <a:normAutofit/>
          </a:bodyPr>
          <a:lstStyle/>
          <a:p>
            <a:r>
              <a:rPr lang="en" dirty="0">
                <a:latin typeface="Century Schoolbook"/>
              </a:rPr>
              <a:t>Final energy consumption</a:t>
            </a:r>
            <a:endParaRPr lang="lt-LT" dirty="0">
              <a:latin typeface="Century Schoolbook"/>
            </a:endParaRPr>
          </a:p>
        </p:txBody>
      </p:sp>
      <p:sp>
        <p:nvSpPr>
          <p:cNvPr id="3" name="Turinio vietos rezervavimo ženklas 2">
            <a:extLst>
              <a:ext uri="{FF2B5EF4-FFF2-40B4-BE49-F238E27FC236}">
                <a16:creationId xmlns:a16="http://schemas.microsoft.com/office/drawing/2014/main" id="{DA87E8A9-9E40-4C55-B2FE-662CE53E3A24}"/>
              </a:ext>
            </a:extLst>
          </p:cNvPr>
          <p:cNvSpPr>
            <a:spLocks noGrp="1"/>
          </p:cNvSpPr>
          <p:nvPr>
            <p:ph idx="1"/>
          </p:nvPr>
        </p:nvSpPr>
        <p:spPr>
          <a:xfrm>
            <a:off x="557381" y="1138687"/>
            <a:ext cx="6272783" cy="5113337"/>
          </a:xfrm>
        </p:spPr>
        <p:txBody>
          <a:bodyPr vert="horz" lIns="91440" tIns="45720" rIns="91440" bIns="45720" rtlCol="0" anchor="t">
            <a:noAutofit/>
          </a:bodyPr>
          <a:lstStyle/>
          <a:p>
            <a:pPr>
              <a:buFont typeface="Wingdings" pitchFamily="34" charset="0"/>
              <a:buChar char="v"/>
            </a:pPr>
            <a:r>
              <a:rPr lang="en" sz="2800" dirty="0">
                <a:latin typeface="Times New Roman"/>
                <a:cs typeface="Times New Roman"/>
              </a:rPr>
              <a:t>Final energy consumption is the amount that shows how much energy a country consumes after deducting exports and the costs used in energy production.</a:t>
            </a:r>
            <a:endParaRPr lang="lt-LT" sz="2800">
              <a:latin typeface="Times New Roman"/>
              <a:cs typeface="Times New Roman"/>
            </a:endParaRPr>
          </a:p>
          <a:p>
            <a:pPr>
              <a:buFont typeface="Wingdings" pitchFamily="34" charset="0"/>
              <a:buChar char="v"/>
            </a:pPr>
            <a:r>
              <a:rPr lang="en" sz="2800" dirty="0">
                <a:latin typeface="Times New Roman"/>
                <a:ea typeface="+mn-lt"/>
                <a:cs typeface="Times New Roman"/>
              </a:rPr>
              <a:t>In past years, final energy consumption has been increasing, for instance, in 2018 compared to 2017, it increased by 3.8 % , except in 2019,as compared to 2018, it decreased by 0.6 % </a:t>
            </a:r>
            <a:endParaRPr lang="lt-LT" sz="2800">
              <a:latin typeface="Times New Roman"/>
              <a:ea typeface="+mn-lt"/>
              <a:cs typeface="Times New Roman"/>
            </a:endParaRPr>
          </a:p>
          <a:p>
            <a:pPr>
              <a:buFont typeface="Wingdings" pitchFamily="34" charset="0"/>
              <a:buChar char="v"/>
            </a:pPr>
            <a:r>
              <a:rPr lang="en" sz="2800" dirty="0">
                <a:latin typeface="Times New Roman"/>
                <a:ea typeface="+mn-lt"/>
                <a:cs typeface="Times New Roman"/>
              </a:rPr>
              <a:t>In the future, this number is speculated to rise as its increase is related to  population.</a:t>
            </a:r>
            <a:endParaRPr lang="lt-LT" sz="2000" spc="0" dirty="0">
              <a:latin typeface="Times New Roman"/>
              <a:cs typeface="Times New Roman"/>
            </a:endParaRPr>
          </a:p>
        </p:txBody>
      </p:sp>
      <p:pic>
        <p:nvPicPr>
          <p:cNvPr id="4" name="Paveikslėlis 4" descr="Paveikslėlis, kuriame yra vidinis, ranka, mažas, nuotolinis&#10;&#10;Automatiškai sugeneruotas aprašymas">
            <a:extLst>
              <a:ext uri="{FF2B5EF4-FFF2-40B4-BE49-F238E27FC236}">
                <a16:creationId xmlns:a16="http://schemas.microsoft.com/office/drawing/2014/main" id="{8331E965-684C-4781-A0C3-B3EDA0A395C6}"/>
              </a:ext>
            </a:extLst>
          </p:cNvPr>
          <p:cNvPicPr>
            <a:picLocks noChangeAspect="1"/>
          </p:cNvPicPr>
          <p:nvPr/>
        </p:nvPicPr>
        <p:blipFill rotWithShape="1">
          <a:blip r:embed="rId2"/>
          <a:srcRect r="7299" b="2"/>
          <a:stretch/>
        </p:blipFill>
        <p:spPr>
          <a:xfrm>
            <a:off x="8129872" y="10"/>
            <a:ext cx="3162968" cy="2285990"/>
          </a:xfrm>
          <a:prstGeom prst="rect">
            <a:avLst/>
          </a:prstGeom>
        </p:spPr>
      </p:pic>
      <p:pic>
        <p:nvPicPr>
          <p:cNvPr id="5" name="Paveikslėlis 5" descr="Paveikslėlis, kuriame yra stalas, vidinis, puodelis, sėdėjimas&#10;&#10;Automatiškai sugeneruotas aprašymas">
            <a:extLst>
              <a:ext uri="{FF2B5EF4-FFF2-40B4-BE49-F238E27FC236}">
                <a16:creationId xmlns:a16="http://schemas.microsoft.com/office/drawing/2014/main" id="{4799BEF4-CC0B-4479-B7AB-87BDF78B6A21}"/>
              </a:ext>
            </a:extLst>
          </p:cNvPr>
          <p:cNvPicPr>
            <a:picLocks noChangeAspect="1"/>
          </p:cNvPicPr>
          <p:nvPr/>
        </p:nvPicPr>
        <p:blipFill rotWithShape="1">
          <a:blip r:embed="rId3"/>
          <a:srcRect r="-5" b="3307"/>
          <a:stretch/>
        </p:blipFill>
        <p:spPr>
          <a:xfrm>
            <a:off x="8129872" y="2286000"/>
            <a:ext cx="3162968" cy="2286000"/>
          </a:xfrm>
          <a:prstGeom prst="rect">
            <a:avLst/>
          </a:prstGeom>
        </p:spPr>
      </p:pic>
      <p:pic>
        <p:nvPicPr>
          <p:cNvPr id="7" name="Picture 7" descr="A close up of a computer&#10;&#10;Description automatically generated">
            <a:extLst>
              <a:ext uri="{FF2B5EF4-FFF2-40B4-BE49-F238E27FC236}">
                <a16:creationId xmlns:a16="http://schemas.microsoft.com/office/drawing/2014/main" id="{7DE281E4-A1F1-48F0-8944-D586C47F24FE}"/>
              </a:ext>
            </a:extLst>
          </p:cNvPr>
          <p:cNvPicPr>
            <a:picLocks noChangeAspect="1"/>
          </p:cNvPicPr>
          <p:nvPr/>
        </p:nvPicPr>
        <p:blipFill rotWithShape="1">
          <a:blip r:embed="rId4"/>
          <a:srcRect r="8095"/>
          <a:stretch/>
        </p:blipFill>
        <p:spPr>
          <a:xfrm>
            <a:off x="8129872" y="4572000"/>
            <a:ext cx="3162968" cy="2286000"/>
          </a:xfrm>
          <a:prstGeom prst="rect">
            <a:avLst/>
          </a:prstGeom>
        </p:spPr>
      </p:pic>
    </p:spTree>
    <p:extLst>
      <p:ext uri="{BB962C8B-B14F-4D97-AF65-F5344CB8AC3E}">
        <p14:creationId xmlns:p14="http://schemas.microsoft.com/office/powerpoint/2010/main" val="2082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windmill, object, boat, water&#10;&#10;Description automatically generated">
            <a:extLst>
              <a:ext uri="{FF2B5EF4-FFF2-40B4-BE49-F238E27FC236}">
                <a16:creationId xmlns:a16="http://schemas.microsoft.com/office/drawing/2014/main" id="{2BE33611-5C28-4126-BFEF-7BFB670B405D}"/>
              </a:ext>
            </a:extLst>
          </p:cNvPr>
          <p:cNvPicPr>
            <a:picLocks noChangeAspect="1"/>
          </p:cNvPicPr>
          <p:nvPr/>
        </p:nvPicPr>
        <p:blipFill>
          <a:blip r:embed="rId2"/>
          <a:stretch>
            <a:fillRect/>
          </a:stretch>
        </p:blipFill>
        <p:spPr>
          <a:xfrm>
            <a:off x="-5751" y="-7173"/>
            <a:ext cx="11312105" cy="2027177"/>
          </a:xfrm>
          <a:prstGeom prst="rect">
            <a:avLst/>
          </a:prstGeom>
        </p:spPr>
      </p:pic>
      <p:sp>
        <p:nvSpPr>
          <p:cNvPr id="2" name="Pavadinimas 1">
            <a:extLst>
              <a:ext uri="{FF2B5EF4-FFF2-40B4-BE49-F238E27FC236}">
                <a16:creationId xmlns:a16="http://schemas.microsoft.com/office/drawing/2014/main" id="{B96BB641-9F82-44BA-B55E-7F709B54A75A}"/>
              </a:ext>
            </a:extLst>
          </p:cNvPr>
          <p:cNvSpPr>
            <a:spLocks noGrp="1"/>
          </p:cNvSpPr>
          <p:nvPr>
            <p:ph type="title"/>
          </p:nvPr>
        </p:nvSpPr>
        <p:spPr>
          <a:xfrm>
            <a:off x="402710" y="193232"/>
            <a:ext cx="10638065" cy="1350142"/>
          </a:xfrm>
        </p:spPr>
        <p:txBody>
          <a:bodyPr>
            <a:noAutofit/>
          </a:bodyPr>
          <a:lstStyle/>
          <a:p>
            <a:r>
              <a:rPr lang="lt-LT" sz="5400" b="1" noProof="1">
                <a:solidFill>
                  <a:schemeClr val="bg1"/>
                </a:solidFill>
                <a:ea typeface="+mj-lt"/>
                <a:cs typeface="+mj-lt"/>
              </a:rPr>
              <a:t>Energy dependence indicator</a:t>
            </a:r>
            <a:endParaRPr lang="lt-LT" sz="5400" b="1" noProof="1">
              <a:solidFill>
                <a:schemeClr val="bg1"/>
              </a:solidFill>
            </a:endParaRPr>
          </a:p>
        </p:txBody>
      </p:sp>
      <p:sp>
        <p:nvSpPr>
          <p:cNvPr id="3" name="Turinio vietos rezervavimo ženklas 2">
            <a:extLst>
              <a:ext uri="{FF2B5EF4-FFF2-40B4-BE49-F238E27FC236}">
                <a16:creationId xmlns:a16="http://schemas.microsoft.com/office/drawing/2014/main" id="{8F54A713-D538-4BD6-B008-7E57C3DAAE54}"/>
              </a:ext>
            </a:extLst>
          </p:cNvPr>
          <p:cNvSpPr>
            <a:spLocks noGrp="1"/>
          </p:cNvSpPr>
          <p:nvPr>
            <p:ph idx="1"/>
          </p:nvPr>
        </p:nvSpPr>
        <p:spPr>
          <a:xfrm>
            <a:off x="859305" y="2202613"/>
            <a:ext cx="9314227" cy="4466355"/>
          </a:xfrm>
        </p:spPr>
        <p:txBody>
          <a:bodyPr vert="horz" lIns="91440" tIns="45720" rIns="91440" bIns="45720" rtlCol="0" anchor="t">
            <a:noAutofit/>
          </a:bodyPr>
          <a:lstStyle/>
          <a:p>
            <a:pPr marL="342900" indent="-342900">
              <a:buFont typeface="Wingdings" pitchFamily="34" charset="0"/>
              <a:buChar char="v"/>
            </a:pPr>
            <a:r>
              <a:rPr lang="en-GB" sz="2600" b="1" dirty="0">
                <a:ea typeface="+mn-lt"/>
                <a:cs typeface="+mn-lt"/>
              </a:rPr>
              <a:t>Energy dependence indicator —</a:t>
            </a:r>
            <a:r>
              <a:rPr lang="en-GB" sz="2600" b="1" dirty="0">
                <a:solidFill>
                  <a:schemeClr val="tx1">
                    <a:lumMod val="85000"/>
                    <a:lumOff val="15000"/>
                  </a:schemeClr>
                </a:solidFill>
                <a:ea typeface="+mn-lt"/>
                <a:cs typeface="+mn-lt"/>
              </a:rPr>
              <a:t> </a:t>
            </a:r>
            <a:r>
              <a:rPr lang="en-GB" sz="2600" dirty="0">
                <a:solidFill>
                  <a:schemeClr val="tx1">
                    <a:lumMod val="85000"/>
                    <a:lumOff val="15000"/>
                  </a:schemeClr>
                </a:solidFill>
                <a:ea typeface="+mn-lt"/>
                <a:cs typeface="+mn-lt"/>
              </a:rPr>
              <a:t>an indicator showing the extent to which an economy relies upon imports in order to meet its energy needs. It is calculated as net imports divided by the sum of gross inland energy consumption plus bunkers.</a:t>
            </a:r>
            <a:endParaRPr lang="en-GB" sz="2600">
              <a:solidFill>
                <a:schemeClr val="tx1">
                  <a:lumMod val="85000"/>
                  <a:lumOff val="15000"/>
                </a:schemeClr>
              </a:solidFill>
              <a:latin typeface="Century Schoolbook"/>
              <a:ea typeface="+mn-lt"/>
              <a:cs typeface="Times New Roman"/>
            </a:endParaRPr>
          </a:p>
          <a:p>
            <a:pPr marL="342900" indent="-342900">
              <a:buFont typeface="Wingdings" pitchFamily="34" charset="0"/>
              <a:buChar char="v"/>
            </a:pPr>
            <a:r>
              <a:rPr lang="en-GB" sz="2600" dirty="0">
                <a:solidFill>
                  <a:schemeClr val="tx1">
                    <a:lumMod val="85000"/>
                    <a:lumOff val="15000"/>
                  </a:schemeClr>
                </a:solidFill>
                <a:ea typeface="+mn-lt"/>
                <a:cs typeface="+mn-lt"/>
              </a:rPr>
              <a:t>To satisfy Lithuanian  energy consumer's needs, both domestic and imported fuel and energy resources are used. </a:t>
            </a:r>
          </a:p>
          <a:p>
            <a:pPr marL="342900" indent="-342900">
              <a:buFont typeface="Wingdings" pitchFamily="34" charset="0"/>
              <a:buChar char="v"/>
            </a:pPr>
            <a:r>
              <a:rPr lang="en-GB" sz="2600" dirty="0">
                <a:solidFill>
                  <a:schemeClr val="tx1">
                    <a:lumMod val="85000"/>
                    <a:lumOff val="15000"/>
                  </a:schemeClr>
                </a:solidFill>
                <a:ea typeface="+mn-lt"/>
                <a:cs typeface="+mn-lt"/>
              </a:rPr>
              <a:t>Lithuania remains energetically dependent on imported energy. </a:t>
            </a:r>
            <a:endParaRPr lang="en-GB" sz="2600" dirty="0">
              <a:solidFill>
                <a:schemeClr val="tx1">
                  <a:lumMod val="85000"/>
                  <a:lumOff val="15000"/>
                </a:schemeClr>
              </a:solidFill>
            </a:endParaRPr>
          </a:p>
          <a:p>
            <a:endParaRPr lang="lt-LT" sz="2000" dirty="0">
              <a:latin typeface="Century Schoolbook" panose="02040604050505020304"/>
              <a:ea typeface="+mn-lt"/>
              <a:cs typeface="Times New Roman"/>
            </a:endParaRPr>
          </a:p>
          <a:p>
            <a:endParaRPr lang="lt-LT">
              <a:ea typeface="+mn-lt"/>
              <a:cs typeface="Times New Roman"/>
            </a:endParaRPr>
          </a:p>
        </p:txBody>
      </p:sp>
      <p:pic>
        <p:nvPicPr>
          <p:cNvPr id="7" name="Picture 7" descr="A picture containing clock, drawing&#10;&#10;Description automatically generated">
            <a:extLst>
              <a:ext uri="{FF2B5EF4-FFF2-40B4-BE49-F238E27FC236}">
                <a16:creationId xmlns:a16="http://schemas.microsoft.com/office/drawing/2014/main" id="{7A446FB8-405D-4538-A9FB-631656A5DFA7}"/>
              </a:ext>
            </a:extLst>
          </p:cNvPr>
          <p:cNvPicPr>
            <a:picLocks noChangeAspect="1"/>
          </p:cNvPicPr>
          <p:nvPr/>
        </p:nvPicPr>
        <p:blipFill rotWithShape="1">
          <a:blip r:embed="rId3"/>
          <a:srcRect r="-917" b="6931"/>
          <a:stretch/>
        </p:blipFill>
        <p:spPr>
          <a:xfrm>
            <a:off x="9561123" y="4166558"/>
            <a:ext cx="1595657" cy="2694918"/>
          </a:xfrm>
          <a:prstGeom prst="rect">
            <a:avLst/>
          </a:prstGeom>
        </p:spPr>
      </p:pic>
    </p:spTree>
    <p:extLst>
      <p:ext uri="{BB962C8B-B14F-4D97-AF65-F5344CB8AC3E}">
        <p14:creationId xmlns:p14="http://schemas.microsoft.com/office/powerpoint/2010/main" val="395384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87B0BDA-2FF7-4E7C-929A-A117F11F9E5E}"/>
              </a:ext>
            </a:extLst>
          </p:cNvPr>
          <p:cNvSpPr>
            <a:spLocks noGrp="1"/>
          </p:cNvSpPr>
          <p:nvPr>
            <p:ph type="title"/>
          </p:nvPr>
        </p:nvSpPr>
        <p:spPr>
          <a:xfrm>
            <a:off x="221832" y="131781"/>
            <a:ext cx="7609877" cy="1325562"/>
          </a:xfrm>
        </p:spPr>
        <p:txBody>
          <a:bodyPr>
            <a:normAutofit/>
          </a:bodyPr>
          <a:lstStyle/>
          <a:p>
            <a:r>
              <a:rPr lang="lt-LT" sz="4100" dirty="0" err="1">
                <a:latin typeface="Times New Roman"/>
                <a:ea typeface="+mj-lt"/>
                <a:cs typeface="+mj-lt"/>
              </a:rPr>
              <a:t>The</a:t>
            </a:r>
            <a:r>
              <a:rPr lang="lt-LT" sz="4100" dirty="0">
                <a:latin typeface="Times New Roman"/>
                <a:ea typeface="+mj-lt"/>
                <a:cs typeface="+mj-lt"/>
              </a:rPr>
              <a:t> </a:t>
            </a:r>
            <a:r>
              <a:rPr lang="lt-LT" sz="4100" dirty="0" err="1">
                <a:latin typeface="Times New Roman"/>
                <a:ea typeface="+mj-lt"/>
                <a:cs typeface="+mj-lt"/>
              </a:rPr>
              <a:t>promotion</a:t>
            </a:r>
            <a:r>
              <a:rPr lang="lt-LT" sz="4100" dirty="0">
                <a:latin typeface="Times New Roman"/>
                <a:ea typeface="+mj-lt"/>
                <a:cs typeface="+mj-lt"/>
              </a:rPr>
              <a:t> </a:t>
            </a:r>
            <a:r>
              <a:rPr lang="lt-LT" sz="4100" dirty="0" err="1">
                <a:latin typeface="Times New Roman"/>
                <a:ea typeface="+mj-lt"/>
                <a:cs typeface="+mj-lt"/>
              </a:rPr>
              <a:t>of</a:t>
            </a:r>
            <a:r>
              <a:rPr lang="lt-LT" sz="4100" dirty="0">
                <a:latin typeface="Times New Roman"/>
                <a:ea typeface="+mj-lt"/>
                <a:cs typeface="+mj-lt"/>
              </a:rPr>
              <a:t> </a:t>
            </a:r>
            <a:r>
              <a:rPr lang="lt-LT" sz="4100" dirty="0" err="1">
                <a:latin typeface="Times New Roman"/>
                <a:ea typeface="+mj-lt"/>
                <a:cs typeface="+mj-lt"/>
              </a:rPr>
              <a:t>use</a:t>
            </a:r>
            <a:r>
              <a:rPr lang="lt-LT" sz="4100" dirty="0">
                <a:latin typeface="Times New Roman"/>
                <a:ea typeface="+mj-lt"/>
                <a:cs typeface="+mj-lt"/>
              </a:rPr>
              <a:t> </a:t>
            </a:r>
            <a:r>
              <a:rPr lang="lt-LT" sz="4100" dirty="0" err="1">
                <a:latin typeface="Times New Roman"/>
                <a:ea typeface="+mj-lt"/>
                <a:cs typeface="+mj-lt"/>
              </a:rPr>
              <a:t>of</a:t>
            </a:r>
            <a:r>
              <a:rPr lang="lt-LT" sz="4100" dirty="0">
                <a:latin typeface="Times New Roman"/>
                <a:ea typeface="+mj-lt"/>
                <a:cs typeface="+mj-lt"/>
              </a:rPr>
              <a:t> </a:t>
            </a:r>
            <a:r>
              <a:rPr lang="lt-LT" sz="4100" dirty="0" err="1">
                <a:latin typeface="Times New Roman"/>
                <a:ea typeface="+mj-lt"/>
                <a:cs typeface="+mj-lt"/>
              </a:rPr>
              <a:t>renewable</a:t>
            </a:r>
            <a:r>
              <a:rPr lang="lt-LT" sz="4100" dirty="0">
                <a:latin typeface="Times New Roman"/>
                <a:ea typeface="+mj-lt"/>
                <a:cs typeface="+mj-lt"/>
              </a:rPr>
              <a:t> </a:t>
            </a:r>
            <a:r>
              <a:rPr lang="lt-LT" sz="4100" dirty="0" err="1">
                <a:latin typeface="Times New Roman"/>
                <a:ea typeface="+mj-lt"/>
                <a:cs typeface="+mj-lt"/>
              </a:rPr>
              <a:t>energy</a:t>
            </a:r>
            <a:r>
              <a:rPr lang="lt-LT" sz="4100" dirty="0">
                <a:latin typeface="Times New Roman"/>
                <a:ea typeface="+mj-lt"/>
                <a:cs typeface="+mj-lt"/>
              </a:rPr>
              <a:t> </a:t>
            </a:r>
            <a:r>
              <a:rPr lang="lt-LT" sz="4100" dirty="0" err="1">
                <a:latin typeface="Times New Roman"/>
                <a:ea typeface="+mj-lt"/>
                <a:cs typeface="+mj-lt"/>
              </a:rPr>
              <a:t>resources</a:t>
            </a:r>
            <a:endParaRPr lang="en-US" dirty="0" err="1">
              <a:latin typeface="Times New Roman"/>
            </a:endParaRPr>
          </a:p>
        </p:txBody>
      </p:sp>
      <p:sp>
        <p:nvSpPr>
          <p:cNvPr id="3" name="Turinio vietos rezervavimo ženklas 2">
            <a:extLst>
              <a:ext uri="{FF2B5EF4-FFF2-40B4-BE49-F238E27FC236}">
                <a16:creationId xmlns:a16="http://schemas.microsoft.com/office/drawing/2014/main" id="{3FF06C73-DB98-47B5-9AC8-0ADE88543E34}"/>
              </a:ext>
            </a:extLst>
          </p:cNvPr>
          <p:cNvSpPr>
            <a:spLocks noGrp="1"/>
          </p:cNvSpPr>
          <p:nvPr>
            <p:ph idx="1"/>
          </p:nvPr>
        </p:nvSpPr>
        <p:spPr>
          <a:xfrm>
            <a:off x="217195" y="1555630"/>
            <a:ext cx="7759911" cy="5154845"/>
          </a:xfrm>
        </p:spPr>
        <p:txBody>
          <a:bodyPr vert="horz" lIns="91440" tIns="45720" rIns="91440" bIns="45720" rtlCol="0" anchor="t">
            <a:noAutofit/>
          </a:bodyPr>
          <a:lstStyle/>
          <a:p>
            <a:pPr marL="342900" indent="-342900">
              <a:buFont typeface="Wingdings" pitchFamily="34" charset="0"/>
              <a:buChar char="v"/>
            </a:pPr>
            <a:r>
              <a:rPr lang="en-GB" sz="2200" dirty="0">
                <a:latin typeface="Times New Roman"/>
                <a:ea typeface="+mn-lt"/>
                <a:cs typeface="+mn-lt"/>
              </a:rPr>
              <a:t>The promotion of use of renewable energy resources is one of the best decisions to satisfy energy needs by preserving nature and its resources.</a:t>
            </a:r>
            <a:endParaRPr lang="en-GB" sz="2200">
              <a:latin typeface="Times New Roman"/>
              <a:cs typeface="Times New Roman"/>
            </a:endParaRPr>
          </a:p>
          <a:p>
            <a:pPr marL="342900" indent="-342900">
              <a:buFont typeface="Wingdings" pitchFamily="34" charset="0"/>
              <a:buChar char="v"/>
            </a:pPr>
            <a:r>
              <a:rPr lang="en-GB" sz="2200" dirty="0">
                <a:latin typeface="Times New Roman"/>
                <a:ea typeface="+mn-lt"/>
                <a:cs typeface="+mn-lt"/>
              </a:rPr>
              <a:t>The greatest renewable energy potential in Lithuania is shown by solid biofuel.</a:t>
            </a:r>
          </a:p>
          <a:p>
            <a:pPr marL="342900" indent="-342900">
              <a:buFont typeface="Wingdings" pitchFamily="34" charset="0"/>
              <a:buChar char="v"/>
            </a:pPr>
            <a:r>
              <a:rPr lang="en-GB" sz="2200" dirty="0">
                <a:latin typeface="Times New Roman"/>
                <a:ea typeface="+mn-lt"/>
                <a:cs typeface="+mn-lt"/>
              </a:rPr>
              <a:t>In 2018, 23 wind farms operated in Lithuania. Electricity production by these wind farms together with small wind power plants was the highest in the energy history of the country. </a:t>
            </a:r>
            <a:endParaRPr lang="en-GB" sz="2200">
              <a:latin typeface="Times New Roman"/>
              <a:cs typeface="Times New Roman"/>
            </a:endParaRPr>
          </a:p>
          <a:p>
            <a:pPr marL="342900" indent="-342900">
              <a:buFont typeface="Wingdings" pitchFamily="34" charset="0"/>
              <a:buChar char="v"/>
            </a:pPr>
            <a:r>
              <a:rPr lang="en-GB" sz="2200" dirty="0">
                <a:latin typeface="Times New Roman"/>
                <a:ea typeface="+mn-lt"/>
                <a:cs typeface="+mn-lt"/>
              </a:rPr>
              <a:t>In 2018, hydropower plants produced 431 million kWh of electricity.</a:t>
            </a:r>
          </a:p>
          <a:p>
            <a:pPr marL="342900" indent="-342900">
              <a:buFont typeface="Wingdings" pitchFamily="34" charset="0"/>
              <a:buChar char="v"/>
            </a:pPr>
            <a:r>
              <a:rPr lang="en-GB" sz="2200" dirty="0">
                <a:latin typeface="Times New Roman"/>
                <a:ea typeface="+mn-lt"/>
                <a:cs typeface="+mn-lt"/>
              </a:rPr>
              <a:t>As regards renewable electricity, in 2018, electricity produced by solar power plants amounted to 86.6 million kWh.</a:t>
            </a:r>
            <a:endParaRPr lang="en-GB" sz="2200" dirty="0">
              <a:latin typeface="Times New Roman"/>
            </a:endParaRPr>
          </a:p>
        </p:txBody>
      </p:sp>
      <p:pic>
        <p:nvPicPr>
          <p:cNvPr id="10" name="Paveikslėlis 11" descr="Paveikslėlis, kuriame yra žolė, objektas, vėjo malūnas, laukas&#10;&#10;Automatiškai sugeneruotas aprašymas">
            <a:extLst>
              <a:ext uri="{FF2B5EF4-FFF2-40B4-BE49-F238E27FC236}">
                <a16:creationId xmlns:a16="http://schemas.microsoft.com/office/drawing/2014/main" id="{20F5D9CB-2494-4242-8B76-85172B7C95EF}"/>
              </a:ext>
            </a:extLst>
          </p:cNvPr>
          <p:cNvPicPr>
            <a:picLocks noChangeAspect="1"/>
          </p:cNvPicPr>
          <p:nvPr/>
        </p:nvPicPr>
        <p:blipFill rotWithShape="1">
          <a:blip r:embed="rId2"/>
          <a:srcRect l="4695" r="3294" b="1"/>
          <a:stretch/>
        </p:blipFill>
        <p:spPr>
          <a:xfrm>
            <a:off x="8129872" y="10"/>
            <a:ext cx="3162968" cy="2285990"/>
          </a:xfrm>
          <a:prstGeom prst="rect">
            <a:avLst/>
          </a:prstGeom>
        </p:spPr>
      </p:pic>
      <p:pic>
        <p:nvPicPr>
          <p:cNvPr id="9" name="Paveikslėlis 9" descr="Paveikslėlis, kuriame yra objektas, sėdėjimas, paruošta, vanduo&#10;&#10;Automatiškai sugeneruotas aprašymas">
            <a:extLst>
              <a:ext uri="{FF2B5EF4-FFF2-40B4-BE49-F238E27FC236}">
                <a16:creationId xmlns:a16="http://schemas.microsoft.com/office/drawing/2014/main" id="{86DF117E-F1D2-402D-80A6-496C90BB7DE9}"/>
              </a:ext>
            </a:extLst>
          </p:cNvPr>
          <p:cNvPicPr>
            <a:picLocks noChangeAspect="1"/>
          </p:cNvPicPr>
          <p:nvPr/>
        </p:nvPicPr>
        <p:blipFill rotWithShape="1">
          <a:blip r:embed="rId3"/>
          <a:srcRect l="7643" r="2" b="2"/>
          <a:stretch/>
        </p:blipFill>
        <p:spPr>
          <a:xfrm>
            <a:off x="8129872" y="2286000"/>
            <a:ext cx="3162968" cy="2286000"/>
          </a:xfrm>
          <a:prstGeom prst="rect">
            <a:avLst/>
          </a:prstGeom>
        </p:spPr>
      </p:pic>
      <p:pic>
        <p:nvPicPr>
          <p:cNvPr id="13" name="Paveikslėlis 13" descr="Paveikslėlis, kuriame yra laukas, vanduo, traukinys, didelis&#10;&#10;Automatiškai sugeneruotas aprašymas">
            <a:extLst>
              <a:ext uri="{FF2B5EF4-FFF2-40B4-BE49-F238E27FC236}">
                <a16:creationId xmlns:a16="http://schemas.microsoft.com/office/drawing/2014/main" id="{3779586B-F40B-4E2F-82A7-4AFC349F8EC7}"/>
              </a:ext>
            </a:extLst>
          </p:cNvPr>
          <p:cNvPicPr>
            <a:picLocks noChangeAspect="1"/>
          </p:cNvPicPr>
          <p:nvPr/>
        </p:nvPicPr>
        <p:blipFill rotWithShape="1">
          <a:blip r:embed="rId4"/>
          <a:srcRect l="7643" r="2" b="2"/>
          <a:stretch/>
        </p:blipFill>
        <p:spPr>
          <a:xfrm>
            <a:off x="8129872" y="4572000"/>
            <a:ext cx="3162968" cy="2286000"/>
          </a:xfrm>
          <a:prstGeom prst="rect">
            <a:avLst/>
          </a:prstGeom>
        </p:spPr>
      </p:pic>
    </p:spTree>
    <p:extLst>
      <p:ext uri="{BB962C8B-B14F-4D97-AF65-F5344CB8AC3E}">
        <p14:creationId xmlns:p14="http://schemas.microsoft.com/office/powerpoint/2010/main" val="144238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37DDF0F-91B0-4F8C-B6CB-B2C688D4366F}"/>
              </a:ext>
            </a:extLst>
          </p:cNvPr>
          <p:cNvSpPr>
            <a:spLocks noGrp="1"/>
          </p:cNvSpPr>
          <p:nvPr>
            <p:ph type="title"/>
          </p:nvPr>
        </p:nvSpPr>
        <p:spPr>
          <a:xfrm>
            <a:off x="181013" y="4428040"/>
            <a:ext cx="4504806" cy="1972812"/>
          </a:xfrm>
        </p:spPr>
        <p:txBody>
          <a:bodyPr anchor="ctr">
            <a:normAutofit/>
          </a:bodyPr>
          <a:lstStyle/>
          <a:p>
            <a:pPr algn="ctr"/>
            <a:r>
              <a:rPr lang="en-GB" sz="3200" dirty="0">
                <a:latin typeface="Times New Roman"/>
                <a:cs typeface="Times New Roman"/>
              </a:rPr>
              <a:t>Energy consumption during quarantine</a:t>
            </a:r>
            <a:endParaRPr lang="lt-LT" sz="3200" dirty="0">
              <a:latin typeface="Times New Roman"/>
              <a:cs typeface="Times New Roman"/>
            </a:endParaRPr>
          </a:p>
        </p:txBody>
      </p:sp>
      <p:pic>
        <p:nvPicPr>
          <p:cNvPr id="3" name="Paveikslėlis 3">
            <a:extLst>
              <a:ext uri="{FF2B5EF4-FFF2-40B4-BE49-F238E27FC236}">
                <a16:creationId xmlns:a16="http://schemas.microsoft.com/office/drawing/2014/main" id="{F70F4CE4-EA6C-4239-813F-76DA728D2D08}"/>
              </a:ext>
            </a:extLst>
          </p:cNvPr>
          <p:cNvPicPr>
            <a:picLocks noChangeAspect="1"/>
          </p:cNvPicPr>
          <p:nvPr/>
        </p:nvPicPr>
        <p:blipFill rotWithShape="1">
          <a:blip r:embed="rId2"/>
          <a:srcRect t="10291" b="23390"/>
          <a:stretch/>
        </p:blipFill>
        <p:spPr>
          <a:xfrm>
            <a:off x="20" y="1"/>
            <a:ext cx="11292820" cy="4212708"/>
          </a:xfrm>
          <a:prstGeom prst="rect">
            <a:avLst/>
          </a:prstGeom>
        </p:spPr>
      </p:pic>
      <p:cxnSp>
        <p:nvCxnSpPr>
          <p:cNvPr id="20" name="Straight Connector 19">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urinio vietos rezervavimo ženklas 12">
            <a:extLst>
              <a:ext uri="{FF2B5EF4-FFF2-40B4-BE49-F238E27FC236}">
                <a16:creationId xmlns:a16="http://schemas.microsoft.com/office/drawing/2014/main" id="{436028B9-B7AE-49A6-A34C-1ABF5564748F}"/>
              </a:ext>
            </a:extLst>
          </p:cNvPr>
          <p:cNvSpPr>
            <a:spLocks noGrp="1"/>
          </p:cNvSpPr>
          <p:nvPr>
            <p:ph idx="1"/>
          </p:nvPr>
        </p:nvSpPr>
        <p:spPr>
          <a:xfrm>
            <a:off x="5020925" y="4593428"/>
            <a:ext cx="5876077" cy="1615463"/>
          </a:xfrm>
        </p:spPr>
        <p:txBody>
          <a:bodyPr vert="horz" lIns="91440" tIns="45720" rIns="91440" bIns="45720" rtlCol="0" anchor="ctr">
            <a:noAutofit/>
          </a:bodyPr>
          <a:lstStyle/>
          <a:p>
            <a:pPr marL="0" indent="0">
              <a:buNone/>
            </a:pPr>
            <a:r>
              <a:rPr lang="en-GB" sz="2400" dirty="0">
                <a:latin typeface="Times New Roman"/>
                <a:ea typeface="+mn-lt"/>
                <a:cs typeface="+mn-lt"/>
              </a:rPr>
              <a:t>According to official statistics, energy consumption decreased during quarantine. In February, 2020 energy demand was 36 GWh per day, and in mid-March it was 32 GWh per day.</a:t>
            </a:r>
            <a:endParaRPr lang="en-GB" sz="2400" dirty="0">
              <a:latin typeface="Times New Roman"/>
              <a:cs typeface="Times New Roman"/>
            </a:endParaRPr>
          </a:p>
        </p:txBody>
      </p:sp>
      <p:sp>
        <p:nvSpPr>
          <p:cNvPr id="11" name="TextBox 10">
            <a:extLst>
              <a:ext uri="{FF2B5EF4-FFF2-40B4-BE49-F238E27FC236}">
                <a16:creationId xmlns:a16="http://schemas.microsoft.com/office/drawing/2014/main" id="{EF1FF19C-DB60-41E2-9B5F-092AE48A2A44}"/>
              </a:ext>
            </a:extLst>
          </p:cNvPr>
          <p:cNvSpPr txBox="1"/>
          <p:nvPr/>
        </p:nvSpPr>
        <p:spPr>
          <a:xfrm>
            <a:off x="499241" y="5696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lt-LT" dirty="0"/>
          </a:p>
        </p:txBody>
      </p:sp>
    </p:spTree>
    <p:extLst>
      <p:ext uri="{BB962C8B-B14F-4D97-AF65-F5344CB8AC3E}">
        <p14:creationId xmlns:p14="http://schemas.microsoft.com/office/powerpoint/2010/main" val="7124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0E3-01EC-4A6A-A602-1B9E185BF2FC}"/>
              </a:ext>
            </a:extLst>
          </p:cNvPr>
          <p:cNvSpPr>
            <a:spLocks noGrp="1"/>
          </p:cNvSpPr>
          <p:nvPr>
            <p:ph type="title"/>
          </p:nvPr>
        </p:nvSpPr>
        <p:spPr>
          <a:xfrm>
            <a:off x="3870421" y="208104"/>
            <a:ext cx="3428475" cy="962955"/>
          </a:xfrm>
        </p:spPr>
        <p:txBody>
          <a:bodyPr>
            <a:normAutofit/>
          </a:bodyPr>
          <a:lstStyle/>
          <a:p>
            <a:r>
              <a:rPr lang="en-US" sz="5400" dirty="0">
                <a:latin typeface="Times New Roman"/>
                <a:cs typeface="Times New Roman"/>
              </a:rPr>
              <a:t>Diagrams</a:t>
            </a:r>
          </a:p>
        </p:txBody>
      </p:sp>
      <p:pic>
        <p:nvPicPr>
          <p:cNvPr id="5" name="Paveikslėlis 5">
            <a:extLst>
              <a:ext uri="{FF2B5EF4-FFF2-40B4-BE49-F238E27FC236}">
                <a16:creationId xmlns:a16="http://schemas.microsoft.com/office/drawing/2014/main" id="{17AC7DB5-967C-422C-A511-1E635579910F}"/>
              </a:ext>
            </a:extLst>
          </p:cNvPr>
          <p:cNvPicPr>
            <a:picLocks noChangeAspect="1"/>
          </p:cNvPicPr>
          <p:nvPr/>
        </p:nvPicPr>
        <p:blipFill>
          <a:blip r:embed="rId2"/>
          <a:stretch>
            <a:fillRect/>
          </a:stretch>
        </p:blipFill>
        <p:spPr>
          <a:xfrm>
            <a:off x="5584463" y="2923704"/>
            <a:ext cx="5649310" cy="2572765"/>
          </a:xfrm>
          <a:prstGeom prst="rect">
            <a:avLst/>
          </a:prstGeom>
        </p:spPr>
      </p:pic>
      <p:sp>
        <p:nvSpPr>
          <p:cNvPr id="7" name="TextBox 6">
            <a:extLst>
              <a:ext uri="{FF2B5EF4-FFF2-40B4-BE49-F238E27FC236}">
                <a16:creationId xmlns:a16="http://schemas.microsoft.com/office/drawing/2014/main" id="{D379641F-7379-460F-922E-A2A1BC6BE843}"/>
              </a:ext>
            </a:extLst>
          </p:cNvPr>
          <p:cNvSpPr txBox="1"/>
          <p:nvPr/>
        </p:nvSpPr>
        <p:spPr>
          <a:xfrm>
            <a:off x="267421" y="1173192"/>
            <a:ext cx="4597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ea typeface="+mn-lt"/>
                <a:cs typeface="+mn-lt"/>
              </a:rPr>
              <a:t>Renewable fuel commodities and energy resources, 2018</a:t>
            </a:r>
            <a:endParaRPr lang="en-US" sz="2400" dirty="0">
              <a:latin typeface="Times New Roman"/>
            </a:endParaRPr>
          </a:p>
        </p:txBody>
      </p:sp>
      <p:pic>
        <p:nvPicPr>
          <p:cNvPr id="9" name="Picture 9" descr="Chart, pie chart&#10;&#10;Description automatically generated">
            <a:extLst>
              <a:ext uri="{FF2B5EF4-FFF2-40B4-BE49-F238E27FC236}">
                <a16:creationId xmlns:a16="http://schemas.microsoft.com/office/drawing/2014/main" id="{909D7819-EB58-4C62-8D2D-4C0E29DB6EFA}"/>
              </a:ext>
            </a:extLst>
          </p:cNvPr>
          <p:cNvPicPr>
            <a:picLocks noChangeAspect="1"/>
          </p:cNvPicPr>
          <p:nvPr/>
        </p:nvPicPr>
        <p:blipFill>
          <a:blip r:embed="rId3"/>
          <a:stretch>
            <a:fillRect/>
          </a:stretch>
        </p:blipFill>
        <p:spPr>
          <a:xfrm>
            <a:off x="267420" y="2749814"/>
            <a:ext cx="4957312" cy="2925504"/>
          </a:xfrm>
          <a:prstGeom prst="rect">
            <a:avLst/>
          </a:prstGeom>
        </p:spPr>
      </p:pic>
      <p:sp>
        <p:nvSpPr>
          <p:cNvPr id="10" name="TextBox 9">
            <a:extLst>
              <a:ext uri="{FF2B5EF4-FFF2-40B4-BE49-F238E27FC236}">
                <a16:creationId xmlns:a16="http://schemas.microsoft.com/office/drawing/2014/main" id="{B89A9EE3-78C9-42E4-B09F-248D7B047ED1}"/>
              </a:ext>
            </a:extLst>
          </p:cNvPr>
          <p:cNvSpPr txBox="1"/>
          <p:nvPr/>
        </p:nvSpPr>
        <p:spPr>
          <a:xfrm>
            <a:off x="5960854" y="1345721"/>
            <a:ext cx="49141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ea typeface="+mn-lt"/>
                <a:cs typeface="+mn-lt"/>
              </a:rPr>
              <a:t>Renewable energy resources </a:t>
            </a:r>
          </a:p>
        </p:txBody>
      </p:sp>
    </p:spTree>
    <p:extLst>
      <p:ext uri="{BB962C8B-B14F-4D97-AF65-F5344CB8AC3E}">
        <p14:creationId xmlns:p14="http://schemas.microsoft.com/office/powerpoint/2010/main" val="322109218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
  <TotalTime>0</TotalTime>
  <Words>649</Words>
  <Application>Microsoft Office PowerPoint</Application>
  <PresentationFormat>Plačiaekranė</PresentationFormat>
  <Paragraphs>46</Paragraphs>
  <Slides>11</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11</vt:i4>
      </vt:variant>
    </vt:vector>
  </HeadingPairs>
  <TitlesOfParts>
    <vt:vector size="19" baseType="lpstr">
      <vt:lpstr>Arial</vt:lpstr>
      <vt:lpstr>Arial Black</vt:lpstr>
      <vt:lpstr>Book Antiqua</vt:lpstr>
      <vt:lpstr>Century Schoolbook</vt:lpstr>
      <vt:lpstr>Times New Roman</vt:lpstr>
      <vt:lpstr>Wingdings</vt:lpstr>
      <vt:lpstr>Wingdings 2</vt:lpstr>
      <vt:lpstr>View</vt:lpstr>
      <vt:lpstr>Energy Consumption in Lithuania Erasmus - a European green goal: clean energy and environmental sustainability against climate change</vt:lpstr>
      <vt:lpstr>Aims and Objectives</vt:lpstr>
      <vt:lpstr>What is energy?</vt:lpstr>
      <vt:lpstr>Gross inland fuel and energy consumption </vt:lpstr>
      <vt:lpstr>Final energy consumption</vt:lpstr>
      <vt:lpstr>Energy dependence indicator</vt:lpstr>
      <vt:lpstr>The promotion of use of renewable energy resources</vt:lpstr>
      <vt:lpstr>Energy consumption during quarantine</vt:lpstr>
      <vt:lpstr>Diagrams</vt:lpstr>
      <vt:lpstr>„PowerPoint“ pateiktis</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1340</cp:revision>
  <dcterms:created xsi:type="dcterms:W3CDTF">2012-08-10T12:43:06Z</dcterms:created>
  <dcterms:modified xsi:type="dcterms:W3CDTF">2021-02-05T18:07:07Z</dcterms:modified>
</cp:coreProperties>
</file>