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16" r:id="rId1"/>
  </p:sldMasterIdLst>
  <p:notesMasterIdLst>
    <p:notesMasterId r:id="rId12"/>
  </p:notesMasterIdLst>
  <p:sldIdLst>
    <p:sldId id="268" r:id="rId2"/>
    <p:sldId id="259" r:id="rId3"/>
    <p:sldId id="257" r:id="rId4"/>
    <p:sldId id="260" r:id="rId5"/>
    <p:sldId id="265" r:id="rId6"/>
    <p:sldId id="266" r:id="rId7"/>
    <p:sldId id="263" r:id="rId8"/>
    <p:sldId id="258" r:id="rId9"/>
    <p:sldId id="267" r:id="rId10"/>
    <p:sldId id="264" r:id="rId11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486" autoAdjust="0"/>
    <p:restoredTop sz="94674"/>
  </p:normalViewPr>
  <p:slideViewPr>
    <p:cSldViewPr>
      <p:cViewPr varScale="1">
        <p:scale>
          <a:sx n="124" d="100"/>
          <a:sy n="124" d="100"/>
        </p:scale>
        <p:origin x="1832" y="16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notesMaster" Target="notesMasters/notesMaster1.xml"/><Relationship Id="rId13" Type="http://schemas.openxmlformats.org/officeDocument/2006/relationships/presProps" Target="presProps.xml"/><Relationship Id="rId14" Type="http://schemas.openxmlformats.org/officeDocument/2006/relationships/viewProps" Target="viewProps.xml"/><Relationship Id="rId15" Type="http://schemas.openxmlformats.org/officeDocument/2006/relationships/theme" Target="theme/them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9FB56F2-C39B-4944-8F84-7BBD2FA3F0F4}" type="datetimeFigureOut">
              <a:rPr lang="it-IT" smtClean="0"/>
              <a:t>10/01/20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1D9A569-4D55-4D26-8D7D-6791BFF2533C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148525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/>
              <a:t>Fare clic per modificare lo stile del sottotitolo dello schema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5BC04A-A5AA-4E8D-9305-CC555BE3F511}" type="datetimeFigureOut">
              <a:rPr lang="it-IT" smtClean="0"/>
              <a:t>10/01/20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7DE056-CBF6-4EAE-A3BA-70E7905123DA}" type="slidenum">
              <a:rPr lang="it-IT" smtClean="0"/>
              <a:t>‹n.›</a:t>
            </a:fld>
            <a:endParaRPr lang="it-IT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it-IT"/>
              <a:t>Fare clic per modificare lo stile del titolo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5BC04A-A5AA-4E8D-9305-CC555BE3F511}" type="datetimeFigureOut">
              <a:rPr lang="it-IT" smtClean="0"/>
              <a:t>10/01/20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7DE056-CBF6-4EAE-A3BA-70E7905123DA}" type="slidenum">
              <a:rPr lang="it-IT" smtClean="0"/>
              <a:t>‹n.›</a:t>
            </a:fld>
            <a:endParaRPr lang="it-I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it-IT"/>
              <a:t>Fare clic per modificare lo stile del titolo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5BC04A-A5AA-4E8D-9305-CC555BE3F511}" type="datetimeFigureOut">
              <a:rPr lang="it-IT" smtClean="0"/>
              <a:t>10/01/20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7DE056-CBF6-4EAE-A3BA-70E7905123DA}" type="slidenum">
              <a:rPr lang="it-IT" smtClean="0"/>
              <a:t>‹n.›</a:t>
            </a:fld>
            <a:endParaRPr lang="it-I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5BC04A-A5AA-4E8D-9305-CC555BE3F511}" type="datetimeFigureOut">
              <a:rPr lang="it-IT" smtClean="0"/>
              <a:t>10/01/20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7DE056-CBF6-4EAE-A3BA-70E7905123DA}" type="slidenum">
              <a:rPr lang="it-IT" smtClean="0"/>
              <a:t>‹n.›</a:t>
            </a:fld>
            <a:endParaRPr lang="it-IT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5BC04A-A5AA-4E8D-9305-CC555BE3F511}" type="datetimeFigureOut">
              <a:rPr lang="it-IT" smtClean="0"/>
              <a:t>10/01/20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7DE056-CBF6-4EAE-A3BA-70E7905123DA}" type="slidenum">
              <a:rPr lang="it-IT" smtClean="0"/>
              <a:t>‹n.›</a:t>
            </a:fld>
            <a:endParaRPr lang="it-IT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5BC04A-A5AA-4E8D-9305-CC555BE3F511}" type="datetimeFigureOut">
              <a:rPr lang="it-IT" smtClean="0"/>
              <a:t>10/01/20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7DE056-CBF6-4EAE-A3BA-70E7905123DA}" type="slidenum">
              <a:rPr lang="it-IT" smtClean="0"/>
              <a:t>‹n.›</a:t>
            </a:fld>
            <a:endParaRPr lang="it-IT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it-IT"/>
              <a:t>Fare clic per modificare stili del testo dello schema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5BC04A-A5AA-4E8D-9305-CC555BE3F511}" type="datetimeFigureOut">
              <a:rPr lang="it-IT" smtClean="0"/>
              <a:t>10/01/20</a:t>
            </a:fld>
            <a:endParaRPr lang="it-I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7DE056-CBF6-4EAE-A3BA-70E7905123DA}" type="slidenum">
              <a:rPr lang="it-IT" smtClean="0"/>
              <a:t>‹n.›</a:t>
            </a:fld>
            <a:endParaRPr lang="it-IT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5BC04A-A5AA-4E8D-9305-CC555BE3F511}" type="datetimeFigureOut">
              <a:rPr lang="it-IT" smtClean="0"/>
              <a:t>10/01/20</a:t>
            </a:fld>
            <a:endParaRPr lang="it-I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7DE056-CBF6-4EAE-A3BA-70E7905123DA}" type="slidenum">
              <a:rPr lang="it-IT" smtClean="0"/>
              <a:t>‹n.›</a:t>
            </a:fld>
            <a:endParaRPr lang="it-I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5BC04A-A5AA-4E8D-9305-CC555BE3F511}" type="datetimeFigureOut">
              <a:rPr lang="it-IT" smtClean="0"/>
              <a:t>10/01/20</a:t>
            </a:fld>
            <a:endParaRPr lang="it-I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7DE056-CBF6-4EAE-A3BA-70E7905123DA}" type="slidenum">
              <a:rPr lang="it-IT" smtClean="0"/>
              <a:t>‹n.›</a:t>
            </a:fld>
            <a:endParaRPr lang="it-I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5BC04A-A5AA-4E8D-9305-CC555BE3F511}" type="datetimeFigureOut">
              <a:rPr lang="it-IT" smtClean="0"/>
              <a:t>10/01/20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7DE056-CBF6-4EAE-A3BA-70E7905123DA}" type="slidenum">
              <a:rPr lang="it-IT" smtClean="0"/>
              <a:t>‹n.›</a:t>
            </a:fld>
            <a:endParaRPr lang="it-IT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5BC04A-A5AA-4E8D-9305-CC555BE3F511}" type="datetimeFigureOut">
              <a:rPr lang="it-IT" smtClean="0"/>
              <a:t>10/01/20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7DE056-CBF6-4EAE-A3BA-70E7905123DA}" type="slidenum">
              <a:rPr lang="it-IT" smtClean="0"/>
              <a:t>‹n.›</a:t>
            </a:fld>
            <a:endParaRPr lang="it-IT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it-IT"/>
              <a:t>Fare clic per modificare lo stile del titolo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C75BC04A-A5AA-4E8D-9305-CC555BE3F511}" type="datetimeFigureOut">
              <a:rPr lang="it-IT" smtClean="0"/>
              <a:t>10/01/20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217DE056-CBF6-4EAE-A3BA-70E7905123DA}" type="slidenum">
              <a:rPr lang="it-IT" smtClean="0"/>
              <a:t>‹n.›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17" r:id="rId1"/>
    <p:sldLayoutId id="2147483818" r:id="rId2"/>
    <p:sldLayoutId id="2147483819" r:id="rId3"/>
    <p:sldLayoutId id="2147483820" r:id="rId4"/>
    <p:sldLayoutId id="2147483821" r:id="rId5"/>
    <p:sldLayoutId id="2147483822" r:id="rId6"/>
    <p:sldLayoutId id="2147483823" r:id="rId7"/>
    <p:sldLayoutId id="2147483824" r:id="rId8"/>
    <p:sldLayoutId id="2147483825" r:id="rId9"/>
    <p:sldLayoutId id="2147483826" r:id="rId10"/>
    <p:sldLayoutId id="2147483827" r:id="rId11"/>
  </p:sldLayoutIdLst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eg"/><Relationship Id="rId3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Relationship Id="rId3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Relationship Id="rId3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50900"/>
            <a:ext cx="9144000" cy="5139382"/>
          </a:xfrm>
          <a:prstGeom prst="rect">
            <a:avLst/>
          </a:prstGeom>
        </p:spPr>
      </p:pic>
      <p:sp>
        <p:nvSpPr>
          <p:cNvPr id="6" name="Rettangolo 5"/>
          <p:cNvSpPr/>
          <p:nvPr/>
        </p:nvSpPr>
        <p:spPr>
          <a:xfrm>
            <a:off x="1835696" y="2890931"/>
            <a:ext cx="5904656" cy="576064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7" name="Rettangolo 6"/>
          <p:cNvSpPr/>
          <p:nvPr/>
        </p:nvSpPr>
        <p:spPr>
          <a:xfrm>
            <a:off x="1799692" y="2978908"/>
            <a:ext cx="5976663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2000" smtClean="0"/>
              <a:t>ENVIRONMENTAL PROBLEMS IN OUR COMMUNITY</a:t>
            </a:r>
            <a:endParaRPr lang="it-IT" sz="2000" dirty="0"/>
          </a:p>
        </p:txBody>
      </p:sp>
    </p:spTree>
    <p:extLst>
      <p:ext uri="{BB962C8B-B14F-4D97-AF65-F5344CB8AC3E}">
        <p14:creationId xmlns:p14="http://schemas.microsoft.com/office/powerpoint/2010/main" val="162126628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/>
          <p:cNvSpPr txBox="1"/>
          <p:nvPr/>
        </p:nvSpPr>
        <p:spPr>
          <a:xfrm>
            <a:off x="5188489" y="1484784"/>
            <a:ext cx="3059832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dirty="0" err="1"/>
              <a:t>Not</a:t>
            </a:r>
            <a:r>
              <a:rPr lang="it-IT" dirty="0"/>
              <a:t> </a:t>
            </a:r>
            <a:r>
              <a:rPr lang="it-IT" dirty="0" err="1"/>
              <a:t>every</a:t>
            </a:r>
            <a:r>
              <a:rPr lang="it-IT" dirty="0"/>
              <a:t> </a:t>
            </a:r>
            <a:r>
              <a:rPr lang="it-IT" dirty="0" err="1"/>
              <a:t>municipality</a:t>
            </a:r>
            <a:r>
              <a:rPr lang="it-IT" dirty="0"/>
              <a:t> </a:t>
            </a:r>
            <a:r>
              <a:rPr lang="it-IT" dirty="0" err="1"/>
              <a:t>has</a:t>
            </a:r>
            <a:r>
              <a:rPr lang="it-IT" dirty="0"/>
              <a:t> the </a:t>
            </a:r>
            <a:r>
              <a:rPr lang="it-IT" dirty="0" err="1"/>
              <a:t>same</a:t>
            </a:r>
            <a:r>
              <a:rPr lang="it-IT" dirty="0"/>
              <a:t> </a:t>
            </a:r>
            <a:r>
              <a:rPr lang="it-IT" dirty="0" err="1"/>
              <a:t>attitude</a:t>
            </a:r>
            <a:r>
              <a:rPr lang="it-IT" dirty="0"/>
              <a:t> </a:t>
            </a:r>
            <a:r>
              <a:rPr lang="it-IT" dirty="0" err="1"/>
              <a:t>towards</a:t>
            </a:r>
            <a:r>
              <a:rPr lang="it-IT" dirty="0"/>
              <a:t> the </a:t>
            </a:r>
            <a:r>
              <a:rPr lang="it-IT" dirty="0" err="1"/>
              <a:t>environment</a:t>
            </a:r>
            <a:r>
              <a:rPr lang="it-IT" dirty="0"/>
              <a:t>. </a:t>
            </a:r>
            <a:r>
              <a:rPr lang="it-IT" dirty="0" err="1"/>
              <a:t>Indeed</a:t>
            </a:r>
            <a:r>
              <a:rPr lang="it-IT" dirty="0"/>
              <a:t>, Bitetto, </a:t>
            </a:r>
            <a:r>
              <a:rPr lang="it-IT" dirty="0" err="1"/>
              <a:t>where</a:t>
            </a:r>
            <a:r>
              <a:rPr lang="it-IT" dirty="0"/>
              <a:t> </a:t>
            </a:r>
            <a:r>
              <a:rPr lang="it-IT" dirty="0" err="1"/>
              <a:t>our</a:t>
            </a:r>
            <a:r>
              <a:rPr lang="it-IT" dirty="0"/>
              <a:t> </a:t>
            </a:r>
            <a:r>
              <a:rPr lang="it-IT" dirty="0" err="1"/>
              <a:t>school</a:t>
            </a:r>
            <a:r>
              <a:rPr lang="it-IT" dirty="0"/>
              <a:t> </a:t>
            </a:r>
            <a:r>
              <a:rPr lang="it-IT" dirty="0" err="1"/>
              <a:t>is</a:t>
            </a:r>
            <a:r>
              <a:rPr lang="it-IT" dirty="0"/>
              <a:t> </a:t>
            </a:r>
            <a:r>
              <a:rPr lang="it-IT" dirty="0" err="1"/>
              <a:t>located</a:t>
            </a:r>
            <a:r>
              <a:rPr lang="it-IT" dirty="0"/>
              <a:t>, </a:t>
            </a:r>
            <a:r>
              <a:rPr lang="it-IT" dirty="0" err="1"/>
              <a:t>has</a:t>
            </a:r>
            <a:r>
              <a:rPr lang="it-IT" dirty="0"/>
              <a:t> </a:t>
            </a:r>
            <a:r>
              <a:rPr lang="it-IT" dirty="0" err="1"/>
              <a:t>been</a:t>
            </a:r>
            <a:r>
              <a:rPr lang="it-IT" dirty="0"/>
              <a:t> </a:t>
            </a:r>
            <a:r>
              <a:rPr lang="it-IT" dirty="0" err="1"/>
              <a:t>rewarded</a:t>
            </a:r>
            <a:r>
              <a:rPr lang="it-IT" dirty="0"/>
              <a:t> for </a:t>
            </a:r>
            <a:r>
              <a:rPr lang="it-IT" dirty="0" err="1"/>
              <a:t>having</a:t>
            </a:r>
            <a:r>
              <a:rPr lang="it-IT" dirty="0"/>
              <a:t> </a:t>
            </a:r>
            <a:r>
              <a:rPr lang="it-IT" dirty="0" err="1"/>
              <a:t>reached</a:t>
            </a:r>
            <a:r>
              <a:rPr lang="it-IT" dirty="0"/>
              <a:t> and </a:t>
            </a:r>
            <a:r>
              <a:rPr lang="it-IT" dirty="0" err="1"/>
              <a:t>overcome</a:t>
            </a:r>
            <a:r>
              <a:rPr lang="it-IT" dirty="0"/>
              <a:t> the </a:t>
            </a:r>
            <a:r>
              <a:rPr lang="it-IT" dirty="0" err="1"/>
              <a:t>average</a:t>
            </a:r>
            <a:r>
              <a:rPr lang="it-IT" dirty="0"/>
              <a:t> rate of </a:t>
            </a:r>
            <a:r>
              <a:rPr lang="it-IT" dirty="0" err="1"/>
              <a:t>recycling</a:t>
            </a:r>
            <a:r>
              <a:rPr lang="it-IT" dirty="0"/>
              <a:t>.</a:t>
            </a:r>
          </a:p>
          <a:p>
            <a:pPr algn="ctr"/>
            <a:endParaRPr lang="it-IT" dirty="0"/>
          </a:p>
          <a:p>
            <a:pPr algn="ctr"/>
            <a:r>
              <a:rPr lang="it-IT" dirty="0" err="1"/>
              <a:t>It</a:t>
            </a:r>
            <a:r>
              <a:rPr lang="it-IT" dirty="0"/>
              <a:t> </a:t>
            </a:r>
            <a:r>
              <a:rPr lang="it-IT" dirty="0" err="1"/>
              <a:t>is</a:t>
            </a:r>
            <a:r>
              <a:rPr lang="it-IT" dirty="0"/>
              <a:t> </a:t>
            </a:r>
            <a:r>
              <a:rPr lang="it-IT" dirty="0" err="1"/>
              <a:t>recognized</a:t>
            </a:r>
            <a:r>
              <a:rPr lang="it-IT" dirty="0"/>
              <a:t> </a:t>
            </a:r>
            <a:r>
              <a:rPr lang="it-IT" dirty="0" err="1"/>
              <a:t>as</a:t>
            </a:r>
            <a:r>
              <a:rPr lang="it-IT" dirty="0"/>
              <a:t> a Smart Green City </a:t>
            </a:r>
            <a:r>
              <a:rPr lang="it-IT" dirty="0" err="1"/>
              <a:t>because</a:t>
            </a:r>
            <a:r>
              <a:rPr lang="it-IT" dirty="0"/>
              <a:t> the 73% of the </a:t>
            </a:r>
            <a:r>
              <a:rPr lang="it-IT" dirty="0" err="1"/>
              <a:t>population</a:t>
            </a:r>
            <a:r>
              <a:rPr lang="it-IT" dirty="0"/>
              <a:t> </a:t>
            </a:r>
            <a:r>
              <a:rPr lang="it-IT" dirty="0" err="1"/>
              <a:t>showed</a:t>
            </a:r>
            <a:r>
              <a:rPr lang="it-IT" dirty="0"/>
              <a:t> an impressive </a:t>
            </a:r>
            <a:r>
              <a:rPr lang="it-IT" dirty="0" err="1"/>
              <a:t>committment</a:t>
            </a:r>
            <a:r>
              <a:rPr lang="it-IT" dirty="0"/>
              <a:t> in </a:t>
            </a:r>
            <a:r>
              <a:rPr lang="it-IT" dirty="0" err="1"/>
              <a:t>recycling</a:t>
            </a:r>
            <a:endParaRPr lang="it-IT" dirty="0"/>
          </a:p>
          <a:p>
            <a:r>
              <a:rPr lang="it-IT" dirty="0"/>
              <a:t> 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908720"/>
            <a:ext cx="3636417" cy="51371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657469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192" y="1381747"/>
            <a:ext cx="3168352" cy="3600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CasellaDiTesto 3"/>
          <p:cNvSpPr txBox="1"/>
          <p:nvPr/>
        </p:nvSpPr>
        <p:spPr>
          <a:xfrm>
            <a:off x="680192" y="5301208"/>
            <a:ext cx="31683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dirty="0" err="1"/>
              <a:t>Italy</a:t>
            </a:r>
            <a:r>
              <a:rPr lang="it-IT" dirty="0"/>
              <a:t> </a:t>
            </a:r>
            <a:r>
              <a:rPr lang="it-IT" dirty="0" err="1"/>
              <a:t>geographical</a:t>
            </a:r>
            <a:r>
              <a:rPr lang="it-IT" dirty="0"/>
              <a:t> </a:t>
            </a:r>
            <a:r>
              <a:rPr lang="it-IT" dirty="0" err="1"/>
              <a:t>map</a:t>
            </a:r>
            <a:endParaRPr lang="it-IT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1418135"/>
            <a:ext cx="4441968" cy="3600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CasellaDiTesto 4"/>
          <p:cNvSpPr txBox="1"/>
          <p:nvPr/>
        </p:nvSpPr>
        <p:spPr>
          <a:xfrm>
            <a:off x="5100796" y="5341625"/>
            <a:ext cx="28083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dirty="0"/>
              <a:t>Apulia </a:t>
            </a:r>
            <a:r>
              <a:rPr lang="it-IT" dirty="0" err="1"/>
              <a:t>geographical</a:t>
            </a:r>
            <a:r>
              <a:rPr lang="it-IT" dirty="0"/>
              <a:t> </a:t>
            </a:r>
            <a:r>
              <a:rPr lang="it-IT" dirty="0" err="1"/>
              <a:t>map</a:t>
            </a:r>
            <a:r>
              <a:rPr lang="it-IT" dirty="0"/>
              <a:t> </a:t>
            </a:r>
          </a:p>
        </p:txBody>
      </p:sp>
      <p:sp>
        <p:nvSpPr>
          <p:cNvPr id="6" name="CasellaDiTesto 5"/>
          <p:cNvSpPr txBox="1"/>
          <p:nvPr/>
        </p:nvSpPr>
        <p:spPr>
          <a:xfrm>
            <a:off x="1115616" y="404664"/>
            <a:ext cx="679349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4400" b="1" dirty="0" err="1"/>
              <a:t>Where</a:t>
            </a:r>
            <a:r>
              <a:rPr lang="it-IT" sz="4400" b="1" dirty="0"/>
              <a:t> </a:t>
            </a:r>
            <a:r>
              <a:rPr lang="it-IT" sz="4400" b="1" dirty="0" err="1"/>
              <a:t>we</a:t>
            </a:r>
            <a:r>
              <a:rPr lang="it-IT" sz="4400" b="1" dirty="0"/>
              <a:t> live…</a:t>
            </a:r>
          </a:p>
        </p:txBody>
      </p:sp>
      <p:sp>
        <p:nvSpPr>
          <p:cNvPr id="7" name="Freccia circolare in su 6"/>
          <p:cNvSpPr/>
          <p:nvPr/>
        </p:nvSpPr>
        <p:spPr>
          <a:xfrm>
            <a:off x="3563888" y="5027042"/>
            <a:ext cx="1122309" cy="535647"/>
          </a:xfrm>
          <a:prstGeom prst="curved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20204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5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0"/>
                            </p:stCondLst>
                            <p:childTnLst>
                              <p:par>
                                <p:cTn id="32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7000"/>
                            </p:stCondLst>
                            <p:childTnLst>
                              <p:par>
                                <p:cTn id="3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8000"/>
                            </p:stCondLst>
                            <p:childTnLst>
                              <p:par>
                                <p:cTn id="44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sz="quarter" idx="13"/>
          </p:nvPr>
        </p:nvSpPr>
        <p:spPr>
          <a:xfrm>
            <a:off x="515951" y="476672"/>
            <a:ext cx="8229600" cy="563305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it-IT" sz="2400" dirty="0" err="1"/>
              <a:t>Our</a:t>
            </a:r>
            <a:r>
              <a:rPr lang="it-IT" sz="2400" dirty="0"/>
              <a:t> </a:t>
            </a:r>
            <a:r>
              <a:rPr lang="it-IT" sz="2400" b="1" dirty="0" err="1"/>
              <a:t>surroundings</a:t>
            </a:r>
            <a:r>
              <a:rPr lang="it-IT" sz="2400" dirty="0"/>
              <a:t> are </a:t>
            </a:r>
            <a:r>
              <a:rPr lang="it-IT" sz="2400" dirty="0" err="1"/>
              <a:t>characterized</a:t>
            </a:r>
            <a:r>
              <a:rPr lang="it-IT" sz="2400" dirty="0"/>
              <a:t> by </a:t>
            </a:r>
            <a:r>
              <a:rPr lang="it-IT" sz="2400" dirty="0" err="1"/>
              <a:t>very</a:t>
            </a:r>
            <a:r>
              <a:rPr lang="it-IT" sz="2400" dirty="0"/>
              <a:t> </a:t>
            </a:r>
            <a:r>
              <a:rPr lang="it-IT" sz="2400" dirty="0" err="1"/>
              <a:t>different</a:t>
            </a:r>
            <a:r>
              <a:rPr lang="it-IT" sz="2400" dirty="0"/>
              <a:t> </a:t>
            </a:r>
            <a:r>
              <a:rPr lang="it-IT" sz="2400" dirty="0" err="1"/>
              <a:t>landscapes</a:t>
            </a:r>
            <a:r>
              <a:rPr lang="it-IT" sz="2400" dirty="0"/>
              <a:t>:</a:t>
            </a:r>
          </a:p>
        </p:txBody>
      </p:sp>
      <p:pic>
        <p:nvPicPr>
          <p:cNvPr id="1026" name="Picture 2" descr="Risultati immagini per mare pulsan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700808"/>
            <a:ext cx="3096344" cy="3240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Risultati immagini per cava di bauxit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1482" y="1700808"/>
            <a:ext cx="4104456" cy="3240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asellaDiTesto 3"/>
          <p:cNvSpPr txBox="1"/>
          <p:nvPr/>
        </p:nvSpPr>
        <p:spPr>
          <a:xfrm>
            <a:off x="755576" y="5291292"/>
            <a:ext cx="324036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dirty="0" err="1"/>
              <a:t>Seaside</a:t>
            </a:r>
            <a:r>
              <a:rPr lang="it-IT" sz="2000" dirty="0"/>
              <a:t> </a:t>
            </a:r>
            <a:r>
              <a:rPr lang="it-IT" sz="2000" dirty="0" err="1"/>
              <a:t>located</a:t>
            </a:r>
            <a:r>
              <a:rPr lang="it-IT" sz="2000" dirty="0"/>
              <a:t> in the </a:t>
            </a:r>
            <a:r>
              <a:rPr lang="it-IT" sz="2000" dirty="0" err="1"/>
              <a:t>south</a:t>
            </a:r>
            <a:r>
              <a:rPr lang="it-IT" sz="2000" dirty="0"/>
              <a:t> side of Apulia</a:t>
            </a:r>
          </a:p>
        </p:txBody>
      </p:sp>
      <p:sp>
        <p:nvSpPr>
          <p:cNvPr id="5" name="CasellaDiTesto 4"/>
          <p:cNvSpPr txBox="1"/>
          <p:nvPr/>
        </p:nvSpPr>
        <p:spPr>
          <a:xfrm>
            <a:off x="4644008" y="5301208"/>
            <a:ext cx="374441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dirty="0"/>
              <a:t>Bauxite cave, </a:t>
            </a:r>
            <a:r>
              <a:rPr lang="it-IT" sz="2000" dirty="0" err="1"/>
              <a:t>as</a:t>
            </a:r>
            <a:r>
              <a:rPr lang="it-IT" sz="2000" dirty="0"/>
              <a:t> </a:t>
            </a:r>
            <a:r>
              <a:rPr lang="it-IT" sz="2000" dirty="0" err="1"/>
              <a:t>known</a:t>
            </a:r>
            <a:r>
              <a:rPr lang="it-IT" sz="2000" dirty="0"/>
              <a:t> </a:t>
            </a:r>
            <a:r>
              <a:rPr lang="it-IT" sz="2000" dirty="0" err="1"/>
              <a:t>as</a:t>
            </a:r>
            <a:r>
              <a:rPr lang="it-IT" sz="2000" dirty="0"/>
              <a:t> ‘The </a:t>
            </a:r>
            <a:r>
              <a:rPr lang="it-IT" sz="2000" dirty="0" err="1"/>
              <a:t>Red</a:t>
            </a:r>
            <a:r>
              <a:rPr lang="it-IT" sz="2000" dirty="0"/>
              <a:t> Lake’</a:t>
            </a:r>
          </a:p>
        </p:txBody>
      </p:sp>
    </p:spTree>
    <p:extLst>
      <p:ext uri="{BB962C8B-B14F-4D97-AF65-F5344CB8AC3E}">
        <p14:creationId xmlns:p14="http://schemas.microsoft.com/office/powerpoint/2010/main" val="37070633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500"/>
                            </p:stCondLst>
                            <p:childTnLst>
                              <p:par>
                                <p:cTn id="2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2" descr="blob:https://web.whatsapp.com/c567309c-7f46-4b82-9e7f-7c2e74f67af1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375" y="539422"/>
            <a:ext cx="3914663" cy="29258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920" y="3645024"/>
            <a:ext cx="5029150" cy="28163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CasellaDiTesto 4"/>
          <p:cNvSpPr txBox="1"/>
          <p:nvPr/>
        </p:nvSpPr>
        <p:spPr>
          <a:xfrm>
            <a:off x="5436096" y="1872779"/>
            <a:ext cx="23762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b="1" dirty="0" err="1"/>
              <a:t>Countryside</a:t>
            </a:r>
            <a:endParaRPr lang="it-IT" sz="2400" b="1" dirty="0"/>
          </a:p>
        </p:txBody>
      </p:sp>
      <p:sp>
        <p:nvSpPr>
          <p:cNvPr id="6" name="CasellaDiTesto 5"/>
          <p:cNvSpPr txBox="1"/>
          <p:nvPr/>
        </p:nvSpPr>
        <p:spPr>
          <a:xfrm>
            <a:off x="1211937" y="4543461"/>
            <a:ext cx="18872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b="1" dirty="0"/>
              <a:t>Olive </a:t>
            </a:r>
            <a:r>
              <a:rPr lang="it-IT" sz="2400" b="1" dirty="0" err="1"/>
              <a:t>trees</a:t>
            </a:r>
            <a:endParaRPr lang="it-IT" sz="2400" b="1" dirty="0"/>
          </a:p>
        </p:txBody>
      </p:sp>
      <p:sp>
        <p:nvSpPr>
          <p:cNvPr id="8" name="Gallone 7"/>
          <p:cNvSpPr/>
          <p:nvPr/>
        </p:nvSpPr>
        <p:spPr>
          <a:xfrm>
            <a:off x="3018206" y="4653136"/>
            <a:ext cx="484632" cy="242316"/>
          </a:xfrm>
          <a:prstGeom prst="chevr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chemeClr val="tx1"/>
              </a:solidFill>
            </a:endParaRPr>
          </a:p>
        </p:txBody>
      </p:sp>
      <p:sp>
        <p:nvSpPr>
          <p:cNvPr id="9" name="Gallone 8"/>
          <p:cNvSpPr/>
          <p:nvPr/>
        </p:nvSpPr>
        <p:spPr>
          <a:xfrm rot="10800000">
            <a:off x="4788024" y="2002359"/>
            <a:ext cx="504056" cy="202505"/>
          </a:xfrm>
          <a:prstGeom prst="chevr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70924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00"/>
                            </p:stCondLst>
                            <p:childTnLst>
                              <p:par>
                                <p:cTn id="2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8" grpId="0" animBg="1"/>
      <p:bldP spid="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2" descr="blob:https://web.whatsapp.com/c567309c-7f46-4b82-9e7f-7c2e74f67af1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10" name="CasellaDiTesto 9"/>
          <p:cNvSpPr txBox="1"/>
          <p:nvPr/>
        </p:nvSpPr>
        <p:spPr>
          <a:xfrm>
            <a:off x="449216" y="552415"/>
            <a:ext cx="799288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400" dirty="0" err="1"/>
              <a:t>Unfortunately</a:t>
            </a:r>
            <a:r>
              <a:rPr lang="it-IT" sz="2400" dirty="0"/>
              <a:t>, </a:t>
            </a:r>
            <a:r>
              <a:rPr lang="it-IT" sz="2400" dirty="0" err="1"/>
              <a:t>people</a:t>
            </a:r>
            <a:r>
              <a:rPr lang="it-IT" sz="2400" dirty="0"/>
              <a:t> </a:t>
            </a:r>
            <a:r>
              <a:rPr lang="it-IT" sz="2400" dirty="0" err="1"/>
              <a:t>often</a:t>
            </a:r>
            <a:r>
              <a:rPr lang="it-IT" sz="2400" dirty="0"/>
              <a:t> </a:t>
            </a:r>
            <a:r>
              <a:rPr lang="it-IT" sz="2400" dirty="0" err="1"/>
              <a:t>don’t</a:t>
            </a:r>
            <a:r>
              <a:rPr lang="it-IT" sz="2400" dirty="0"/>
              <a:t> take care of </a:t>
            </a:r>
            <a:r>
              <a:rPr lang="it-IT" sz="2400" dirty="0" err="1"/>
              <a:t>their</a:t>
            </a:r>
            <a:r>
              <a:rPr lang="it-IT" sz="2400" dirty="0"/>
              <a:t> </a:t>
            </a:r>
            <a:r>
              <a:rPr lang="it-IT" sz="2400" b="1" dirty="0" err="1">
                <a:solidFill>
                  <a:schemeClr val="accent3">
                    <a:lumMod val="50000"/>
                  </a:schemeClr>
                </a:solidFill>
              </a:rPr>
              <a:t>environment</a:t>
            </a:r>
            <a:endParaRPr lang="it-IT" sz="24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3" name="Rettangolo 2"/>
          <p:cNvSpPr/>
          <p:nvPr/>
        </p:nvSpPr>
        <p:spPr>
          <a:xfrm>
            <a:off x="899592" y="1599183"/>
            <a:ext cx="238751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/>
              <a:t>Reasons can be:</a:t>
            </a:r>
          </a:p>
        </p:txBody>
      </p:sp>
      <p:sp>
        <p:nvSpPr>
          <p:cNvPr id="14" name="Rettangolo 13"/>
          <p:cNvSpPr/>
          <p:nvPr/>
        </p:nvSpPr>
        <p:spPr>
          <a:xfrm>
            <a:off x="653664" y="4273932"/>
            <a:ext cx="4248473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marL="457200" indent="-457200" algn="ctr">
              <a:buFont typeface="Arial" pitchFamily="34" charset="0"/>
              <a:buChar char="•"/>
            </a:pPr>
            <a:r>
              <a:rPr lang="it-IT" sz="2800" b="1" cap="all" spc="0" dirty="0" err="1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Lack</a:t>
            </a:r>
            <a:r>
              <a:rPr lang="it-IT" sz="2800" b="1" cap="all" spc="0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 of </a:t>
            </a:r>
            <a:r>
              <a:rPr lang="it-IT" sz="2800" b="1" cap="all" spc="0" dirty="0" err="1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respect</a:t>
            </a:r>
            <a:endParaRPr lang="it-IT" sz="2800" b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16" name="Rettangolo 15"/>
          <p:cNvSpPr/>
          <p:nvPr/>
        </p:nvSpPr>
        <p:spPr>
          <a:xfrm>
            <a:off x="467544" y="2473732"/>
            <a:ext cx="3470943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marL="457200" indent="-457200" algn="ctr">
              <a:buFont typeface="Arial" pitchFamily="34" charset="0"/>
              <a:buChar char="•"/>
            </a:pPr>
            <a:r>
              <a:rPr lang="it-IT" sz="2800" b="1" cap="all" dirty="0" err="1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Bad</a:t>
            </a:r>
            <a:r>
              <a:rPr lang="it-IT" sz="28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 </a:t>
            </a:r>
            <a:r>
              <a:rPr lang="it-IT" sz="2800" b="1" cap="all" dirty="0" err="1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habit</a:t>
            </a:r>
            <a:endParaRPr lang="it-IT" sz="2800" b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17" name="CasellaDiTesto 16"/>
          <p:cNvSpPr txBox="1"/>
          <p:nvPr/>
        </p:nvSpPr>
        <p:spPr>
          <a:xfrm>
            <a:off x="5508104" y="3696262"/>
            <a:ext cx="314417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000" dirty="0" err="1"/>
              <a:t>towards</a:t>
            </a:r>
            <a:r>
              <a:rPr lang="it-IT" sz="2000" dirty="0"/>
              <a:t> </a:t>
            </a:r>
            <a:r>
              <a:rPr lang="it-IT" sz="2000" dirty="0" err="1"/>
              <a:t>present</a:t>
            </a:r>
            <a:r>
              <a:rPr lang="it-IT" sz="2000" dirty="0"/>
              <a:t> and future </a:t>
            </a:r>
            <a:r>
              <a:rPr lang="it-IT" sz="2000" dirty="0" err="1"/>
              <a:t>generations</a:t>
            </a:r>
            <a:endParaRPr lang="it-IT" sz="2000" dirty="0"/>
          </a:p>
        </p:txBody>
      </p:sp>
      <p:sp>
        <p:nvSpPr>
          <p:cNvPr id="19" name="CasellaDiTesto 18"/>
          <p:cNvSpPr txBox="1"/>
          <p:nvPr/>
        </p:nvSpPr>
        <p:spPr>
          <a:xfrm>
            <a:off x="5652120" y="4798893"/>
            <a:ext cx="260295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000" dirty="0" err="1"/>
              <a:t>towards</a:t>
            </a:r>
            <a:r>
              <a:rPr lang="it-IT" sz="2000" dirty="0"/>
              <a:t> the </a:t>
            </a:r>
            <a:r>
              <a:rPr lang="it-IT" sz="2000" dirty="0" err="1"/>
              <a:t>places</a:t>
            </a:r>
            <a:r>
              <a:rPr lang="it-IT" sz="2000" dirty="0"/>
              <a:t> </a:t>
            </a:r>
            <a:r>
              <a:rPr lang="it-IT" sz="2000" dirty="0" err="1"/>
              <a:t>around</a:t>
            </a:r>
            <a:r>
              <a:rPr lang="it-IT" sz="2000" dirty="0"/>
              <a:t> </a:t>
            </a:r>
            <a:r>
              <a:rPr lang="it-IT" sz="2000" dirty="0" err="1"/>
              <a:t>us</a:t>
            </a:r>
            <a:endParaRPr lang="it-IT" sz="2000" dirty="0"/>
          </a:p>
        </p:txBody>
      </p:sp>
      <p:cxnSp>
        <p:nvCxnSpPr>
          <p:cNvPr id="21" name="Connettore 2 20"/>
          <p:cNvCxnSpPr/>
          <p:nvPr/>
        </p:nvCxnSpPr>
        <p:spPr>
          <a:xfrm>
            <a:off x="4788024" y="4653136"/>
            <a:ext cx="960284" cy="36004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Connettore 2 23"/>
          <p:cNvCxnSpPr/>
          <p:nvPr/>
        </p:nvCxnSpPr>
        <p:spPr>
          <a:xfrm flipV="1">
            <a:off x="4774506" y="4055759"/>
            <a:ext cx="973802" cy="59737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379373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5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000"/>
                            </p:stCondLst>
                            <p:childTnLst>
                              <p:par>
                                <p:cTn id="23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4500"/>
                            </p:stCondLst>
                            <p:childTnLst>
                              <p:par>
                                <p:cTn id="2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0"/>
                            </p:stCondLst>
                            <p:childTnLst>
                              <p:par>
                                <p:cTn id="33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500"/>
                            </p:stCondLst>
                            <p:childTnLst>
                              <p:par>
                                <p:cTn id="3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4" grpId="0"/>
      <p:bldP spid="16" grpId="0"/>
      <p:bldP spid="17" grpId="0"/>
      <p:bldP spid="1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/>
          <p:cNvSpPr txBox="1"/>
          <p:nvPr/>
        </p:nvSpPr>
        <p:spPr>
          <a:xfrm>
            <a:off x="683568" y="836712"/>
            <a:ext cx="66247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200" dirty="0" err="1"/>
              <a:t>There</a:t>
            </a:r>
            <a:r>
              <a:rPr lang="it-IT" sz="3200" dirty="0"/>
              <a:t> are </a:t>
            </a:r>
            <a:r>
              <a:rPr lang="it-IT" sz="3200" dirty="0" err="1"/>
              <a:t>three</a:t>
            </a:r>
            <a:r>
              <a:rPr lang="it-IT" sz="3200" dirty="0"/>
              <a:t> </a:t>
            </a:r>
            <a:r>
              <a:rPr lang="it-IT" sz="3200" smtClean="0"/>
              <a:t>types </a:t>
            </a:r>
            <a:r>
              <a:rPr lang="it-IT" sz="3200" dirty="0"/>
              <a:t>of </a:t>
            </a:r>
            <a:r>
              <a:rPr lang="it-IT" sz="3200" dirty="0" err="1"/>
              <a:t>pollution</a:t>
            </a:r>
            <a:r>
              <a:rPr lang="it-IT" sz="3200" dirty="0"/>
              <a:t>: </a:t>
            </a:r>
          </a:p>
        </p:txBody>
      </p:sp>
      <p:sp>
        <p:nvSpPr>
          <p:cNvPr id="5" name="Rettangolo 4"/>
          <p:cNvSpPr/>
          <p:nvPr/>
        </p:nvSpPr>
        <p:spPr>
          <a:xfrm>
            <a:off x="862407" y="1857018"/>
            <a:ext cx="3951723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marL="571500" indent="-571500" algn="ctr">
              <a:buFont typeface="Arial" pitchFamily="34" charset="0"/>
              <a:buChar char="•"/>
            </a:pPr>
            <a:r>
              <a:rPr lang="it-IT" sz="4000" b="1" spc="150" dirty="0">
                <a:ln w="11430"/>
                <a:solidFill>
                  <a:schemeClr val="accent6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a</a:t>
            </a:r>
            <a:r>
              <a:rPr lang="it-IT" sz="4000" b="1" cap="none" spc="150" dirty="0">
                <a:ln w="11430"/>
                <a:solidFill>
                  <a:schemeClr val="accent6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ir </a:t>
            </a:r>
            <a:r>
              <a:rPr lang="it-IT" sz="4000" b="1" cap="none" spc="150" dirty="0" err="1">
                <a:ln w="11430"/>
                <a:solidFill>
                  <a:schemeClr val="accent6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pollution</a:t>
            </a:r>
            <a:endParaRPr lang="it-IT" sz="4000" b="1" cap="none" spc="150" dirty="0">
              <a:ln w="11430"/>
              <a:solidFill>
                <a:schemeClr val="accent6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6" name="Rettangolo 5"/>
          <p:cNvSpPr/>
          <p:nvPr/>
        </p:nvSpPr>
        <p:spPr>
          <a:xfrm>
            <a:off x="827584" y="3153162"/>
            <a:ext cx="4256293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marL="685800" indent="-685800" algn="ctr">
              <a:buFont typeface="Arial" pitchFamily="34" charset="0"/>
              <a:buChar char="•"/>
            </a:pPr>
            <a:r>
              <a:rPr lang="it-IT" sz="4000" b="1" spc="150" dirty="0" err="1">
                <a:ln w="11430"/>
                <a:solidFill>
                  <a:srgbClr val="00B05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s</a:t>
            </a:r>
            <a:r>
              <a:rPr lang="it-IT" sz="4000" b="1" cap="none" spc="150" dirty="0" err="1">
                <a:ln w="11430"/>
                <a:solidFill>
                  <a:srgbClr val="00B05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oil</a:t>
            </a:r>
            <a:r>
              <a:rPr lang="it-IT" sz="4000" b="1" cap="none" spc="150" dirty="0">
                <a:ln w="11430"/>
                <a:solidFill>
                  <a:srgbClr val="00B05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 </a:t>
            </a:r>
            <a:r>
              <a:rPr lang="it-IT" sz="4000" b="1" cap="none" spc="150" dirty="0" err="1">
                <a:ln w="11430"/>
                <a:solidFill>
                  <a:srgbClr val="00B05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pollution</a:t>
            </a:r>
            <a:endParaRPr lang="it-IT" sz="4000" b="1" cap="none" spc="150" dirty="0">
              <a:ln w="11430"/>
              <a:solidFill>
                <a:srgbClr val="00B050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7" name="Rettangolo 6"/>
          <p:cNvSpPr/>
          <p:nvPr/>
        </p:nvSpPr>
        <p:spPr>
          <a:xfrm>
            <a:off x="827584" y="4521314"/>
            <a:ext cx="5027338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marL="685800" indent="-685800" algn="ctr">
              <a:buFont typeface="Arial" pitchFamily="34" charset="0"/>
              <a:buChar char="•"/>
            </a:pPr>
            <a:r>
              <a:rPr lang="it-IT" sz="4000" b="1" spc="150" dirty="0">
                <a:ln w="11430"/>
                <a:solidFill>
                  <a:schemeClr val="accent1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w</a:t>
            </a:r>
            <a:r>
              <a:rPr lang="it-IT" sz="4000" b="1" cap="none" spc="150" dirty="0">
                <a:ln w="11430"/>
                <a:solidFill>
                  <a:schemeClr val="accent1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ater </a:t>
            </a:r>
            <a:r>
              <a:rPr lang="it-IT" sz="4000" b="1" cap="none" spc="150" dirty="0" err="1">
                <a:ln w="11430"/>
                <a:solidFill>
                  <a:schemeClr val="accent1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pollution</a:t>
            </a:r>
            <a:r>
              <a:rPr lang="it-IT" sz="4000" b="1" cap="none" spc="150" dirty="0">
                <a:ln w="11430"/>
                <a:solidFill>
                  <a:schemeClr val="accent1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6490696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050"/>
                            </p:stCondLst>
                            <p:childTnLst>
                              <p:par>
                                <p:cTn id="30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 tmFilter="0,0; .5, 1; 1, 1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4150"/>
                            </p:stCondLst>
                            <p:childTnLst>
                              <p:par>
                                <p:cTn id="38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 tmFilter="0,0; .5, 1; 1, 1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asellaDiTesto 10"/>
          <p:cNvSpPr txBox="1"/>
          <p:nvPr/>
        </p:nvSpPr>
        <p:spPr>
          <a:xfrm>
            <a:off x="4855479" y="290420"/>
            <a:ext cx="38164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 </a:t>
            </a:r>
          </a:p>
        </p:txBody>
      </p:sp>
      <p:sp>
        <p:nvSpPr>
          <p:cNvPr id="15" name="CasellaDiTesto 14"/>
          <p:cNvSpPr txBox="1"/>
          <p:nvPr/>
        </p:nvSpPr>
        <p:spPr>
          <a:xfrm>
            <a:off x="611560" y="4304170"/>
            <a:ext cx="29523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it-IT" dirty="0"/>
          </a:p>
          <a:p>
            <a:pPr marL="285750" indent="-285750">
              <a:buFont typeface="Arial" pitchFamily="34" charset="0"/>
              <a:buChar char="•"/>
            </a:pPr>
            <a:endParaRPr lang="it-IT" dirty="0"/>
          </a:p>
        </p:txBody>
      </p:sp>
      <p:sp>
        <p:nvSpPr>
          <p:cNvPr id="2" name="CasellaDiTesto 1"/>
          <p:cNvSpPr txBox="1"/>
          <p:nvPr/>
        </p:nvSpPr>
        <p:spPr>
          <a:xfrm>
            <a:off x="2695239" y="464018"/>
            <a:ext cx="432048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4400" b="1" i="1" dirty="0">
                <a:solidFill>
                  <a:schemeClr val="accent6"/>
                </a:solidFill>
              </a:rPr>
              <a:t>Air </a:t>
            </a:r>
            <a:r>
              <a:rPr lang="it-IT" sz="4400" b="1" i="1" dirty="0" err="1">
                <a:solidFill>
                  <a:schemeClr val="accent6"/>
                </a:solidFill>
              </a:rPr>
              <a:t>pollution</a:t>
            </a:r>
            <a:r>
              <a:rPr lang="it-IT" sz="4400" b="1" i="1" dirty="0">
                <a:solidFill>
                  <a:schemeClr val="accent6"/>
                </a:solidFill>
              </a:rPr>
              <a:t> 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770" y="1772816"/>
            <a:ext cx="4269587" cy="34563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CasellaDiTesto 2"/>
          <p:cNvSpPr txBox="1"/>
          <p:nvPr/>
        </p:nvSpPr>
        <p:spPr>
          <a:xfrm>
            <a:off x="5292080" y="2208346"/>
            <a:ext cx="3168352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t-IT" dirty="0"/>
              <a:t>In Taranto </a:t>
            </a:r>
            <a:r>
              <a:rPr lang="it-IT" dirty="0" err="1"/>
              <a:t>we</a:t>
            </a:r>
            <a:r>
              <a:rPr lang="it-IT" dirty="0"/>
              <a:t> </a:t>
            </a:r>
            <a:r>
              <a:rPr lang="it-IT" dirty="0" err="1"/>
              <a:t>have</a:t>
            </a:r>
            <a:r>
              <a:rPr lang="it-IT" dirty="0"/>
              <a:t> the </a:t>
            </a:r>
            <a:r>
              <a:rPr lang="it-IT" dirty="0" err="1"/>
              <a:t>biggest</a:t>
            </a:r>
            <a:r>
              <a:rPr lang="it-IT" dirty="0"/>
              <a:t> </a:t>
            </a:r>
            <a:r>
              <a:rPr lang="it-IT" dirty="0" err="1"/>
              <a:t>steel</a:t>
            </a:r>
            <a:r>
              <a:rPr lang="it-IT" dirty="0"/>
              <a:t> </a:t>
            </a:r>
            <a:r>
              <a:rPr lang="it-IT" dirty="0" err="1"/>
              <a:t>industry</a:t>
            </a:r>
            <a:r>
              <a:rPr lang="it-IT" dirty="0"/>
              <a:t>  of Europe </a:t>
            </a:r>
            <a:r>
              <a:rPr lang="it-IT" dirty="0" err="1"/>
              <a:t>called</a:t>
            </a:r>
            <a:r>
              <a:rPr lang="it-IT" dirty="0"/>
              <a:t> ‘ILVA’ </a:t>
            </a:r>
            <a:r>
              <a:rPr lang="it-IT" dirty="0" err="1"/>
              <a:t>that</a:t>
            </a:r>
            <a:r>
              <a:rPr lang="it-IT" dirty="0"/>
              <a:t> </a:t>
            </a:r>
            <a:r>
              <a:rPr lang="it-IT" dirty="0" err="1"/>
              <a:t>have</a:t>
            </a:r>
            <a:r>
              <a:rPr lang="it-IT" dirty="0"/>
              <a:t> </a:t>
            </a:r>
            <a:r>
              <a:rPr lang="it-IT" dirty="0" err="1"/>
              <a:t>always</a:t>
            </a:r>
            <a:r>
              <a:rPr lang="it-IT" dirty="0"/>
              <a:t> </a:t>
            </a:r>
            <a:r>
              <a:rPr lang="it-IT" dirty="0" err="1"/>
              <a:t>caused</a:t>
            </a:r>
            <a:r>
              <a:rPr lang="it-IT" dirty="0"/>
              <a:t> </a:t>
            </a:r>
            <a:r>
              <a:rPr lang="it-IT" dirty="0" err="1"/>
              <a:t>problems</a:t>
            </a:r>
            <a:r>
              <a:rPr lang="it-IT" dirty="0"/>
              <a:t> due to CO2 and </a:t>
            </a:r>
            <a:r>
              <a:rPr lang="it-IT" dirty="0" err="1"/>
              <a:t>other</a:t>
            </a:r>
            <a:r>
              <a:rPr lang="it-IT" dirty="0"/>
              <a:t> </a:t>
            </a:r>
            <a:r>
              <a:rPr lang="it-IT" dirty="0" err="1"/>
              <a:t>fossil</a:t>
            </a:r>
            <a:r>
              <a:rPr lang="it-IT" dirty="0"/>
              <a:t> </a:t>
            </a:r>
            <a:r>
              <a:rPr lang="it-IT" dirty="0" err="1"/>
              <a:t>fuels</a:t>
            </a:r>
            <a:r>
              <a:rPr lang="it-IT" dirty="0"/>
              <a:t> </a:t>
            </a:r>
            <a:r>
              <a:rPr lang="it-IT" dirty="0" err="1"/>
              <a:t>emissions</a:t>
            </a:r>
            <a:r>
              <a:rPr lang="it-IT" dirty="0"/>
              <a:t>.</a:t>
            </a:r>
          </a:p>
          <a:p>
            <a:pPr algn="r"/>
            <a:r>
              <a:rPr lang="it-IT" dirty="0" err="1"/>
              <a:t>Moreover</a:t>
            </a:r>
            <a:r>
              <a:rPr lang="it-IT" dirty="0"/>
              <a:t> the </a:t>
            </a:r>
            <a:r>
              <a:rPr lang="it-IT" dirty="0" err="1"/>
              <a:t>industry</a:t>
            </a:r>
            <a:r>
              <a:rPr lang="it-IT" dirty="0"/>
              <a:t> </a:t>
            </a:r>
            <a:r>
              <a:rPr lang="it-IT" dirty="0" err="1"/>
              <a:t>has</a:t>
            </a:r>
            <a:r>
              <a:rPr lang="it-IT" dirty="0"/>
              <a:t> </a:t>
            </a:r>
            <a:r>
              <a:rPr lang="it-IT" dirty="0" err="1"/>
              <a:t>also</a:t>
            </a:r>
            <a:r>
              <a:rPr lang="it-IT" dirty="0"/>
              <a:t> </a:t>
            </a:r>
            <a:r>
              <a:rPr lang="it-IT" dirty="0" err="1"/>
              <a:t>caused</a:t>
            </a:r>
            <a:r>
              <a:rPr lang="it-IT" dirty="0"/>
              <a:t> a </a:t>
            </a:r>
            <a:r>
              <a:rPr lang="it-IT" dirty="0" err="1"/>
              <a:t>lot</a:t>
            </a:r>
            <a:r>
              <a:rPr lang="it-IT" dirty="0"/>
              <a:t> of </a:t>
            </a:r>
            <a:r>
              <a:rPr lang="it-IT" dirty="0" err="1"/>
              <a:t>health</a:t>
            </a:r>
            <a:r>
              <a:rPr lang="it-IT" dirty="0"/>
              <a:t> </a:t>
            </a:r>
            <a:r>
              <a:rPr lang="it-IT" dirty="0" err="1"/>
              <a:t>diseases</a:t>
            </a:r>
            <a:r>
              <a:rPr lang="it-IT" dirty="0"/>
              <a:t> </a:t>
            </a:r>
            <a:r>
              <a:rPr lang="it-IT" dirty="0" err="1"/>
              <a:t>such</a:t>
            </a:r>
            <a:r>
              <a:rPr lang="it-IT" dirty="0"/>
              <a:t> </a:t>
            </a:r>
            <a:r>
              <a:rPr lang="it-IT" dirty="0" err="1"/>
              <a:t>as</a:t>
            </a:r>
            <a:r>
              <a:rPr lang="it-IT" dirty="0"/>
              <a:t> </a:t>
            </a:r>
            <a:r>
              <a:rPr lang="it-IT" dirty="0" err="1"/>
              <a:t>cancer</a:t>
            </a:r>
            <a:r>
              <a:rPr lang="it-IT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5840981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100"/>
                            </p:stCondLst>
                            <p:childTnLst>
                              <p:par>
                                <p:cTn id="1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3100"/>
                            </p:stCondLst>
                            <p:childTnLst>
                              <p:par>
                                <p:cTn id="1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sellaDiTesto 5"/>
          <p:cNvSpPr txBox="1"/>
          <p:nvPr/>
        </p:nvSpPr>
        <p:spPr>
          <a:xfrm>
            <a:off x="1056343" y="5301208"/>
            <a:ext cx="716830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People, often throw rubbish also when our cities are provided with litter bins</a:t>
            </a:r>
          </a:p>
        </p:txBody>
      </p:sp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1" y="1844824"/>
            <a:ext cx="4181872" cy="2998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7759" y="1412776"/>
            <a:ext cx="4248472" cy="31822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CasellaDiTesto 1"/>
          <p:cNvSpPr txBox="1"/>
          <p:nvPr/>
        </p:nvSpPr>
        <p:spPr>
          <a:xfrm>
            <a:off x="2807805" y="433830"/>
            <a:ext cx="352839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4000" b="1" i="1" dirty="0" err="1">
                <a:solidFill>
                  <a:srgbClr val="00B050"/>
                </a:solidFill>
              </a:rPr>
              <a:t>Soil</a:t>
            </a:r>
            <a:r>
              <a:rPr lang="it-IT" sz="4000" b="1" i="1" dirty="0">
                <a:solidFill>
                  <a:srgbClr val="00B050"/>
                </a:solidFill>
              </a:rPr>
              <a:t> </a:t>
            </a:r>
            <a:r>
              <a:rPr lang="it-IT" sz="4000" b="1" i="1" dirty="0" err="1">
                <a:solidFill>
                  <a:srgbClr val="00B050"/>
                </a:solidFill>
              </a:rPr>
              <a:t>pollution</a:t>
            </a:r>
            <a:endParaRPr lang="it-IT" sz="4000" b="1" i="1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5571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200"/>
                            </p:stCondLst>
                            <p:childTnLst>
                              <p:par>
                                <p:cTn id="12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7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10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700"/>
                            </p:stCondLst>
                            <p:childTnLst>
                              <p:par>
                                <p:cTn id="23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/>
          <p:cNvSpPr txBox="1"/>
          <p:nvPr/>
        </p:nvSpPr>
        <p:spPr>
          <a:xfrm>
            <a:off x="2411760" y="536004"/>
            <a:ext cx="424847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4000" b="1" i="1" dirty="0">
                <a:solidFill>
                  <a:srgbClr val="0070C0"/>
                </a:solidFill>
              </a:rPr>
              <a:t>Water </a:t>
            </a:r>
            <a:r>
              <a:rPr lang="it-IT" sz="4000" b="1" i="1" dirty="0" err="1">
                <a:solidFill>
                  <a:srgbClr val="0070C0"/>
                </a:solidFill>
              </a:rPr>
              <a:t>pollution</a:t>
            </a:r>
            <a:endParaRPr lang="it-IT" sz="4000" b="1" i="1" dirty="0">
              <a:solidFill>
                <a:srgbClr val="0070C0"/>
              </a:solidFill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3366470"/>
            <a:ext cx="4752528" cy="3000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CasellaDiTesto 5"/>
          <p:cNvSpPr txBox="1"/>
          <p:nvPr/>
        </p:nvSpPr>
        <p:spPr>
          <a:xfrm>
            <a:off x="971600" y="1412776"/>
            <a:ext cx="792088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dirty="0" err="1"/>
              <a:t>Seldom</a:t>
            </a:r>
            <a:r>
              <a:rPr lang="it-IT" sz="2000" dirty="0"/>
              <a:t>, </a:t>
            </a:r>
            <a:r>
              <a:rPr lang="it-IT" sz="2000" dirty="0" err="1"/>
              <a:t>seas</a:t>
            </a:r>
            <a:r>
              <a:rPr lang="it-IT" sz="2000" dirty="0"/>
              <a:t>, </a:t>
            </a:r>
            <a:r>
              <a:rPr lang="it-IT" sz="2000" dirty="0" err="1"/>
              <a:t>rivers</a:t>
            </a:r>
            <a:r>
              <a:rPr lang="it-IT" sz="2000" dirty="0"/>
              <a:t> and </a:t>
            </a:r>
            <a:r>
              <a:rPr lang="it-IT" sz="2000" dirty="0" err="1"/>
              <a:t>lakes</a:t>
            </a:r>
            <a:r>
              <a:rPr lang="it-IT" sz="2000" dirty="0"/>
              <a:t> are </a:t>
            </a:r>
            <a:r>
              <a:rPr lang="it-IT" sz="2000" dirty="0" err="1"/>
              <a:t>polluted</a:t>
            </a:r>
            <a:r>
              <a:rPr lang="it-IT" sz="2000" dirty="0"/>
              <a:t> by </a:t>
            </a:r>
            <a:r>
              <a:rPr lang="it-IT" sz="2000" dirty="0" err="1"/>
              <a:t>plastic</a:t>
            </a:r>
            <a:r>
              <a:rPr lang="it-IT" sz="2000" dirty="0"/>
              <a:t> and </a:t>
            </a:r>
            <a:r>
              <a:rPr lang="it-IT" sz="2000" dirty="0" err="1"/>
              <a:t>microplastics</a:t>
            </a:r>
            <a:r>
              <a:rPr lang="it-IT" sz="2000" dirty="0"/>
              <a:t> </a:t>
            </a:r>
            <a:r>
              <a:rPr lang="it-IT" sz="2000" dirty="0" err="1"/>
              <a:t>that</a:t>
            </a:r>
            <a:r>
              <a:rPr lang="it-IT" sz="2000" dirty="0"/>
              <a:t> </a:t>
            </a:r>
            <a:r>
              <a:rPr lang="it-IT" sz="2000" dirty="0" err="1"/>
              <a:t>comes</a:t>
            </a:r>
            <a:r>
              <a:rPr lang="it-IT" sz="2000" dirty="0"/>
              <a:t> from </a:t>
            </a:r>
            <a:r>
              <a:rPr lang="it-IT" sz="2000" dirty="0" err="1"/>
              <a:t>cosmetics</a:t>
            </a:r>
            <a:r>
              <a:rPr lang="it-IT" sz="2000" dirty="0"/>
              <a:t> </a:t>
            </a:r>
            <a:r>
              <a:rPr lang="it-IT" sz="2000" dirty="0" err="1"/>
              <a:t>such</a:t>
            </a:r>
            <a:r>
              <a:rPr lang="it-IT" sz="2000" dirty="0"/>
              <a:t> </a:t>
            </a:r>
            <a:r>
              <a:rPr lang="it-IT" sz="2000" dirty="0" err="1"/>
              <a:t>as</a:t>
            </a:r>
            <a:r>
              <a:rPr lang="it-IT" sz="2000" dirty="0"/>
              <a:t> shampoo and </a:t>
            </a:r>
            <a:r>
              <a:rPr lang="it-IT" sz="2000" dirty="0" err="1"/>
              <a:t>shower</a:t>
            </a:r>
            <a:r>
              <a:rPr lang="it-IT" sz="2000" dirty="0"/>
              <a:t> gel.</a:t>
            </a:r>
          </a:p>
          <a:p>
            <a:r>
              <a:rPr lang="it-IT" sz="2000" dirty="0" err="1"/>
              <a:t>They</a:t>
            </a:r>
            <a:r>
              <a:rPr lang="it-IT" sz="2000" dirty="0"/>
              <a:t> can be </a:t>
            </a:r>
            <a:r>
              <a:rPr lang="it-IT" sz="2000" dirty="0" err="1"/>
              <a:t>dangerous</a:t>
            </a:r>
            <a:r>
              <a:rPr lang="it-IT" sz="2000" dirty="0"/>
              <a:t> to </a:t>
            </a:r>
            <a:r>
              <a:rPr lang="it-IT" sz="2000" dirty="0" err="1"/>
              <a:t>all</a:t>
            </a:r>
            <a:r>
              <a:rPr lang="it-IT" sz="2000" dirty="0"/>
              <a:t> the </a:t>
            </a:r>
            <a:r>
              <a:rPr lang="it-IT" sz="2000" dirty="0" err="1"/>
              <a:t>species</a:t>
            </a:r>
            <a:r>
              <a:rPr lang="it-IT" sz="2000" dirty="0"/>
              <a:t> </a:t>
            </a:r>
            <a:r>
              <a:rPr lang="it-IT" sz="2000" dirty="0" err="1"/>
              <a:t>that</a:t>
            </a:r>
            <a:r>
              <a:rPr lang="it-IT" sz="2000" dirty="0"/>
              <a:t> live </a:t>
            </a:r>
            <a:r>
              <a:rPr lang="it-IT" sz="2000" dirty="0" err="1"/>
              <a:t>there</a:t>
            </a:r>
            <a:r>
              <a:rPr lang="it-IT" sz="2000"/>
              <a:t> and </a:t>
            </a:r>
            <a:r>
              <a:rPr lang="it-IT" sz="2000" dirty="0" err="1"/>
              <a:t>as</a:t>
            </a:r>
            <a:r>
              <a:rPr lang="it-IT" sz="2000" dirty="0"/>
              <a:t> a </a:t>
            </a:r>
            <a:r>
              <a:rPr lang="it-IT" sz="2000" dirty="0" err="1"/>
              <a:t>consequence</a:t>
            </a:r>
            <a:r>
              <a:rPr lang="it-IT" sz="2000" dirty="0"/>
              <a:t> </a:t>
            </a:r>
            <a:r>
              <a:rPr lang="it-IT" sz="2000" dirty="0" err="1"/>
              <a:t>is</a:t>
            </a:r>
            <a:r>
              <a:rPr lang="it-IT" sz="2000" dirty="0"/>
              <a:t> </a:t>
            </a:r>
            <a:r>
              <a:rPr lang="it-IT" sz="2000" dirty="0" err="1"/>
              <a:t>seriously</a:t>
            </a:r>
            <a:r>
              <a:rPr lang="it-IT" sz="2000" dirty="0"/>
              <a:t> </a:t>
            </a:r>
            <a:r>
              <a:rPr lang="it-IT" sz="2000" dirty="0" err="1"/>
              <a:t>compromising</a:t>
            </a:r>
            <a:r>
              <a:rPr lang="it-IT" sz="2000" dirty="0"/>
              <a:t> for the </a:t>
            </a:r>
            <a:r>
              <a:rPr lang="it-IT" sz="2000" dirty="0" err="1"/>
              <a:t>food</a:t>
            </a:r>
            <a:r>
              <a:rPr lang="it-IT" sz="2000" dirty="0"/>
              <a:t> </a:t>
            </a:r>
            <a:r>
              <a:rPr lang="it-IT" sz="2000" dirty="0" err="1"/>
              <a:t>chain</a:t>
            </a:r>
            <a:endParaRPr lang="it-IT" sz="2000" dirty="0"/>
          </a:p>
        </p:txBody>
      </p:sp>
    </p:spTree>
    <p:extLst>
      <p:ext uri="{BB962C8B-B14F-4D97-AF65-F5344CB8AC3E}">
        <p14:creationId xmlns:p14="http://schemas.microsoft.com/office/powerpoint/2010/main" val="24961309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300"/>
                            </p:stCondLst>
                            <p:childTnLst>
                              <p:par>
                                <p:cTn id="1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3300"/>
                            </p:stCondLst>
                            <p:childTnLst>
                              <p:par>
                                <p:cTn id="18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</p:bldLst>
  </p:timing>
</p:sld>
</file>

<file path=ppt/theme/theme1.xml><?xml version="1.0" encoding="utf-8"?>
<a:theme xmlns:a="http://schemas.openxmlformats.org/drawingml/2006/main" name="Elica">
  <a:themeElements>
    <a:clrScheme name="Elica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Elica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lica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336</TotalTime>
  <Words>254</Words>
  <Application>Microsoft Macintosh PowerPoint</Application>
  <PresentationFormat>Presentazione su schermo (4:3)</PresentationFormat>
  <Paragraphs>32</Paragraphs>
  <Slides>10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4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10</vt:i4>
      </vt:variant>
    </vt:vector>
  </HeadingPairs>
  <TitlesOfParts>
    <vt:vector size="15" baseType="lpstr">
      <vt:lpstr>Calibri</vt:lpstr>
      <vt:lpstr>Georgia</vt:lpstr>
      <vt:lpstr>Trebuchet MS</vt:lpstr>
      <vt:lpstr>Arial</vt:lpstr>
      <vt:lpstr>Elica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</vt:vector>
  </TitlesOfParts>
  <Company>Microsoft</Company>
  <LinksUpToDate>false</LinksUpToDate>
  <SharedDoc>false</SharedDoc>
  <HyperlinksChanged>false</HyperlinksChanged>
  <AppVersion>15.0026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Environmental problems in our community</dc:title>
  <dc:creator>pc</dc:creator>
  <cp:lastModifiedBy>Utente di Microsoft Office</cp:lastModifiedBy>
  <cp:revision>34</cp:revision>
  <dcterms:created xsi:type="dcterms:W3CDTF">2019-12-17T16:44:46Z</dcterms:created>
  <dcterms:modified xsi:type="dcterms:W3CDTF">2020-01-10T19:49:11Z</dcterms:modified>
</cp:coreProperties>
</file>