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Average" panose="020B0604020202020204" charset="0"/>
      <p:regular r:id="rId20"/>
    </p:embeddedFont>
    <p:embeddedFont>
      <p:font typeface="Oswald" panose="02000503000000000000" pitchFamily="2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73BE315-4E68-4070-89C3-8ED385C09A85}">
  <a:tblStyle styleId="{D73BE315-4E68-4070-89C3-8ED385C09A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50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d5355a616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d5355a616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d5355a616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6d5355a616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d5355a616_2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d5355a616_2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d5355a616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d5355a616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d5355a616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6d5355a616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d5355a616_2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6d5355a616_2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d5355a616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6d5355a616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d5355a616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6d5355a616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cc220492d_0_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cc220492d_0_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cc220492d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cc220492d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d5355a61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6d5355a61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d5355a6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d5355a6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d5355a616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d5355a616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d5355a616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6d5355a616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5355a616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6d5355a616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d5355a616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d5355a616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Metereological Comparison in Villena (Spain)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1525" y="1868975"/>
            <a:ext cx="5727174" cy="288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139225" y="414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High Wind Speed for October 2019</a:t>
            </a:r>
            <a:endParaRPr/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5775" y="1351525"/>
            <a:ext cx="666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7463" y="1316475"/>
            <a:ext cx="6829076" cy="292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3"/>
          <p:cNvSpPr txBox="1"/>
          <p:nvPr/>
        </p:nvSpPr>
        <p:spPr>
          <a:xfrm>
            <a:off x="1737675" y="285750"/>
            <a:ext cx="5560500" cy="11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High Wind Speed for November 2019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title"/>
          </p:nvPr>
        </p:nvSpPr>
        <p:spPr>
          <a:xfrm>
            <a:off x="890925" y="460475"/>
            <a:ext cx="7465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/>
              <a:t>High Wind Speed comparison during the last 5 years</a:t>
            </a:r>
            <a:endParaRPr sz="2800" dirty="0"/>
          </a:p>
        </p:txBody>
      </p:sp>
      <p:graphicFrame>
        <p:nvGraphicFramePr>
          <p:cNvPr id="127" name="Google Shape;127;p24"/>
          <p:cNvGraphicFramePr/>
          <p:nvPr/>
        </p:nvGraphicFramePr>
        <p:xfrm>
          <a:off x="114800" y="1204675"/>
          <a:ext cx="2856625" cy="2986860"/>
        </p:xfrm>
        <a:graphic>
          <a:graphicData uri="http://schemas.openxmlformats.org/drawingml/2006/table">
            <a:tbl>
              <a:tblPr>
                <a:noFill/>
                <a:tableStyleId>{D73BE315-4E68-4070-89C3-8ED385C09A85}</a:tableStyleId>
              </a:tblPr>
              <a:tblGrid>
                <a:gridCol w="135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solidFill>
                            <a:srgbClr val="F1C232"/>
                          </a:solidFill>
                        </a:rPr>
                        <a:t>September</a:t>
                      </a:r>
                      <a:endParaRPr sz="1800">
                        <a:solidFill>
                          <a:srgbClr val="F1C23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solidFill>
                            <a:srgbClr val="F1C232"/>
                          </a:solidFill>
                        </a:rPr>
                        <a:t>Mean High Wind Speed</a:t>
                      </a:r>
                      <a:endParaRPr sz="1800">
                        <a:solidFill>
                          <a:srgbClr val="F1C232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solidFill>
                            <a:srgbClr val="F1C232"/>
                          </a:solidFill>
                        </a:rPr>
                        <a:t>(Km/h)</a:t>
                      </a:r>
                      <a:endParaRPr sz="1800">
                        <a:solidFill>
                          <a:srgbClr val="F1C23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6FA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2015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27.6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6FA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2016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35.0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6FA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2017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34.3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6FA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2018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32.5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6FA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 dirty="0"/>
                        <a:t>2019</a:t>
                      </a:r>
                      <a:endParaRPr b="1" dirty="0"/>
                    </a:p>
                  </a:txBody>
                  <a:tcPr marL="91425" marR="91425" marT="91425" marB="91425"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 dirty="0"/>
                        <a:t>34.5</a:t>
                      </a:r>
                      <a:endParaRPr b="1" dirty="0"/>
                    </a:p>
                  </a:txBody>
                  <a:tcPr marL="91425" marR="91425" marT="91425" marB="91425">
                    <a:solidFill>
                      <a:srgbClr val="6FA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8" name="Google Shape;128;p24"/>
          <p:cNvGraphicFramePr/>
          <p:nvPr/>
        </p:nvGraphicFramePr>
        <p:xfrm>
          <a:off x="3121425" y="1204663"/>
          <a:ext cx="2901125" cy="2986860"/>
        </p:xfrm>
        <a:graphic>
          <a:graphicData uri="http://schemas.openxmlformats.org/drawingml/2006/table">
            <a:tbl>
              <a:tblPr>
                <a:noFill/>
                <a:tableStyleId>{D73BE315-4E68-4070-89C3-8ED385C09A85}</a:tableStyleId>
              </a:tblPr>
              <a:tblGrid>
                <a:gridCol w="104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solidFill>
                            <a:srgbClr val="F1C232"/>
                          </a:solidFill>
                        </a:rPr>
                        <a:t>October</a:t>
                      </a:r>
                      <a:endParaRPr sz="1800">
                        <a:solidFill>
                          <a:srgbClr val="F1C23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solidFill>
                            <a:srgbClr val="F1C232"/>
                          </a:solidFill>
                        </a:rPr>
                        <a:t>Mean High Wind Speed (Km/h)</a:t>
                      </a:r>
                      <a:endParaRPr sz="1800">
                        <a:solidFill>
                          <a:srgbClr val="F1C23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6FA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2015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23.1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6FA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2016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28.1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6FA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2017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28.7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6FA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2018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34.6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6FA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2019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29.8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6FA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9" name="Google Shape;129;p24"/>
          <p:cNvGraphicFramePr/>
          <p:nvPr/>
        </p:nvGraphicFramePr>
        <p:xfrm>
          <a:off x="6271138" y="1204675"/>
          <a:ext cx="2699950" cy="2986860"/>
        </p:xfrm>
        <a:graphic>
          <a:graphicData uri="http://schemas.openxmlformats.org/drawingml/2006/table">
            <a:tbl>
              <a:tblPr>
                <a:noFill/>
                <a:tableStyleId>{D73BE315-4E68-4070-89C3-8ED385C09A85}</a:tableStyleId>
              </a:tblPr>
              <a:tblGrid>
                <a:gridCol w="126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8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solidFill>
                            <a:srgbClr val="F1C232"/>
                          </a:solidFill>
                        </a:rPr>
                        <a:t>November</a:t>
                      </a:r>
                      <a:endParaRPr sz="1800">
                        <a:solidFill>
                          <a:srgbClr val="F1C23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solidFill>
                            <a:srgbClr val="F1C232"/>
                          </a:solidFill>
                        </a:rPr>
                        <a:t>Mean High Wind Speed</a:t>
                      </a:r>
                      <a:endParaRPr sz="1800">
                        <a:solidFill>
                          <a:srgbClr val="F1C232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solidFill>
                            <a:srgbClr val="F1C232"/>
                          </a:solidFill>
                        </a:rPr>
                        <a:t>(Km/h)</a:t>
                      </a:r>
                      <a:endParaRPr sz="1800">
                        <a:solidFill>
                          <a:srgbClr val="F1C23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6FA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2015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21.9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6FA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2016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30.9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6FA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2017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26.0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6FA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2018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34.0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6FA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2019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43.3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6FA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Precepitation for September 2019</a:t>
            </a:r>
            <a:endParaRPr/>
          </a:p>
        </p:txBody>
      </p:sp>
      <p:pic>
        <p:nvPicPr>
          <p:cNvPr id="135" name="Google Shape;13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8550" y="1305175"/>
            <a:ext cx="6947901" cy="306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Precipitation for October 2019</a:t>
            </a:r>
            <a:endParaRPr/>
          </a:p>
        </p:txBody>
      </p:sp>
      <p:pic>
        <p:nvPicPr>
          <p:cNvPr id="141" name="Google Shape;14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875" y="1243400"/>
            <a:ext cx="6667500" cy="306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Precipitation for November 2019</a:t>
            </a:r>
            <a:endParaRPr/>
          </a:p>
        </p:txBody>
      </p:sp>
      <p:pic>
        <p:nvPicPr>
          <p:cNvPr id="147" name="Google Shape;14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8250" y="1359250"/>
            <a:ext cx="6667500" cy="303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Precipitation comparison during the last 5 years</a:t>
            </a:r>
            <a:endParaRPr/>
          </a:p>
        </p:txBody>
      </p:sp>
      <p:graphicFrame>
        <p:nvGraphicFramePr>
          <p:cNvPr id="153" name="Google Shape;153;p28"/>
          <p:cNvGraphicFramePr/>
          <p:nvPr/>
        </p:nvGraphicFramePr>
        <p:xfrm>
          <a:off x="99650" y="1175450"/>
          <a:ext cx="2925800" cy="2377260"/>
        </p:xfrm>
        <a:graphic>
          <a:graphicData uri="http://schemas.openxmlformats.org/drawingml/2006/table">
            <a:tbl>
              <a:tblPr>
                <a:noFill/>
                <a:tableStyleId>{D73BE315-4E68-4070-89C3-8ED385C09A85}</a:tableStyleId>
              </a:tblPr>
              <a:tblGrid>
                <a:gridCol w="146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>
                          <a:solidFill>
                            <a:srgbClr val="980000"/>
                          </a:solidFill>
                        </a:rPr>
                        <a:t>September</a:t>
                      </a:r>
                      <a:endParaRPr b="1">
                        <a:solidFill>
                          <a:srgbClr val="980000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>
                          <a:solidFill>
                            <a:srgbClr val="980000"/>
                          </a:solidFill>
                        </a:rPr>
                        <a:t>Rain (L/m2)</a:t>
                      </a:r>
                      <a:endParaRPr b="1">
                        <a:solidFill>
                          <a:srgbClr val="980000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2015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76.5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2016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21.8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2017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20.6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2018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36.2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2019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68.6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4" name="Google Shape;154;p28"/>
          <p:cNvGraphicFramePr/>
          <p:nvPr/>
        </p:nvGraphicFramePr>
        <p:xfrm>
          <a:off x="3084475" y="1179238"/>
          <a:ext cx="3194350" cy="2377260"/>
        </p:xfrm>
        <a:graphic>
          <a:graphicData uri="http://schemas.openxmlformats.org/drawingml/2006/table">
            <a:tbl>
              <a:tblPr>
                <a:noFill/>
                <a:tableStyleId>{D73BE315-4E68-4070-89C3-8ED385C09A85}</a:tableStyleId>
              </a:tblPr>
              <a:tblGrid>
                <a:gridCol w="1597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>
                          <a:solidFill>
                            <a:srgbClr val="980000"/>
                          </a:solidFill>
                        </a:rPr>
                        <a:t>October</a:t>
                      </a:r>
                      <a:endParaRPr b="1">
                        <a:solidFill>
                          <a:srgbClr val="980000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>
                          <a:solidFill>
                            <a:srgbClr val="980000"/>
                          </a:solidFill>
                        </a:rPr>
                        <a:t>Rain (L/m2)</a:t>
                      </a:r>
                      <a:endParaRPr b="1">
                        <a:solidFill>
                          <a:srgbClr val="980000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2015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23.4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2016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25.8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2017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7.8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2018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33.2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2019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32.8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5" name="Google Shape;155;p28"/>
          <p:cNvGraphicFramePr/>
          <p:nvPr/>
        </p:nvGraphicFramePr>
        <p:xfrm>
          <a:off x="6337850" y="1179263"/>
          <a:ext cx="2623900" cy="2377260"/>
        </p:xfrm>
        <a:graphic>
          <a:graphicData uri="http://schemas.openxmlformats.org/drawingml/2006/table">
            <a:tbl>
              <a:tblPr>
                <a:noFill/>
                <a:tableStyleId>{D73BE315-4E68-4070-89C3-8ED385C09A85}</a:tableStyleId>
              </a:tblPr>
              <a:tblGrid>
                <a:gridCol w="131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2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>
                          <a:solidFill>
                            <a:srgbClr val="980000"/>
                          </a:solidFill>
                        </a:rPr>
                        <a:t>November</a:t>
                      </a:r>
                      <a:endParaRPr b="1">
                        <a:solidFill>
                          <a:srgbClr val="980000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>
                          <a:solidFill>
                            <a:srgbClr val="980000"/>
                          </a:solidFill>
                        </a:rPr>
                        <a:t>Rain (L/m2)</a:t>
                      </a:r>
                      <a:endParaRPr b="1">
                        <a:solidFill>
                          <a:srgbClr val="980000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2015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47.4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2016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45.2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2017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5.6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2018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44.4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2019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22.6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>
            <a:spLocks noGrp="1"/>
          </p:cNvSpPr>
          <p:nvPr>
            <p:ph type="title"/>
          </p:nvPr>
        </p:nvSpPr>
        <p:spPr>
          <a:xfrm>
            <a:off x="152400" y="16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/>
              <a:t>Conclusions</a:t>
            </a:r>
            <a:endParaRPr sz="2600"/>
          </a:p>
        </p:txBody>
      </p:sp>
      <p:pic>
        <p:nvPicPr>
          <p:cNvPr id="161" name="Google Shape;16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000" y="635400"/>
            <a:ext cx="7155899" cy="8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125" y="2058025"/>
            <a:ext cx="7155901" cy="8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850" y="3444550"/>
            <a:ext cx="7220449" cy="8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9"/>
          <p:cNvSpPr txBox="1">
            <a:spLocks noGrp="1"/>
          </p:cNvSpPr>
          <p:nvPr>
            <p:ph type="title"/>
          </p:nvPr>
        </p:nvSpPr>
        <p:spPr>
          <a:xfrm>
            <a:off x="203575" y="1427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/>
              <a:t>In 2019, September has been hotter (both the average maximum and minimum temperatures have been higher than in previous years). It has also been a rainier month than the average.</a:t>
            </a:r>
            <a:endParaRPr sz="1600"/>
          </a:p>
        </p:txBody>
      </p:sp>
      <p:sp>
        <p:nvSpPr>
          <p:cNvPr id="165" name="Google Shape;165;p29"/>
          <p:cNvSpPr txBox="1">
            <a:spLocks noGrp="1"/>
          </p:cNvSpPr>
          <p:nvPr>
            <p:ph type="title"/>
          </p:nvPr>
        </p:nvSpPr>
        <p:spPr>
          <a:xfrm>
            <a:off x="311700" y="28385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/>
              <a:t>In 2019, October has had the same mean temperature but the mean maximum has been higher and mean minimum has been lower. </a:t>
            </a:r>
            <a:r>
              <a:rPr lang="es" sz="1600" dirty="0"/>
              <a:t>It has also been a rainier month than the average.</a:t>
            </a:r>
            <a:endParaRPr sz="1600" dirty="0"/>
          </a:p>
        </p:txBody>
      </p:sp>
      <p:sp>
        <p:nvSpPr>
          <p:cNvPr id="166" name="Google Shape;166;p29"/>
          <p:cNvSpPr txBox="1">
            <a:spLocks noGrp="1"/>
          </p:cNvSpPr>
          <p:nvPr>
            <p:ph type="title"/>
          </p:nvPr>
        </p:nvSpPr>
        <p:spPr>
          <a:xfrm>
            <a:off x="275975" y="4249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/>
              <a:t>In 2019, November has had a higher mean temperature with lower maximum temperature and higher minimum temperature. It has also been a less rainy month than the average.</a:t>
            </a:r>
            <a:endParaRPr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/>
              <a:t>Index</a:t>
            </a:r>
            <a:endParaRPr sz="4800"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163825" y="13250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1-Graphic temperatures September, October and November 2019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2-Comparison with the previous 4 years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3-Wind Graphics September, October and November 2019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4-Comparison with the previous 4 years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5-Graphical rainfall September, October and November 2019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6-Comparison with the previous 4 years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7-Conclusions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Temperatures for September 2019</a:t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1725" y="1326050"/>
            <a:ext cx="7053275" cy="325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Temperatures for October 2019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2600" y="1279825"/>
            <a:ext cx="7163725" cy="307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Temperatures for November 2019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3500" y="1143000"/>
            <a:ext cx="666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101000" y="445025"/>
            <a:ext cx="9042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/>
              <a:t>Comparison of September temperatures during the last 5 years </a:t>
            </a:r>
            <a:endParaRPr sz="2400" dirty="0"/>
          </a:p>
        </p:txBody>
      </p:sp>
      <p:graphicFrame>
        <p:nvGraphicFramePr>
          <p:cNvPr id="90" name="Google Shape;90;p18"/>
          <p:cNvGraphicFramePr/>
          <p:nvPr>
            <p:extLst>
              <p:ext uri="{D42A27DB-BD31-4B8C-83A1-F6EECF244321}">
                <p14:modId xmlns:p14="http://schemas.microsoft.com/office/powerpoint/2010/main" val="2639973937"/>
              </p:ext>
            </p:extLst>
          </p:nvPr>
        </p:nvGraphicFramePr>
        <p:xfrm>
          <a:off x="411900" y="1359250"/>
          <a:ext cx="7741000" cy="2712540"/>
        </p:xfrm>
        <a:graphic>
          <a:graphicData uri="http://schemas.openxmlformats.org/drawingml/2006/table">
            <a:tbl>
              <a:tblPr>
                <a:noFill/>
                <a:tableStyleId>{D73BE315-4E68-4070-89C3-8ED385C09A85}</a:tableStyleId>
              </a:tblPr>
              <a:tblGrid>
                <a:gridCol w="1500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1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0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>
                          <a:solidFill>
                            <a:srgbClr val="3D85C6"/>
                          </a:solidFill>
                        </a:rPr>
                        <a:t>September</a:t>
                      </a:r>
                      <a:endParaRPr sz="1800" b="1">
                        <a:solidFill>
                          <a:srgbClr val="3D85C6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 dirty="0">
                          <a:solidFill>
                            <a:srgbClr val="3D85C6"/>
                          </a:solidFill>
                        </a:rPr>
                        <a:t>Mean Temperature (ºC)</a:t>
                      </a:r>
                      <a:endParaRPr sz="1800" b="1" dirty="0">
                        <a:solidFill>
                          <a:srgbClr val="3D85C6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>
                          <a:solidFill>
                            <a:srgbClr val="3D85C6"/>
                          </a:solidFill>
                        </a:rPr>
                        <a:t> Mean High Temperature (ºC)</a:t>
                      </a:r>
                      <a:endParaRPr sz="1800" b="1">
                        <a:solidFill>
                          <a:srgbClr val="3D85C6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>
                          <a:solidFill>
                            <a:srgbClr val="3D85C6"/>
                          </a:solidFill>
                        </a:rPr>
                        <a:t>Mean Low Temperature (ºC)</a:t>
                      </a:r>
                      <a:endParaRPr sz="1800" b="1">
                        <a:solidFill>
                          <a:srgbClr val="3D85C6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2015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18.8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26.3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12.9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2016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21.0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30.1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13.2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2017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19.8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28.3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12.5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2018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21.0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29.0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14.9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 dirty="0"/>
                        <a:t>2019</a:t>
                      </a:r>
                      <a:endParaRPr b="1" dirty="0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20.6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27.6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 dirty="0"/>
                        <a:t>14.9</a:t>
                      </a:r>
                      <a:endParaRPr b="1" dirty="0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73675" y="482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/>
              <a:t>Comparison of October temperatures during the last 5 years</a:t>
            </a:r>
            <a:endParaRPr sz="2400" dirty="0"/>
          </a:p>
        </p:txBody>
      </p:sp>
      <p:graphicFrame>
        <p:nvGraphicFramePr>
          <p:cNvPr id="96" name="Google Shape;96;p19"/>
          <p:cNvGraphicFramePr/>
          <p:nvPr/>
        </p:nvGraphicFramePr>
        <p:xfrm>
          <a:off x="458225" y="1421825"/>
          <a:ext cx="8019050" cy="2712540"/>
        </p:xfrm>
        <a:graphic>
          <a:graphicData uri="http://schemas.openxmlformats.org/drawingml/2006/table">
            <a:tbl>
              <a:tblPr>
                <a:noFill/>
                <a:tableStyleId>{D73BE315-4E68-4070-89C3-8ED385C09A85}</a:tableStyleId>
              </a:tblPr>
              <a:tblGrid>
                <a:gridCol w="176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1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4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4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>
                          <a:solidFill>
                            <a:srgbClr val="3D85C6"/>
                          </a:solidFill>
                        </a:rPr>
                        <a:t>October</a:t>
                      </a:r>
                      <a:endParaRPr sz="1800" b="1">
                        <a:solidFill>
                          <a:srgbClr val="3D85C6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>
                          <a:solidFill>
                            <a:srgbClr val="3D85C6"/>
                          </a:solidFill>
                        </a:rPr>
                        <a:t>Mean Temperature (ºC)</a:t>
                      </a:r>
                      <a:endParaRPr sz="1800" b="1">
                        <a:solidFill>
                          <a:srgbClr val="3D85C6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>
                          <a:solidFill>
                            <a:srgbClr val="3D85C6"/>
                          </a:solidFill>
                        </a:rPr>
                        <a:t>Mean High Temperature (ºC)</a:t>
                      </a:r>
                      <a:endParaRPr sz="1800" b="1">
                        <a:solidFill>
                          <a:srgbClr val="3D85C6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>
                          <a:solidFill>
                            <a:srgbClr val="3D85C6"/>
                          </a:solidFill>
                        </a:rPr>
                        <a:t>Mean Low Temperature (ºC)</a:t>
                      </a:r>
                      <a:endParaRPr sz="1800" b="1">
                        <a:solidFill>
                          <a:srgbClr val="3D85C6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2015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15.4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21.7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9.9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2016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16.8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24.7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10.7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2017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16.3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25.6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9.0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2018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14.8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22.5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8.4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2019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15.8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24.4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8.8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Google Shape;101;p20"/>
          <p:cNvGraphicFramePr/>
          <p:nvPr/>
        </p:nvGraphicFramePr>
        <p:xfrm>
          <a:off x="682200" y="1544600"/>
          <a:ext cx="7632875" cy="2712540"/>
        </p:xfrm>
        <a:graphic>
          <a:graphicData uri="http://schemas.openxmlformats.org/drawingml/2006/table">
            <a:tbl>
              <a:tblPr>
                <a:noFill/>
                <a:tableStyleId>{D73BE315-4E68-4070-89C3-8ED385C09A85}</a:tableStyleId>
              </a:tblPr>
              <a:tblGrid>
                <a:gridCol w="160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8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3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>
                          <a:solidFill>
                            <a:srgbClr val="3D85C6"/>
                          </a:solidFill>
                        </a:rPr>
                        <a:t>November</a:t>
                      </a:r>
                      <a:endParaRPr sz="1800" b="1">
                        <a:solidFill>
                          <a:srgbClr val="3D85C6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3D85C6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>
                          <a:solidFill>
                            <a:srgbClr val="3D85C6"/>
                          </a:solidFill>
                        </a:rPr>
                        <a:t>Mean temperature (ºC)</a:t>
                      </a:r>
                      <a:endParaRPr sz="1800" b="1">
                        <a:solidFill>
                          <a:srgbClr val="3D85C6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>
                          <a:solidFill>
                            <a:srgbClr val="3D85C6"/>
                          </a:solidFill>
                        </a:rPr>
                        <a:t>Mean High temperature (ºC)</a:t>
                      </a:r>
                      <a:endParaRPr sz="1800" b="1">
                        <a:solidFill>
                          <a:srgbClr val="3D85C6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>
                          <a:solidFill>
                            <a:srgbClr val="3D85C6"/>
                          </a:solidFill>
                        </a:rPr>
                        <a:t>Mean Low temperature (ºC)</a:t>
                      </a:r>
                      <a:endParaRPr sz="1800" b="1">
                        <a:solidFill>
                          <a:srgbClr val="3D85C6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2015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10.0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17.7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3.3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2016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10.1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17.0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4.3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2017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8.5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18.5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0.4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2018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9.9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16.3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4.6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2019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10.4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15.8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5.4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2" name="Google Shape;102;p20"/>
          <p:cNvSpPr txBox="1"/>
          <p:nvPr/>
        </p:nvSpPr>
        <p:spPr>
          <a:xfrm>
            <a:off x="356700" y="636350"/>
            <a:ext cx="87873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Comparison of November temperatures during the last 5 years</a:t>
            </a:r>
            <a:endParaRPr sz="2400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3" name="Google Shape;103;p20"/>
          <p:cNvSpPr txBox="1"/>
          <p:nvPr/>
        </p:nvSpPr>
        <p:spPr>
          <a:xfrm>
            <a:off x="1441850" y="290375"/>
            <a:ext cx="49200" cy="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11700" y="457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High Wind Speed for September 2019</a:t>
            </a:r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3925" y="1339425"/>
            <a:ext cx="6965425" cy="298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</Words>
  <Application>Microsoft Office PowerPoint</Application>
  <PresentationFormat>Presentación en pantalla (16:9)</PresentationFormat>
  <Paragraphs>173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Average</vt:lpstr>
      <vt:lpstr>Oswald</vt:lpstr>
      <vt:lpstr>Slate</vt:lpstr>
      <vt:lpstr>Metereological Comparison in Villena (Spain) </vt:lpstr>
      <vt:lpstr>Index</vt:lpstr>
      <vt:lpstr>Temperatures for September 2019</vt:lpstr>
      <vt:lpstr>Temperatures for October 2019</vt:lpstr>
      <vt:lpstr>Temperatures for November 2019</vt:lpstr>
      <vt:lpstr>Comparison of September temperatures during the last 5 years </vt:lpstr>
      <vt:lpstr>Comparison of October temperatures during the last 5 years</vt:lpstr>
      <vt:lpstr>Presentación de PowerPoint</vt:lpstr>
      <vt:lpstr>High Wind Speed for September 2019</vt:lpstr>
      <vt:lpstr>High Wind Speed for October 2019</vt:lpstr>
      <vt:lpstr>Presentación de PowerPoint</vt:lpstr>
      <vt:lpstr>High Wind Speed comparison during the last 5 years</vt:lpstr>
      <vt:lpstr>Precepitation for September 2019</vt:lpstr>
      <vt:lpstr>Precipitation for October 2019</vt:lpstr>
      <vt:lpstr>Precipitation for November 2019</vt:lpstr>
      <vt:lpstr>Precipitation comparison during the last 5 years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Metereological Comparison in Villena (Spain) </dc:title>
  <cp:lastModifiedBy>Raul Hernandez Garcia</cp:lastModifiedBy>
  <cp:revision>2</cp:revision>
  <dcterms:modified xsi:type="dcterms:W3CDTF">2020-02-06T15:53:54Z</dcterms:modified>
</cp:coreProperties>
</file>