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63" r:id="rId3"/>
    <p:sldId id="264" r:id="rId4"/>
    <p:sldId id="265" r:id="rId5"/>
    <p:sldId id="266" r:id="rId6"/>
    <p:sldId id="259" r:id="rId7"/>
    <p:sldId id="262" r:id="rId8"/>
    <p:sldId id="268"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4" autoAdjust="0"/>
    <p:restoredTop sz="94660"/>
  </p:normalViewPr>
  <p:slideViewPr>
    <p:cSldViewPr snapToGrid="0">
      <p:cViewPr varScale="1">
        <p:scale>
          <a:sx n="102" d="100"/>
          <a:sy n="102" d="100"/>
        </p:scale>
        <p:origin x="200" y="8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it-IT"/>
        </a:p>
      </c:txPr>
    </c:title>
    <c:autoTitleDeleted val="0"/>
    <c:plotArea>
      <c:layout>
        <c:manualLayout>
          <c:layoutTarget val="inner"/>
          <c:xMode val="edge"/>
          <c:yMode val="edge"/>
          <c:x val="0.0560792734336131"/>
          <c:y val="0.255938767887932"/>
          <c:w val="0.886949475065617"/>
          <c:h val="0.630818387284923"/>
        </c:manualLayout>
      </c:layout>
      <c:lineChart>
        <c:grouping val="standard"/>
        <c:varyColors val="0"/>
        <c:ser>
          <c:idx val="0"/>
          <c:order val="0"/>
          <c:tx>
            <c:strRef>
              <c:f>Foglio1!$C$1</c:f>
              <c:strCache>
                <c:ptCount val="1"/>
                <c:pt idx="0">
                  <c:v>HUMIDITY FROM 4/11/19 TO 20/12/19 (%)</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val>
            <c:numRef>
              <c:f>Foglio1!$C$2:$C$48</c:f>
              <c:numCache>
                <c:formatCode>General</c:formatCode>
                <c:ptCount val="47"/>
                <c:pt idx="0">
                  <c:v>51.8</c:v>
                </c:pt>
                <c:pt idx="1">
                  <c:v>57.2</c:v>
                </c:pt>
                <c:pt idx="2">
                  <c:v>68.0</c:v>
                </c:pt>
                <c:pt idx="3">
                  <c:v>60.8</c:v>
                </c:pt>
                <c:pt idx="4">
                  <c:v>60.2</c:v>
                </c:pt>
                <c:pt idx="5">
                  <c:v>60.4</c:v>
                </c:pt>
                <c:pt idx="6">
                  <c:v>61.0</c:v>
                </c:pt>
                <c:pt idx="7">
                  <c:v>65.5</c:v>
                </c:pt>
                <c:pt idx="8">
                  <c:v>80.2</c:v>
                </c:pt>
                <c:pt idx="9">
                  <c:v>59.2</c:v>
                </c:pt>
                <c:pt idx="10">
                  <c:v>65.0</c:v>
                </c:pt>
                <c:pt idx="11">
                  <c:v>74.3</c:v>
                </c:pt>
                <c:pt idx="12">
                  <c:v>70.0</c:v>
                </c:pt>
                <c:pt idx="13">
                  <c:v>65.0</c:v>
                </c:pt>
                <c:pt idx="14">
                  <c:v>61.0</c:v>
                </c:pt>
                <c:pt idx="15">
                  <c:v>73.0</c:v>
                </c:pt>
                <c:pt idx="16">
                  <c:v>73.0</c:v>
                </c:pt>
                <c:pt idx="17">
                  <c:v>61.2</c:v>
                </c:pt>
                <c:pt idx="18">
                  <c:v>64.0</c:v>
                </c:pt>
                <c:pt idx="19">
                  <c:v>78.6</c:v>
                </c:pt>
                <c:pt idx="20">
                  <c:v>86.4</c:v>
                </c:pt>
                <c:pt idx="21">
                  <c:v>92.0</c:v>
                </c:pt>
                <c:pt idx="22">
                  <c:v>78.0</c:v>
                </c:pt>
                <c:pt idx="23">
                  <c:v>76.0</c:v>
                </c:pt>
                <c:pt idx="24">
                  <c:v>70.0</c:v>
                </c:pt>
                <c:pt idx="25">
                  <c:v>77.0</c:v>
                </c:pt>
                <c:pt idx="26">
                  <c:v>74.75</c:v>
                </c:pt>
                <c:pt idx="27">
                  <c:v>76.0</c:v>
                </c:pt>
                <c:pt idx="28">
                  <c:v>76.0</c:v>
                </c:pt>
                <c:pt idx="29">
                  <c:v>84.0</c:v>
                </c:pt>
                <c:pt idx="30">
                  <c:v>67.0</c:v>
                </c:pt>
                <c:pt idx="31">
                  <c:v>99.0</c:v>
                </c:pt>
                <c:pt idx="32">
                  <c:v>100.0</c:v>
                </c:pt>
                <c:pt idx="33">
                  <c:v>70.0</c:v>
                </c:pt>
                <c:pt idx="34">
                  <c:v>67.0</c:v>
                </c:pt>
                <c:pt idx="35">
                  <c:v>80.0</c:v>
                </c:pt>
                <c:pt idx="36">
                  <c:v>70.4</c:v>
                </c:pt>
                <c:pt idx="37">
                  <c:v>65.0</c:v>
                </c:pt>
                <c:pt idx="38">
                  <c:v>62.3</c:v>
                </c:pt>
                <c:pt idx="39">
                  <c:v>67.0</c:v>
                </c:pt>
                <c:pt idx="40">
                  <c:v>88.0</c:v>
                </c:pt>
                <c:pt idx="41">
                  <c:v>62.0</c:v>
                </c:pt>
                <c:pt idx="42">
                  <c:v>77.0</c:v>
                </c:pt>
                <c:pt idx="43">
                  <c:v>90.0</c:v>
                </c:pt>
                <c:pt idx="44">
                  <c:v>83.4</c:v>
                </c:pt>
                <c:pt idx="45">
                  <c:v>72.0</c:v>
                </c:pt>
                <c:pt idx="46">
                  <c:v>60.3</c:v>
                </c:pt>
              </c:numCache>
            </c:numRef>
          </c:val>
          <c:smooth val="0"/>
          <c:extLst xmlns:c16r2="http://schemas.microsoft.com/office/drawing/2015/06/chart">
            <c:ext xmlns:c16="http://schemas.microsoft.com/office/drawing/2014/chart" uri="{C3380CC4-5D6E-409C-BE32-E72D297353CC}">
              <c16:uniqueId val="{00000000-82E0-41CA-A176-43FE03DC9DB0}"/>
            </c:ext>
          </c:extLst>
        </c:ser>
        <c:dLbls>
          <c:showLegendKey val="0"/>
          <c:showVal val="0"/>
          <c:showCatName val="0"/>
          <c:showSerName val="0"/>
          <c:showPercent val="0"/>
          <c:showBubbleSize val="0"/>
        </c:dLbls>
        <c:smooth val="0"/>
        <c:axId val="-1636722912"/>
        <c:axId val="-1636720032"/>
      </c:lineChart>
      <c:catAx>
        <c:axId val="-163672291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1636720032"/>
        <c:crosses val="autoZero"/>
        <c:auto val="1"/>
        <c:lblAlgn val="ctr"/>
        <c:lblOffset val="100"/>
        <c:noMultiLvlLbl val="0"/>
      </c:catAx>
      <c:valAx>
        <c:axId val="-16367200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it-IT"/>
          </a:p>
        </c:txPr>
        <c:crossAx val="-163672291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8BD862E7-95FA-4FC4-9EC5-DDBFA8DC7417}" type="datetimeFigureOut">
              <a:rPr lang="en-US" dirty="0"/>
              <a:t>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8DB987F2-A784-4F72-BB57-0E9EACDE722E}" type="datetimeFigureOut">
              <a:rPr lang="en-US" dirty="0"/>
              <a:t>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0BBD51E-4B19-444E-85C0-DBD7EB6263F4}" type="datetimeFigureOut">
              <a:rPr lang="en-US" dirty="0"/>
              <a:t>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F0D7255A-4AD5-4D3E-9A0A-689DA3BA976C}" type="datetimeFigureOut">
              <a:rPr lang="en-US" dirty="0"/>
              <a:t>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3EE0AD15-87AC-45B2-9EE5-8D165AF83CD7}" type="datetimeFigureOut">
              <a:rPr lang="en-US" dirty="0"/>
              <a:t>1/10/20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FCC40CCD-F0D6-4CC2-A4C8-2D7D0D875F02}" type="datetimeFigureOut">
              <a:rPr lang="en-US" dirty="0"/>
              <a:t>1/10/20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1/10/20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C9A00F7B-89C5-4DF7-A309-6263220147D4}" type="datetimeFigureOut">
              <a:rPr lang="en-US" dirty="0"/>
              <a:t>1/10/20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1/10/20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1/10/20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1/10/20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CDCB01F-D966-4C62-B900-0BE008A90C98}" type="datetimeFigureOut">
              <a:rPr lang="en-US" dirty="0"/>
              <a:t>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5E73A0EA-7DC7-4964-BB97-B173EF3B859A}" type="datetimeFigureOut">
              <a:rPr lang="en-US" dirty="0"/>
              <a:t>1/10/20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1/10/20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2509"/>
          </a:xfrm>
          <a:prstGeom prst="rect">
            <a:avLst/>
          </a:prstGeom>
          <a:solidFill>
            <a:schemeClr val="accent2"/>
          </a:solidFill>
        </p:spPr>
      </p:pic>
      <p:sp>
        <p:nvSpPr>
          <p:cNvPr id="5" name="Rettangolo 4"/>
          <p:cNvSpPr/>
          <p:nvPr/>
        </p:nvSpPr>
        <p:spPr>
          <a:xfrm>
            <a:off x="2509736" y="2843408"/>
            <a:ext cx="7645941" cy="639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509735" y="2956141"/>
            <a:ext cx="7448457" cy="461665"/>
          </a:xfrm>
          <a:prstGeom prst="rect">
            <a:avLst/>
          </a:prstGeom>
          <a:noFill/>
        </p:spPr>
        <p:txBody>
          <a:bodyPr wrap="square" rtlCol="0">
            <a:spAutoFit/>
          </a:bodyPr>
          <a:lstStyle/>
          <a:p>
            <a:pPr algn="ctr"/>
            <a:r>
              <a:rPr lang="it-IT" sz="2400" dirty="0">
                <a:solidFill>
                  <a:schemeClr val="bg1"/>
                </a:solidFill>
              </a:rPr>
              <a:t>COLLECTION OF METEOROLOGICAL DATA</a:t>
            </a:r>
          </a:p>
        </p:txBody>
      </p:sp>
    </p:spTree>
    <p:extLst>
      <p:ext uri="{BB962C8B-B14F-4D97-AF65-F5344CB8AC3E}">
        <p14:creationId xmlns:p14="http://schemas.microsoft.com/office/powerpoint/2010/main" val="1394041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WHAT ARE METEREOLOGICAL DATA?</a:t>
            </a:r>
            <a:endParaRPr lang="it-IT" dirty="0"/>
          </a:p>
        </p:txBody>
      </p:sp>
      <p:sp>
        <p:nvSpPr>
          <p:cNvPr id="3" name="Segnaposto contenuto 2"/>
          <p:cNvSpPr>
            <a:spLocks noGrp="1"/>
          </p:cNvSpPr>
          <p:nvPr>
            <p:ph idx="1"/>
          </p:nvPr>
        </p:nvSpPr>
        <p:spPr>
          <a:xfrm>
            <a:off x="680321" y="2139696"/>
            <a:ext cx="10457071" cy="4398264"/>
          </a:xfrm>
        </p:spPr>
        <p:txBody>
          <a:bodyPr>
            <a:normAutofit/>
          </a:bodyPr>
          <a:lstStyle/>
          <a:p>
            <a:r>
              <a:rPr lang="en-US" dirty="0" err="1" smtClean="0"/>
              <a:t>Metereological</a:t>
            </a:r>
            <a:r>
              <a:rPr lang="en-US" dirty="0" smtClean="0"/>
              <a:t> data are </a:t>
            </a:r>
            <a:r>
              <a:rPr lang="en-US" dirty="0"/>
              <a:t>the result of an analysis of the present weather situation projected to the future thanks to complex </a:t>
            </a:r>
            <a:r>
              <a:rPr lang="en-US" b="1" dirty="0"/>
              <a:t>mathematical models </a:t>
            </a:r>
            <a:r>
              <a:rPr lang="en-US" dirty="0"/>
              <a:t>running on super </a:t>
            </a:r>
            <a:r>
              <a:rPr lang="en-US" dirty="0" smtClean="0"/>
              <a:t>computers</a:t>
            </a:r>
            <a:endParaRPr lang="en-US" dirty="0"/>
          </a:p>
          <a:p>
            <a:r>
              <a:rPr lang="en-US" dirty="0"/>
              <a:t>A </a:t>
            </a:r>
            <a:r>
              <a:rPr lang="en-US" b="1" dirty="0"/>
              <a:t>mathematical model</a:t>
            </a:r>
            <a:r>
              <a:rPr lang="en-US" dirty="0"/>
              <a:t>, in this context, is a computer program that produces weather information for future times related to certain geographical locations and altitudes. </a:t>
            </a:r>
            <a:endParaRPr lang="en-US" dirty="0" smtClean="0"/>
          </a:p>
          <a:p>
            <a:r>
              <a:rPr lang="en-US" dirty="0" smtClean="0"/>
              <a:t>To </a:t>
            </a:r>
            <a:r>
              <a:rPr lang="en-US" dirty="0"/>
              <a:t>translate the data of these computers into something more understandable, such as the predictions that you normally see on television or </a:t>
            </a:r>
            <a:r>
              <a:rPr lang="en-US" dirty="0" smtClean="0"/>
              <a:t>on websites </a:t>
            </a:r>
            <a:r>
              <a:rPr lang="en-US" dirty="0"/>
              <a:t>and newspapers, Often there are flesh-and-blood people who add their experience.</a:t>
            </a:r>
            <a:endParaRPr lang="it-IT" dirty="0"/>
          </a:p>
        </p:txBody>
      </p:sp>
    </p:spTree>
    <p:extLst>
      <p:ext uri="{BB962C8B-B14F-4D97-AF65-F5344CB8AC3E}">
        <p14:creationId xmlns:p14="http://schemas.microsoft.com/office/powerpoint/2010/main" val="1245903771"/>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HOW TO COLLECT METEREOLOGICAL DATA?</a:t>
            </a:r>
            <a:endParaRPr lang="it-IT" dirty="0"/>
          </a:p>
        </p:txBody>
      </p:sp>
      <p:sp>
        <p:nvSpPr>
          <p:cNvPr id="3" name="Segnaposto contenuto 2"/>
          <p:cNvSpPr>
            <a:spLocks noGrp="1"/>
          </p:cNvSpPr>
          <p:nvPr>
            <p:ph idx="1"/>
          </p:nvPr>
        </p:nvSpPr>
        <p:spPr/>
        <p:txBody>
          <a:bodyPr/>
          <a:lstStyle/>
          <a:p>
            <a:r>
              <a:rPr lang="en-US" dirty="0"/>
              <a:t>Mathematical models work out predictions using very complicated equations (called differential equations describing physics and weather conditions dynamics). These are equations, impossible to solve exactly, that is analytically as you do with the school equations, because their nature is chaotic. The methods used to solve these equations are typical of numerical analysis and give only approximate solutions, that is with additional unavoidable errors.</a:t>
            </a:r>
            <a:endParaRPr lang="it-IT" dirty="0"/>
          </a:p>
        </p:txBody>
      </p:sp>
    </p:spTree>
    <p:extLst>
      <p:ext uri="{BB962C8B-B14F-4D97-AF65-F5344CB8AC3E}">
        <p14:creationId xmlns:p14="http://schemas.microsoft.com/office/powerpoint/2010/main" val="3518900098"/>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1992" y="617801"/>
            <a:ext cx="9613861" cy="1421311"/>
          </a:xfrm>
        </p:spPr>
        <p:txBody>
          <a:bodyPr>
            <a:normAutofit fontScale="92500"/>
          </a:bodyPr>
          <a:lstStyle/>
          <a:p>
            <a:r>
              <a:rPr lang="en-US" dirty="0"/>
              <a:t>The data used to describe the initial situation are pressure, temperature, wind, relative humidity, etc. To obtain them, radio probes are used, meteorological satellites and surface meteorological observations or meteorological stations on land and ocean.</a:t>
            </a:r>
            <a:endParaRPr lang="it-IT" dirty="0"/>
          </a:p>
        </p:txBody>
      </p:sp>
      <p:pic>
        <p:nvPicPr>
          <p:cNvPr id="5" name="Immagine 4"/>
          <p:cNvPicPr>
            <a:picLocks noChangeAspect="1"/>
          </p:cNvPicPr>
          <p:nvPr/>
        </p:nvPicPr>
        <p:blipFill>
          <a:blip r:embed="rId2"/>
          <a:stretch>
            <a:fillRect/>
          </a:stretch>
        </p:blipFill>
        <p:spPr>
          <a:xfrm>
            <a:off x="6594680" y="2824711"/>
            <a:ext cx="4925612" cy="2783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magine 6"/>
          <p:cNvPicPr>
            <a:picLocks noChangeAspect="1"/>
          </p:cNvPicPr>
          <p:nvPr/>
        </p:nvPicPr>
        <p:blipFill>
          <a:blip r:embed="rId3"/>
          <a:stretch>
            <a:fillRect/>
          </a:stretch>
        </p:blipFill>
        <p:spPr>
          <a:xfrm>
            <a:off x="719327" y="2824710"/>
            <a:ext cx="4948805" cy="27837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141479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1006" y="590369"/>
            <a:ext cx="9613861" cy="1439599"/>
          </a:xfrm>
        </p:spPr>
        <p:txBody>
          <a:bodyPr/>
          <a:lstStyle/>
          <a:p>
            <a:r>
              <a:rPr lang="en-US" dirty="0"/>
              <a:t>In </a:t>
            </a:r>
            <a:r>
              <a:rPr lang="en-US" dirty="0" smtClean="0"/>
              <a:t>Italy, who </a:t>
            </a:r>
            <a:r>
              <a:rPr lang="en-US" dirty="0"/>
              <a:t>manage the collection of meteorological data </a:t>
            </a:r>
            <a:r>
              <a:rPr lang="en-US" dirty="0" smtClean="0"/>
              <a:t>is </a:t>
            </a:r>
            <a:r>
              <a:rPr lang="en-US" dirty="0"/>
              <a:t>military air </a:t>
            </a:r>
            <a:r>
              <a:rPr lang="en-US" dirty="0" smtClean="0"/>
              <a:t>service. </a:t>
            </a:r>
            <a:r>
              <a:rPr lang="en-US" dirty="0"/>
              <a:t>In turn, it receives data from an </a:t>
            </a:r>
            <a:r>
              <a:rPr lang="en-US" dirty="0" err="1"/>
              <a:t>organisation</a:t>
            </a:r>
            <a:r>
              <a:rPr lang="en-US" dirty="0"/>
              <a:t> called </a:t>
            </a:r>
            <a:r>
              <a:rPr lang="en-US" dirty="0" smtClean="0"/>
              <a:t>EUMETSAT which </a:t>
            </a:r>
            <a:r>
              <a:rPr lang="en-US" dirty="0"/>
              <a:t>collects data for many European countries, including </a:t>
            </a:r>
            <a:r>
              <a:rPr lang="en-US" dirty="0" smtClean="0"/>
              <a:t>France.</a:t>
            </a:r>
            <a:endParaRPr lang="it-IT" dirty="0"/>
          </a:p>
        </p:txBody>
      </p:sp>
      <p:pic>
        <p:nvPicPr>
          <p:cNvPr id="4" name="Immagine 3"/>
          <p:cNvPicPr>
            <a:picLocks noChangeAspect="1"/>
          </p:cNvPicPr>
          <p:nvPr/>
        </p:nvPicPr>
        <p:blipFill>
          <a:blip r:embed="rId2"/>
          <a:stretch>
            <a:fillRect/>
          </a:stretch>
        </p:blipFill>
        <p:spPr>
          <a:xfrm>
            <a:off x="2102812" y="2389459"/>
            <a:ext cx="7090263" cy="3981033"/>
          </a:xfrm>
          <a:prstGeom prst="rect">
            <a:avLst/>
          </a:prstGeom>
        </p:spPr>
      </p:pic>
    </p:spTree>
    <p:extLst>
      <p:ext uri="{BB962C8B-B14F-4D97-AF65-F5344CB8AC3E}">
        <p14:creationId xmlns:p14="http://schemas.microsoft.com/office/powerpoint/2010/main" val="301194273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64592" y="2340865"/>
            <a:ext cx="5815584" cy="3489352"/>
          </a:xfrm>
          <a:prstGeom prst="rect">
            <a:avLst/>
          </a:prstGeom>
        </p:spPr>
      </p:pic>
      <p:sp>
        <p:nvSpPr>
          <p:cNvPr id="4" name="CasellaDiTesto 3"/>
          <p:cNvSpPr txBox="1"/>
          <p:nvPr/>
        </p:nvSpPr>
        <p:spPr>
          <a:xfrm>
            <a:off x="448056" y="566928"/>
            <a:ext cx="9208008" cy="954107"/>
          </a:xfrm>
          <a:prstGeom prst="rect">
            <a:avLst/>
          </a:prstGeom>
          <a:noFill/>
        </p:spPr>
        <p:txBody>
          <a:bodyPr wrap="square" rtlCol="0">
            <a:spAutoFit/>
          </a:bodyPr>
          <a:lstStyle/>
          <a:p>
            <a:r>
              <a:rPr lang="en-US" sz="2800" b="1" dirty="0">
                <a:solidFill>
                  <a:schemeClr val="bg1"/>
                </a:solidFill>
              </a:rPr>
              <a:t>W</a:t>
            </a:r>
            <a:r>
              <a:rPr lang="en-US" sz="2800" b="1" dirty="0" smtClean="0">
                <a:solidFill>
                  <a:schemeClr val="bg1"/>
                </a:solidFill>
              </a:rPr>
              <a:t>e </a:t>
            </a:r>
            <a:r>
              <a:rPr lang="en-US" sz="2800" b="1" dirty="0">
                <a:solidFill>
                  <a:schemeClr val="bg1"/>
                </a:solidFill>
              </a:rPr>
              <a:t>decided to collect the meteorological data of our area in order to show you</a:t>
            </a:r>
            <a:endParaRPr lang="it-IT" sz="2800" b="1" dirty="0">
              <a:solidFill>
                <a:schemeClr val="bg1"/>
              </a:solidFill>
            </a:endParaRPr>
          </a:p>
        </p:txBody>
      </p:sp>
      <p:pic>
        <p:nvPicPr>
          <p:cNvPr id="5" name="Immagine 4"/>
          <p:cNvPicPr>
            <a:picLocks noChangeAspect="1"/>
          </p:cNvPicPr>
          <p:nvPr/>
        </p:nvPicPr>
        <p:blipFill>
          <a:blip r:embed="rId3"/>
          <a:stretch>
            <a:fillRect/>
          </a:stretch>
        </p:blipFill>
        <p:spPr>
          <a:xfrm>
            <a:off x="6183715" y="2340865"/>
            <a:ext cx="5742432" cy="3489352"/>
          </a:xfrm>
          <a:prstGeom prst="rect">
            <a:avLst/>
          </a:prstGeom>
        </p:spPr>
      </p:pic>
      <p:sp>
        <p:nvSpPr>
          <p:cNvPr id="3" name="CasellaDiTesto 2"/>
          <p:cNvSpPr txBox="1"/>
          <p:nvPr/>
        </p:nvSpPr>
        <p:spPr>
          <a:xfrm>
            <a:off x="7626096" y="2459736"/>
            <a:ext cx="1280160" cy="369332"/>
          </a:xfrm>
          <a:prstGeom prst="rect">
            <a:avLst/>
          </a:prstGeom>
          <a:solidFill>
            <a:schemeClr val="bg1">
              <a:lumMod val="75000"/>
              <a:lumOff val="25000"/>
            </a:schemeClr>
          </a:solidFill>
        </p:spPr>
        <p:txBody>
          <a:bodyPr wrap="square" rtlCol="0">
            <a:spAutoFit/>
          </a:bodyPr>
          <a:lstStyle/>
          <a:p>
            <a:endParaRPr lang="it-IT" dirty="0"/>
          </a:p>
        </p:txBody>
      </p:sp>
      <p:sp>
        <p:nvSpPr>
          <p:cNvPr id="6" name="CasellaDiTesto 5"/>
          <p:cNvSpPr txBox="1"/>
          <p:nvPr/>
        </p:nvSpPr>
        <p:spPr>
          <a:xfrm>
            <a:off x="7667074" y="2459736"/>
            <a:ext cx="1198203" cy="369332"/>
          </a:xfrm>
          <a:prstGeom prst="rect">
            <a:avLst/>
          </a:prstGeom>
          <a:noFill/>
        </p:spPr>
        <p:txBody>
          <a:bodyPr wrap="square" rtlCol="0">
            <a:spAutoFit/>
          </a:bodyPr>
          <a:lstStyle/>
          <a:p>
            <a:r>
              <a:rPr lang="it-IT" dirty="0" smtClean="0"/>
              <a:t>(KM/H)</a:t>
            </a:r>
            <a:endParaRPr lang="it-IT" dirty="0"/>
          </a:p>
        </p:txBody>
      </p:sp>
    </p:spTree>
    <p:extLst>
      <p:ext uri="{BB962C8B-B14F-4D97-AF65-F5344CB8AC3E}">
        <p14:creationId xmlns:p14="http://schemas.microsoft.com/office/powerpoint/2010/main" val="1395202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1580060836"/>
              </p:ext>
            </p:extLst>
          </p:nvPr>
        </p:nvGraphicFramePr>
        <p:xfrm>
          <a:off x="3316224" y="1435608"/>
          <a:ext cx="5370576" cy="3127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383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740400" y="458762"/>
            <a:ext cx="4529667" cy="5734391"/>
          </a:xfrm>
          <a:prstGeom prst="rect">
            <a:avLst/>
          </a:prstGeom>
        </p:spPr>
      </p:pic>
      <p:pic>
        <p:nvPicPr>
          <p:cNvPr id="3" name="Immagine 2"/>
          <p:cNvPicPr>
            <a:picLocks noChangeAspect="1"/>
          </p:cNvPicPr>
          <p:nvPr/>
        </p:nvPicPr>
        <p:blipFill>
          <a:blip r:embed="rId3"/>
          <a:stretch>
            <a:fillRect/>
          </a:stretch>
        </p:blipFill>
        <p:spPr>
          <a:xfrm>
            <a:off x="668866" y="458762"/>
            <a:ext cx="4529667" cy="5734391"/>
          </a:xfrm>
          <a:prstGeom prst="rect">
            <a:avLst/>
          </a:prstGeom>
        </p:spPr>
      </p:pic>
      <p:sp>
        <p:nvSpPr>
          <p:cNvPr id="4" name="CasellaDiTesto 3"/>
          <p:cNvSpPr txBox="1"/>
          <p:nvPr/>
        </p:nvSpPr>
        <p:spPr>
          <a:xfrm>
            <a:off x="668865" y="5487573"/>
            <a:ext cx="4529667" cy="369332"/>
          </a:xfrm>
          <a:prstGeom prst="rect">
            <a:avLst/>
          </a:prstGeom>
          <a:solidFill>
            <a:schemeClr val="tx1"/>
          </a:solidFill>
        </p:spPr>
        <p:txBody>
          <a:bodyPr wrap="square" rtlCol="0">
            <a:spAutoFit/>
          </a:bodyPr>
          <a:lstStyle/>
          <a:p>
            <a:endParaRPr lang="it-IT" dirty="0"/>
          </a:p>
        </p:txBody>
      </p:sp>
      <p:sp>
        <p:nvSpPr>
          <p:cNvPr id="5" name="CasellaDiTesto 4"/>
          <p:cNvSpPr txBox="1"/>
          <p:nvPr/>
        </p:nvSpPr>
        <p:spPr>
          <a:xfrm>
            <a:off x="931333" y="5823821"/>
            <a:ext cx="3784600" cy="369332"/>
          </a:xfrm>
          <a:prstGeom prst="rect">
            <a:avLst/>
          </a:prstGeom>
          <a:solidFill>
            <a:schemeClr val="tx1"/>
          </a:solidFill>
        </p:spPr>
        <p:txBody>
          <a:bodyPr wrap="square" rtlCol="0">
            <a:spAutoFit/>
          </a:bodyPr>
          <a:lstStyle/>
          <a:p>
            <a:endParaRPr lang="it-IT" dirty="0"/>
          </a:p>
        </p:txBody>
      </p:sp>
      <p:sp>
        <p:nvSpPr>
          <p:cNvPr id="6" name="CasellaDiTesto 5"/>
          <p:cNvSpPr txBox="1"/>
          <p:nvPr/>
        </p:nvSpPr>
        <p:spPr>
          <a:xfrm>
            <a:off x="5740400" y="5454489"/>
            <a:ext cx="4529667" cy="369332"/>
          </a:xfrm>
          <a:prstGeom prst="rect">
            <a:avLst/>
          </a:prstGeom>
          <a:solidFill>
            <a:schemeClr val="tx1"/>
          </a:solidFill>
        </p:spPr>
        <p:txBody>
          <a:bodyPr wrap="square" rtlCol="0">
            <a:spAutoFit/>
          </a:bodyPr>
          <a:lstStyle/>
          <a:p>
            <a:endParaRPr lang="it-IT" dirty="0"/>
          </a:p>
        </p:txBody>
      </p:sp>
      <p:sp>
        <p:nvSpPr>
          <p:cNvPr id="7" name="CasellaDiTesto 6"/>
          <p:cNvSpPr txBox="1"/>
          <p:nvPr/>
        </p:nvSpPr>
        <p:spPr>
          <a:xfrm>
            <a:off x="6798733" y="5821793"/>
            <a:ext cx="2607734" cy="369332"/>
          </a:xfrm>
          <a:prstGeom prst="rect">
            <a:avLst/>
          </a:prstGeom>
          <a:solidFill>
            <a:schemeClr val="tx1"/>
          </a:solidFill>
        </p:spPr>
        <p:txBody>
          <a:bodyPr wrap="square" rtlCol="0">
            <a:spAutoFit/>
          </a:bodyPr>
          <a:lstStyle/>
          <a:p>
            <a:endParaRPr lang="it-IT" dirty="0"/>
          </a:p>
        </p:txBody>
      </p:sp>
      <p:sp>
        <p:nvSpPr>
          <p:cNvPr id="8" name="CasellaDiTesto 7"/>
          <p:cNvSpPr txBox="1"/>
          <p:nvPr/>
        </p:nvSpPr>
        <p:spPr>
          <a:xfrm>
            <a:off x="668866" y="458762"/>
            <a:ext cx="4529667" cy="369332"/>
          </a:xfrm>
          <a:prstGeom prst="rect">
            <a:avLst/>
          </a:prstGeom>
          <a:solidFill>
            <a:schemeClr val="tx1"/>
          </a:solidFill>
        </p:spPr>
        <p:txBody>
          <a:bodyPr wrap="square" rtlCol="0">
            <a:spAutoFit/>
          </a:bodyPr>
          <a:lstStyle/>
          <a:p>
            <a:endParaRPr lang="it-IT" dirty="0"/>
          </a:p>
        </p:txBody>
      </p:sp>
      <p:sp>
        <p:nvSpPr>
          <p:cNvPr id="9" name="CasellaDiTesto 8"/>
          <p:cNvSpPr txBox="1"/>
          <p:nvPr/>
        </p:nvSpPr>
        <p:spPr>
          <a:xfrm>
            <a:off x="668866" y="828094"/>
            <a:ext cx="4529666" cy="369332"/>
          </a:xfrm>
          <a:prstGeom prst="rect">
            <a:avLst/>
          </a:prstGeom>
          <a:solidFill>
            <a:schemeClr val="tx1"/>
          </a:solidFill>
        </p:spPr>
        <p:txBody>
          <a:bodyPr wrap="square" rtlCol="0">
            <a:spAutoFit/>
          </a:bodyPr>
          <a:lstStyle/>
          <a:p>
            <a:endParaRPr lang="it-IT" dirty="0"/>
          </a:p>
        </p:txBody>
      </p:sp>
      <p:sp>
        <p:nvSpPr>
          <p:cNvPr id="10" name="CasellaDiTesto 9"/>
          <p:cNvSpPr txBox="1"/>
          <p:nvPr/>
        </p:nvSpPr>
        <p:spPr>
          <a:xfrm>
            <a:off x="668866" y="1197426"/>
            <a:ext cx="4529666" cy="369332"/>
          </a:xfrm>
          <a:prstGeom prst="rect">
            <a:avLst/>
          </a:prstGeom>
          <a:solidFill>
            <a:schemeClr val="tx1"/>
          </a:solidFill>
        </p:spPr>
        <p:txBody>
          <a:bodyPr wrap="square" rtlCol="0">
            <a:spAutoFit/>
          </a:bodyPr>
          <a:lstStyle/>
          <a:p>
            <a:endParaRPr lang="it-IT" dirty="0"/>
          </a:p>
        </p:txBody>
      </p:sp>
      <p:sp>
        <p:nvSpPr>
          <p:cNvPr id="11" name="CasellaDiTesto 10"/>
          <p:cNvSpPr txBox="1"/>
          <p:nvPr/>
        </p:nvSpPr>
        <p:spPr>
          <a:xfrm>
            <a:off x="668866" y="1490133"/>
            <a:ext cx="4529666" cy="369332"/>
          </a:xfrm>
          <a:prstGeom prst="rect">
            <a:avLst/>
          </a:prstGeom>
          <a:solidFill>
            <a:schemeClr val="tx1"/>
          </a:solidFill>
        </p:spPr>
        <p:txBody>
          <a:bodyPr wrap="square" rtlCol="0">
            <a:spAutoFit/>
          </a:bodyPr>
          <a:lstStyle/>
          <a:p>
            <a:endParaRPr lang="it-IT" dirty="0"/>
          </a:p>
        </p:txBody>
      </p:sp>
      <p:sp>
        <p:nvSpPr>
          <p:cNvPr id="12" name="CasellaDiTesto 11"/>
          <p:cNvSpPr txBox="1"/>
          <p:nvPr/>
        </p:nvSpPr>
        <p:spPr>
          <a:xfrm>
            <a:off x="5740400" y="458762"/>
            <a:ext cx="4529667" cy="369332"/>
          </a:xfrm>
          <a:prstGeom prst="rect">
            <a:avLst/>
          </a:prstGeom>
          <a:solidFill>
            <a:schemeClr val="tx1"/>
          </a:solidFill>
        </p:spPr>
        <p:txBody>
          <a:bodyPr wrap="square" rtlCol="0">
            <a:spAutoFit/>
          </a:bodyPr>
          <a:lstStyle/>
          <a:p>
            <a:endParaRPr lang="it-IT" dirty="0"/>
          </a:p>
        </p:txBody>
      </p:sp>
      <p:sp>
        <p:nvSpPr>
          <p:cNvPr id="13" name="CasellaDiTesto 12"/>
          <p:cNvSpPr txBox="1"/>
          <p:nvPr/>
        </p:nvSpPr>
        <p:spPr>
          <a:xfrm>
            <a:off x="5740400" y="828094"/>
            <a:ext cx="4529667" cy="369332"/>
          </a:xfrm>
          <a:prstGeom prst="rect">
            <a:avLst/>
          </a:prstGeom>
          <a:solidFill>
            <a:schemeClr val="tx1"/>
          </a:solidFill>
        </p:spPr>
        <p:txBody>
          <a:bodyPr wrap="square" rtlCol="0">
            <a:spAutoFit/>
          </a:bodyPr>
          <a:lstStyle/>
          <a:p>
            <a:endParaRPr lang="it-IT" dirty="0"/>
          </a:p>
        </p:txBody>
      </p:sp>
    </p:spTree>
    <p:extLst>
      <p:ext uri="{BB962C8B-B14F-4D97-AF65-F5344CB8AC3E}">
        <p14:creationId xmlns:p14="http://schemas.microsoft.com/office/powerpoint/2010/main" val="310342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96696" y="1591056"/>
            <a:ext cx="6702552" cy="1862048"/>
          </a:xfrm>
          <a:prstGeom prst="rect">
            <a:avLst/>
          </a:prstGeom>
          <a:noFill/>
        </p:spPr>
        <p:txBody>
          <a:bodyPr wrap="square" rtlCol="0">
            <a:spAutoFit/>
          </a:bodyPr>
          <a:lstStyle/>
          <a:p>
            <a:r>
              <a:rPr lang="it-IT" sz="115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END</a:t>
            </a:r>
            <a:endParaRPr lang="it-IT" sz="11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CasellaDiTesto 2"/>
          <p:cNvSpPr txBox="1"/>
          <p:nvPr/>
        </p:nvSpPr>
        <p:spPr>
          <a:xfrm>
            <a:off x="7699248" y="4288536"/>
            <a:ext cx="4535424" cy="1200329"/>
          </a:xfrm>
          <a:prstGeom prst="rect">
            <a:avLst/>
          </a:prstGeom>
          <a:noFill/>
        </p:spPr>
        <p:txBody>
          <a:bodyPr wrap="square" rtlCol="0">
            <a:spAutoFit/>
          </a:bodyPr>
          <a:lstStyle/>
          <a:p>
            <a:r>
              <a:rPr lang="it-IT" sz="2400" dirty="0" smtClean="0"/>
              <a:t>MADE BY:</a:t>
            </a:r>
          </a:p>
          <a:p>
            <a:r>
              <a:rPr lang="it-IT" sz="2400" dirty="0" smtClean="0"/>
              <a:t>VITUCCI STEFANIA</a:t>
            </a:r>
          </a:p>
          <a:p>
            <a:r>
              <a:rPr lang="it-IT" sz="2400" dirty="0" smtClean="0"/>
              <a:t>DI MAGGIO VITO</a:t>
            </a:r>
            <a:endParaRPr lang="it-IT" sz="2000" dirty="0"/>
          </a:p>
        </p:txBody>
      </p:sp>
    </p:spTree>
    <p:extLst>
      <p:ext uri="{BB962C8B-B14F-4D97-AF65-F5344CB8AC3E}">
        <p14:creationId xmlns:p14="http://schemas.microsoft.com/office/powerpoint/2010/main" val="28801422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o">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TM04033917[[fn=Berlino]]</Template>
  <TotalTime>272</TotalTime>
  <Words>288</Words>
  <Application>Microsoft Macintosh PowerPoint</Application>
  <PresentationFormat>Widescreen</PresentationFormat>
  <Paragraphs>16</Paragraphs>
  <Slides>9</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9</vt:i4>
      </vt:variant>
    </vt:vector>
  </HeadingPairs>
  <TitlesOfParts>
    <vt:vector size="12" baseType="lpstr">
      <vt:lpstr>Trebuchet MS</vt:lpstr>
      <vt:lpstr>Arial</vt:lpstr>
      <vt:lpstr>Berlino</vt:lpstr>
      <vt:lpstr>Presentazione di PowerPoint</vt:lpstr>
      <vt:lpstr>WHAT ARE METEREOLOGICAL DATA?</vt:lpstr>
      <vt:lpstr>HOW TO COLLECT METEREOLOGICAL DATA?</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Utente di Microsoft Office</cp:lastModifiedBy>
  <cp:revision>20</cp:revision>
  <dcterms:created xsi:type="dcterms:W3CDTF">2019-12-17T16:26:08Z</dcterms:created>
  <dcterms:modified xsi:type="dcterms:W3CDTF">2020-01-10T19:41:47Z</dcterms:modified>
</cp:coreProperties>
</file>