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3" r:id="rId27"/>
    <p:sldId id="282" r:id="rId28"/>
    <p:sldId id="284" r:id="rId29"/>
    <p:sldId id="285" r:id="rId30"/>
    <p:sldId id="286" r:id="rId31"/>
    <p:sldId id="287" r:id="rId32"/>
    <p:sldId id="288" r:id="rId33"/>
    <p:sldId id="289" r:id="rId34"/>
    <p:sldId id="290" r:id="rId35"/>
  </p:sldIdLst>
  <p:sldSz cx="9144000" cy="5143500" type="screen16x9"/>
  <p:notesSz cx="6858000" cy="9144000"/>
  <p:embeddedFontLst>
    <p:embeddedFont>
      <p:font typeface="Amatic SC" pitchFamily="2" charset="-79"/>
      <p:regular r:id="rId37"/>
      <p:bold r:id="rId38"/>
    </p:embeddedFont>
    <p:embeddedFont>
      <p:font typeface="Calibri" panose="020F0502020204030204" pitchFamily="34" charset="0"/>
      <p:regular r:id="rId39"/>
      <p:bold r:id="rId40"/>
      <p:italic r:id="rId41"/>
      <p:boldItalic r:id="rId42"/>
    </p:embeddedFont>
    <p:embeddedFont>
      <p:font typeface="Montserrat" pitchFamily="2" charset="77"/>
      <p:regular r:id="rId43"/>
      <p:bold r:id="rId44"/>
      <p:italic r:id="rId45"/>
      <p:boldItalic r:id="rId46"/>
    </p:embeddedFont>
    <p:embeddedFont>
      <p:font typeface="Oswald" pitchFamily="2" charset="77"/>
      <p:regular r:id="rId47"/>
      <p:bold r:id="rId48"/>
    </p:embeddedFont>
    <p:embeddedFont>
      <p:font typeface="Oswald Medium" pitchFamily="2" charset="77"/>
      <p:regular r:id="rId49"/>
      <p:bold r:id="rId50"/>
    </p:embeddedFont>
    <p:embeddedFont>
      <p:font typeface="Playfair Display" pitchFamily="2" charset="77"/>
      <p:regular r:id="rId51"/>
      <p:bold r:id="rId52"/>
      <p:italic r:id="rId53"/>
      <p:boldItalic r:id="rId54"/>
    </p:embeddedFont>
    <p:embeddedFont>
      <p:font typeface="Playfair Display Medium" pitchFamily="2" charset="77"/>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65" d="100"/>
          <a:sy n="165" d="100"/>
        </p:scale>
        <p:origin x="664"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2810413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2284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26f0f7e9a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26f0f7e9a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0218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26f0f7e9a0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26f0f7e9a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838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26f0f7e9a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26f0f7e9a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5352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26f0f7e9a0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26f0f7e9a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089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26f0f7e9a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26f0f7e9a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7655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1b8d5ecca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1b8d5ecca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0730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1b8d5ecca1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1b8d5ecca1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788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1b8d5ecca1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1b8d5ecca1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5662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1b8d5ecca1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1b8d5ecca1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0252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1b8d5ecca1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1b8d5ecca1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8344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261aeefc01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261aeefc01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1526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1b8d5ecca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11b8d5ecca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7556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1b8d5ecca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11b8d5ecca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5370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1b8d5ecca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g11b8d5ecca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6618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1b8d5ecca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11b8d5ecca1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8977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1b8d5ecca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g11b8d5ecca1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8938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2292227b6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2292227b6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3945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261aeefc01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261aeefc01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2128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2292227b6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2292227b6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1517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2292227b6e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2292227b6e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1429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261aeefc01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261aeefc01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8980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2292227b6e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2292227b6e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0802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26f0f7e9a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26f0f7e9a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0617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rmAutofit/>
          </a:bodyPr>
          <a:lstStyle>
            <a:lvl1pPr lv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6" name="Google Shape;56;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7" name="Google Shape;57;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8" name="Google Shape;58;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9" name="Google Shape;59;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highlight>
                  <a:schemeClr val="lt1"/>
                </a:highlight>
              </a:defRPr>
            </a:lvl1pPr>
            <a:lvl2pPr marL="914400" lvl="1" indent="-317500">
              <a:spcBef>
                <a:spcPts val="0"/>
              </a:spcBef>
              <a:spcAft>
                <a:spcPts val="0"/>
              </a:spcAft>
              <a:buSzPts val="1400"/>
              <a:buChar char="○"/>
              <a:defRPr>
                <a:highlight>
                  <a:schemeClr val="lt1"/>
                </a:highlight>
              </a:defRPr>
            </a:lvl2pPr>
            <a:lvl3pPr marL="1371600" lvl="2" indent="-317500">
              <a:spcBef>
                <a:spcPts val="0"/>
              </a:spcBef>
              <a:spcAft>
                <a:spcPts val="0"/>
              </a:spcAft>
              <a:buSzPts val="1400"/>
              <a:buChar char="■"/>
              <a:defRPr>
                <a:highlight>
                  <a:schemeClr val="lt1"/>
                </a:highlight>
              </a:defRPr>
            </a:lvl3pPr>
            <a:lvl4pPr marL="1828800" lvl="3" indent="-317500">
              <a:spcBef>
                <a:spcPts val="0"/>
              </a:spcBef>
              <a:spcAft>
                <a:spcPts val="0"/>
              </a:spcAft>
              <a:buSzPts val="1400"/>
              <a:buChar char="●"/>
              <a:defRPr>
                <a:highlight>
                  <a:schemeClr val="lt1"/>
                </a:highlight>
              </a:defRPr>
            </a:lvl4pPr>
            <a:lvl5pPr marL="2286000" lvl="4" indent="-317500">
              <a:spcBef>
                <a:spcPts val="0"/>
              </a:spcBef>
              <a:spcAft>
                <a:spcPts val="0"/>
              </a:spcAft>
              <a:buSzPts val="1400"/>
              <a:buChar char="○"/>
              <a:defRPr>
                <a:highlight>
                  <a:schemeClr val="lt1"/>
                </a:highlight>
              </a:defRPr>
            </a:lvl5pPr>
            <a:lvl6pPr marL="2743200" lvl="5" indent="-317500">
              <a:spcBef>
                <a:spcPts val="0"/>
              </a:spcBef>
              <a:spcAft>
                <a:spcPts val="0"/>
              </a:spcAft>
              <a:buSzPts val="1400"/>
              <a:buChar char="■"/>
              <a:defRPr>
                <a:highlight>
                  <a:schemeClr val="lt1"/>
                </a:highlight>
              </a:defRPr>
            </a:lvl6pPr>
            <a:lvl7pPr marL="3200400" lvl="6" indent="-317500">
              <a:spcBef>
                <a:spcPts val="0"/>
              </a:spcBef>
              <a:spcAft>
                <a:spcPts val="0"/>
              </a:spcAft>
              <a:buSzPts val="1400"/>
              <a:buChar char="●"/>
              <a:defRPr>
                <a:highlight>
                  <a:schemeClr val="lt1"/>
                </a:highlight>
              </a:defRPr>
            </a:lvl7pPr>
            <a:lvl8pPr marL="3657600" lvl="7" indent="-317500">
              <a:spcBef>
                <a:spcPts val="0"/>
              </a:spcBef>
              <a:spcAft>
                <a:spcPts val="0"/>
              </a:spcAft>
              <a:buSzPts val="1400"/>
              <a:buChar char="○"/>
              <a:defRPr>
                <a:highlight>
                  <a:schemeClr val="lt1"/>
                </a:highlight>
              </a:defRPr>
            </a:lvl8pPr>
            <a:lvl9pPr marL="4114800" lvl="8" indent="-317500">
              <a:spcBef>
                <a:spcPts val="0"/>
              </a:spcBef>
              <a:spcAft>
                <a:spcPts val="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norm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highlight>
                  <a:schemeClr val="dk1"/>
                </a:highlight>
              </a:defRPr>
            </a:lvl1pPr>
            <a:lvl2pPr marL="914400" lvl="1" indent="-317500" algn="ctr">
              <a:spcBef>
                <a:spcPts val="0"/>
              </a:spcBef>
              <a:spcAft>
                <a:spcPts val="0"/>
              </a:spcAft>
              <a:buSzPts val="1400"/>
              <a:buChar char="○"/>
              <a:defRPr>
                <a:highlight>
                  <a:schemeClr val="dk1"/>
                </a:highlight>
              </a:defRPr>
            </a:lvl2pPr>
            <a:lvl3pPr marL="1371600" lvl="2" indent="-317500" algn="ctr">
              <a:spcBef>
                <a:spcPts val="0"/>
              </a:spcBef>
              <a:spcAft>
                <a:spcPts val="0"/>
              </a:spcAft>
              <a:buSzPts val="1400"/>
              <a:buChar char="■"/>
              <a:defRPr>
                <a:highlight>
                  <a:schemeClr val="dk1"/>
                </a:highlight>
              </a:defRPr>
            </a:lvl3pPr>
            <a:lvl4pPr marL="1828800" lvl="3" indent="-317500" algn="ctr">
              <a:spcBef>
                <a:spcPts val="0"/>
              </a:spcBef>
              <a:spcAft>
                <a:spcPts val="0"/>
              </a:spcAft>
              <a:buSzPts val="1400"/>
              <a:buChar char="●"/>
              <a:defRPr>
                <a:highlight>
                  <a:schemeClr val="dk1"/>
                </a:highlight>
              </a:defRPr>
            </a:lvl4pPr>
            <a:lvl5pPr marL="2286000" lvl="4" indent="-317500" algn="ctr">
              <a:spcBef>
                <a:spcPts val="0"/>
              </a:spcBef>
              <a:spcAft>
                <a:spcPts val="0"/>
              </a:spcAft>
              <a:buSzPts val="1400"/>
              <a:buChar char="○"/>
              <a:defRPr>
                <a:highlight>
                  <a:schemeClr val="dk1"/>
                </a:highlight>
              </a:defRPr>
            </a:lvl5pPr>
            <a:lvl6pPr marL="2743200" lvl="5" indent="-317500" algn="ctr">
              <a:spcBef>
                <a:spcPts val="0"/>
              </a:spcBef>
              <a:spcAft>
                <a:spcPts val="0"/>
              </a:spcAft>
              <a:buSzPts val="1400"/>
              <a:buChar char="■"/>
              <a:defRPr>
                <a:highlight>
                  <a:schemeClr val="dk1"/>
                </a:highlight>
              </a:defRPr>
            </a:lvl6pPr>
            <a:lvl7pPr marL="3200400" lvl="6" indent="-317500" algn="ctr">
              <a:spcBef>
                <a:spcPts val="0"/>
              </a:spcBef>
              <a:spcAft>
                <a:spcPts val="0"/>
              </a:spcAft>
              <a:buSzPts val="1400"/>
              <a:buChar char="●"/>
              <a:defRPr>
                <a:highlight>
                  <a:schemeClr val="dk1"/>
                </a:highlight>
              </a:defRPr>
            </a:lvl7pPr>
            <a:lvl8pPr marL="3657600" lvl="7" indent="-317500" algn="ctr">
              <a:spcBef>
                <a:spcPts val="0"/>
              </a:spcBef>
              <a:spcAft>
                <a:spcPts val="0"/>
              </a:spcAft>
              <a:buSzPts val="1400"/>
              <a:buChar char="○"/>
              <a:defRPr>
                <a:highlight>
                  <a:schemeClr val="dk1"/>
                </a:highlight>
              </a:defRPr>
            </a:lvl8pPr>
            <a:lvl9pPr marL="4114800" lvl="8" indent="-317500" algn="ctr">
              <a:spcBef>
                <a:spcPts val="0"/>
              </a:spcBef>
              <a:spcAft>
                <a:spcPts val="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slow" p14:dur="2500">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hydropower.org/news/iea-calls-for-hydropower-policy-overhaul-to-achieve-net-zero-by-205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ctrTitle"/>
          </p:nvPr>
        </p:nvSpPr>
        <p:spPr>
          <a:xfrm>
            <a:off x="344250" y="1403850"/>
            <a:ext cx="8455500" cy="2146800"/>
          </a:xfrm>
          <a:prstGeom prst="rect">
            <a:avLst/>
          </a:prstGeom>
          <a:solidFill>
            <a:schemeClr val="tx1"/>
          </a:solidFill>
        </p:spPr>
        <p:txBody>
          <a:bodyPr spcFirstLastPara="1" wrap="square" lIns="91425" tIns="91425" rIns="91425" bIns="91425" anchor="ctr" anchorCtr="0">
            <a:normAutofit/>
          </a:bodyPr>
          <a:lstStyle/>
          <a:p>
            <a:pPr marL="0" lvl="0" indent="0" algn="ctr" rtl="0">
              <a:spcBef>
                <a:spcPts val="0"/>
              </a:spcBef>
              <a:spcAft>
                <a:spcPts val="0"/>
              </a:spcAft>
              <a:buNone/>
            </a:pPr>
            <a:r>
              <a:rPr lang="it"/>
              <a:t>PHOTOVOLTAICS</a:t>
            </a:r>
            <a:endParaRPr/>
          </a:p>
        </p:txBody>
      </p:sp>
      <p:sp>
        <p:nvSpPr>
          <p:cNvPr id="65" name="Google Shape;65;p14"/>
          <p:cNvSpPr txBox="1">
            <a:spLocks noGrp="1"/>
          </p:cNvSpPr>
          <p:nvPr>
            <p:ph type="subTitle" idx="1"/>
          </p:nvPr>
        </p:nvSpPr>
        <p:spPr>
          <a:xfrm>
            <a:off x="344250" y="3550650"/>
            <a:ext cx="4910100" cy="6423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it"/>
              <a:t>A type of renewable energy</a:t>
            </a:r>
            <a:endParaRPr/>
          </a:p>
        </p:txBody>
      </p:sp>
      <p:sp>
        <p:nvSpPr>
          <p:cNvPr id="66" name="Google Shape;66;p14"/>
          <p:cNvSpPr txBox="1"/>
          <p:nvPr/>
        </p:nvSpPr>
        <p:spPr>
          <a:xfrm>
            <a:off x="586950" y="929550"/>
            <a:ext cx="442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Oswald"/>
                <a:ea typeface="Oswald"/>
                <a:cs typeface="Oswald"/>
                <a:sym typeface="Oswald"/>
              </a:rPr>
              <a:t>Celenza Margherita and Schiavone Annarita</a:t>
            </a:r>
            <a:endParaRPr>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D0E6"/>
        </a:solidFill>
        <a:effectLst/>
      </p:bgPr>
    </p:bg>
    <p:spTree>
      <p:nvGrpSpPr>
        <p:cNvPr id="1" name="Shape 137"/>
        <p:cNvGrpSpPr/>
        <p:nvPr/>
      </p:nvGrpSpPr>
      <p:grpSpPr>
        <a:xfrm>
          <a:off x="0" y="0"/>
          <a:ext cx="0" cy="0"/>
          <a:chOff x="0" y="0"/>
          <a:chExt cx="0" cy="0"/>
        </a:xfrm>
      </p:grpSpPr>
      <p:sp>
        <p:nvSpPr>
          <p:cNvPr id="138" name="Google Shape;138;p23"/>
          <p:cNvSpPr txBox="1">
            <a:spLocks noGrp="1"/>
          </p:cNvSpPr>
          <p:nvPr>
            <p:ph type="body" idx="1"/>
          </p:nvPr>
        </p:nvSpPr>
        <p:spPr>
          <a:xfrm>
            <a:off x="311700" y="307450"/>
            <a:ext cx="8520600" cy="33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Hydroelectric energy, also called hydroelectric power or hydroelectricity, is a form of energy that harnesses the power of water in motion to generate electricity. People have used this force for millennia. Over two thousand years ago, people in Greece used flowing water to turn the wheel of their mill to ground wheat into flour.</a:t>
            </a:r>
            <a:endParaRPr/>
          </a:p>
          <a:p>
            <a:pPr marL="0" lvl="0" indent="0" algn="l" rtl="0">
              <a:spcBef>
                <a:spcPts val="1200"/>
              </a:spcBef>
              <a:spcAft>
                <a:spcPts val="1200"/>
              </a:spcAft>
              <a:buNone/>
            </a:pPr>
            <a:endParaRPr/>
          </a:p>
        </p:txBody>
      </p:sp>
      <p:pic>
        <p:nvPicPr>
          <p:cNvPr id="139" name="Google Shape;139;p23"/>
          <p:cNvPicPr preferRelativeResize="0"/>
          <p:nvPr/>
        </p:nvPicPr>
        <p:blipFill>
          <a:blip r:embed="rId3">
            <a:alphaModFix/>
          </a:blip>
          <a:stretch>
            <a:fillRect/>
          </a:stretch>
        </p:blipFill>
        <p:spPr>
          <a:xfrm>
            <a:off x="5494175" y="1894700"/>
            <a:ext cx="3275299" cy="2456450"/>
          </a:xfrm>
          <a:prstGeom prst="rect">
            <a:avLst/>
          </a:prstGeom>
          <a:noFill/>
          <a:ln>
            <a:noFill/>
          </a:ln>
        </p:spPr>
      </p:pic>
      <p:pic>
        <p:nvPicPr>
          <p:cNvPr id="140" name="Google Shape;140;p23"/>
          <p:cNvPicPr preferRelativeResize="0"/>
          <p:nvPr/>
        </p:nvPicPr>
        <p:blipFill>
          <a:blip r:embed="rId4">
            <a:alphaModFix/>
          </a:blip>
          <a:stretch>
            <a:fillRect/>
          </a:stretch>
        </p:blipFill>
        <p:spPr>
          <a:xfrm>
            <a:off x="311700" y="2189000"/>
            <a:ext cx="4841900" cy="2708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D0E6"/>
        </a:solidFill>
        <a:effectLst/>
      </p:bgPr>
    </p:bg>
    <p:spTree>
      <p:nvGrpSpPr>
        <p:cNvPr id="1" name="Shape 144"/>
        <p:cNvGrpSpPr/>
        <p:nvPr/>
      </p:nvGrpSpPr>
      <p:grpSpPr>
        <a:xfrm>
          <a:off x="0" y="0"/>
          <a:ext cx="0" cy="0"/>
          <a:chOff x="0" y="0"/>
          <a:chExt cx="0" cy="0"/>
        </a:xfrm>
      </p:grpSpPr>
      <p:sp>
        <p:nvSpPr>
          <p:cNvPr id="145" name="Google Shape;145;p24"/>
          <p:cNvSpPr txBox="1">
            <a:spLocks noGrp="1"/>
          </p:cNvSpPr>
          <p:nvPr>
            <p:ph type="body" idx="1"/>
          </p:nvPr>
        </p:nvSpPr>
        <p:spPr>
          <a:xfrm>
            <a:off x="311700" y="2765050"/>
            <a:ext cx="8697900" cy="33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Most hydroelectric power plants have a reservoir of water, a gate or valve to control how much water flows out of the reservoir, and an outlet or place where the water ends up after flowing downward. Water gains potential energy just before it spills over the top of a dam or flows down a hill. The potential energy is converted into kinetic energy as water flows downhill. The water can be used to turn the blades of a turbine to generate electricity, which is distributed to the power plant’s customers.</a:t>
            </a:r>
            <a:endParaRPr/>
          </a:p>
          <a:p>
            <a:pPr marL="0" lvl="0" indent="0" algn="l" rtl="0">
              <a:spcBef>
                <a:spcPts val="1200"/>
              </a:spcBef>
              <a:spcAft>
                <a:spcPts val="1200"/>
              </a:spcAft>
              <a:buNone/>
            </a:pPr>
            <a:endParaRPr/>
          </a:p>
        </p:txBody>
      </p:sp>
      <p:pic>
        <p:nvPicPr>
          <p:cNvPr id="146" name="Google Shape;146;p24"/>
          <p:cNvPicPr preferRelativeResize="0"/>
          <p:nvPr/>
        </p:nvPicPr>
        <p:blipFill>
          <a:blip r:embed="rId3">
            <a:alphaModFix/>
          </a:blip>
          <a:stretch>
            <a:fillRect/>
          </a:stretch>
        </p:blipFill>
        <p:spPr>
          <a:xfrm>
            <a:off x="311700" y="304800"/>
            <a:ext cx="3690374" cy="2460250"/>
          </a:xfrm>
          <a:prstGeom prst="rect">
            <a:avLst/>
          </a:prstGeom>
          <a:noFill/>
          <a:ln>
            <a:noFill/>
          </a:ln>
        </p:spPr>
      </p:pic>
      <p:pic>
        <p:nvPicPr>
          <p:cNvPr id="147" name="Google Shape;147;p24"/>
          <p:cNvPicPr preferRelativeResize="0"/>
          <p:nvPr/>
        </p:nvPicPr>
        <p:blipFill>
          <a:blip r:embed="rId4">
            <a:alphaModFix/>
          </a:blip>
          <a:stretch>
            <a:fillRect/>
          </a:stretch>
        </p:blipFill>
        <p:spPr>
          <a:xfrm>
            <a:off x="4455049" y="304800"/>
            <a:ext cx="4377259" cy="2460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D0E6"/>
        </a:solidFill>
        <a:effectLst/>
      </p:bgPr>
    </p:bg>
    <p:spTree>
      <p:nvGrpSpPr>
        <p:cNvPr id="1" name="Shape 151"/>
        <p:cNvGrpSpPr/>
        <p:nvPr/>
      </p:nvGrpSpPr>
      <p:grpSpPr>
        <a:xfrm>
          <a:off x="0" y="0"/>
          <a:ext cx="0" cy="0"/>
          <a:chOff x="0" y="0"/>
          <a:chExt cx="0" cy="0"/>
        </a:xfrm>
      </p:grpSpPr>
      <p:pic>
        <p:nvPicPr>
          <p:cNvPr id="152" name="Google Shape;152;p25"/>
          <p:cNvPicPr preferRelativeResize="0"/>
          <p:nvPr/>
        </p:nvPicPr>
        <p:blipFill rotWithShape="1">
          <a:blip r:embed="rId3">
            <a:alphaModFix/>
          </a:blip>
          <a:srcRect t="6229" b="2287"/>
          <a:stretch/>
        </p:blipFill>
        <p:spPr>
          <a:xfrm>
            <a:off x="220425" y="2162150"/>
            <a:ext cx="5849699" cy="2685900"/>
          </a:xfrm>
          <a:prstGeom prst="rect">
            <a:avLst/>
          </a:prstGeom>
          <a:noFill/>
          <a:ln>
            <a:noFill/>
          </a:ln>
        </p:spPr>
      </p:pic>
      <p:sp>
        <p:nvSpPr>
          <p:cNvPr id="153" name="Google Shape;153;p25"/>
          <p:cNvSpPr txBox="1">
            <a:spLocks noGrp="1"/>
          </p:cNvSpPr>
          <p:nvPr>
            <p:ph type="body" idx="1"/>
          </p:nvPr>
        </p:nvSpPr>
        <p:spPr>
          <a:xfrm>
            <a:off x="3612525" y="396050"/>
            <a:ext cx="5276400" cy="1847100"/>
          </a:xfrm>
          <a:prstGeom prst="rect">
            <a:avLst/>
          </a:prstGeom>
        </p:spPr>
        <p:txBody>
          <a:bodyPr spcFirstLastPara="1" wrap="square" lIns="91425" tIns="91425" rIns="91425" bIns="91425" anchor="t" anchorCtr="0">
            <a:normAutofit fontScale="25000" lnSpcReduction="20000"/>
          </a:bodyPr>
          <a:lstStyle/>
          <a:p>
            <a:pPr marL="0" lvl="0" indent="0" algn="r" rtl="0">
              <a:spcBef>
                <a:spcPts val="600"/>
              </a:spcBef>
              <a:spcAft>
                <a:spcPts val="0"/>
              </a:spcAft>
              <a:buNone/>
            </a:pPr>
            <a:r>
              <a:rPr lang="it" sz="7686"/>
              <a:t>•Hydroelectric energy is the most commonly-used renewable source of electricity. Approximately 71 percent of all of the renewable electricity generated on Earth is from hydropower.</a:t>
            </a:r>
            <a:endParaRPr sz="7686"/>
          </a:p>
          <a:p>
            <a:pPr marL="0" lvl="0" indent="0" algn="r" rtl="0">
              <a:spcBef>
                <a:spcPts val="600"/>
              </a:spcBef>
              <a:spcAft>
                <a:spcPts val="0"/>
              </a:spcAft>
              <a:buNone/>
            </a:pPr>
            <a:endParaRPr sz="7686"/>
          </a:p>
          <a:p>
            <a:pPr marL="0" lvl="0" indent="0" algn="r" rtl="0">
              <a:spcBef>
                <a:spcPts val="600"/>
              </a:spcBef>
              <a:spcAft>
                <a:spcPts val="0"/>
              </a:spcAft>
              <a:buNone/>
            </a:pPr>
            <a:endParaRPr sz="7686"/>
          </a:p>
          <a:p>
            <a:pPr marL="0" lvl="0" indent="0" algn="r" rtl="0">
              <a:spcBef>
                <a:spcPts val="600"/>
              </a:spcBef>
              <a:spcAft>
                <a:spcPts val="0"/>
              </a:spcAft>
              <a:buNone/>
            </a:pPr>
            <a:r>
              <a:rPr lang="it" sz="7686"/>
              <a:t>     </a:t>
            </a:r>
            <a:endParaRPr sz="7686"/>
          </a:p>
        </p:txBody>
      </p:sp>
      <p:sp>
        <p:nvSpPr>
          <p:cNvPr id="154" name="Google Shape;154;p25"/>
          <p:cNvSpPr txBox="1"/>
          <p:nvPr/>
        </p:nvSpPr>
        <p:spPr>
          <a:xfrm>
            <a:off x="220425" y="161150"/>
            <a:ext cx="23580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2700">
                <a:latin typeface="Playfair Display"/>
                <a:ea typeface="Playfair Display"/>
                <a:cs typeface="Playfair Display"/>
                <a:sym typeface="Playfair Display"/>
              </a:rPr>
              <a:t>The single largest renewable energy source</a:t>
            </a:r>
            <a:endParaRPr sz="2700">
              <a:latin typeface="Playfair Display"/>
              <a:ea typeface="Playfair Display"/>
              <a:cs typeface="Playfair Display"/>
              <a:sym typeface="Playfair Display"/>
            </a:endParaRPr>
          </a:p>
        </p:txBody>
      </p:sp>
      <p:sp>
        <p:nvSpPr>
          <p:cNvPr id="155" name="Google Shape;155;p25"/>
          <p:cNvSpPr txBox="1"/>
          <p:nvPr/>
        </p:nvSpPr>
        <p:spPr>
          <a:xfrm>
            <a:off x="6070125" y="2243150"/>
            <a:ext cx="2967900" cy="38328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it" sz="1686">
                <a:solidFill>
                  <a:schemeClr val="dk2"/>
                </a:solidFill>
                <a:latin typeface="Playfair Display"/>
                <a:ea typeface="Playfair Display"/>
                <a:cs typeface="Playfair Display"/>
                <a:sym typeface="Playfair Display"/>
              </a:rPr>
              <a:t>•</a:t>
            </a:r>
            <a:r>
              <a:rPr lang="it" sz="1686" b="1">
                <a:solidFill>
                  <a:schemeClr val="dk2"/>
                </a:solidFill>
                <a:latin typeface="Playfair Display"/>
                <a:ea typeface="Playfair Display"/>
                <a:cs typeface="Playfair Display"/>
                <a:sym typeface="Playfair Display"/>
              </a:rPr>
              <a:t>In its </a:t>
            </a:r>
            <a:r>
              <a:rPr lang="it" sz="1686" b="1" u="sng">
                <a:solidFill>
                  <a:schemeClr val="accent5"/>
                </a:solidFill>
                <a:latin typeface="Playfair Display"/>
                <a:ea typeface="Playfair Display"/>
                <a:cs typeface="Playfair Display"/>
                <a:sym typeface="Playfair Display"/>
                <a:hlinkClick r:id="rId4">
                  <a:extLst>
                    <a:ext uri="{A12FA001-AC4F-418D-AE19-62706E023703}">
                      <ahyp:hlinkClr xmlns:ahyp="http://schemas.microsoft.com/office/drawing/2018/hyperlinkcolor" val="tx"/>
                    </a:ext>
                  </a:extLst>
                </a:hlinkClick>
              </a:rPr>
              <a:t>2021 Hydropower Special Market Report</a:t>
            </a:r>
            <a:r>
              <a:rPr lang="it" sz="1686" b="1">
                <a:solidFill>
                  <a:schemeClr val="dk2"/>
                </a:solidFill>
                <a:latin typeface="Playfair Display"/>
                <a:ea typeface="Playfair Display"/>
                <a:cs typeface="Playfair Display"/>
                <a:sym typeface="Playfair Display"/>
              </a:rPr>
              <a:t>, the International Energy Agency (IEA) reports that no country has come close to achieving 100% renewables without hydropower in the energy mix.</a:t>
            </a:r>
            <a:endParaRPr sz="1686">
              <a:solidFill>
                <a:schemeClr val="dk2"/>
              </a:solidFill>
              <a:latin typeface="Playfair Display"/>
              <a:ea typeface="Playfair Display"/>
              <a:cs typeface="Playfair Display"/>
              <a:sym typeface="Playfair Display"/>
            </a:endParaRPr>
          </a:p>
          <a:p>
            <a:pPr marL="0" lvl="0" indent="0" algn="r" rtl="0">
              <a:lnSpc>
                <a:spcPct val="115000"/>
              </a:lnSpc>
              <a:spcBef>
                <a:spcPts val="600"/>
              </a:spcBef>
              <a:spcAft>
                <a:spcPts val="0"/>
              </a:spcAft>
              <a:buNone/>
            </a:pPr>
            <a:endParaRPr sz="7686" b="1">
              <a:solidFill>
                <a:schemeClr val="dk2"/>
              </a:solidFill>
              <a:highlight>
                <a:srgbClr val="5FD0E6"/>
              </a:highlight>
              <a:latin typeface="Playfair Display"/>
              <a:ea typeface="Playfair Display"/>
              <a:cs typeface="Playfair Display"/>
              <a:sym typeface="Playfair Displ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FD0E6"/>
        </a:solidFill>
        <a:effectLst/>
      </p:bgPr>
    </p:bg>
    <p:spTree>
      <p:nvGrpSpPr>
        <p:cNvPr id="1" name="Shape 159"/>
        <p:cNvGrpSpPr/>
        <p:nvPr/>
      </p:nvGrpSpPr>
      <p:grpSpPr>
        <a:xfrm>
          <a:off x="0" y="0"/>
          <a:ext cx="0" cy="0"/>
          <a:chOff x="0" y="0"/>
          <a:chExt cx="0" cy="0"/>
        </a:xfrm>
      </p:grpSpPr>
      <p:pic>
        <p:nvPicPr>
          <p:cNvPr id="160" name="Google Shape;160;p26"/>
          <p:cNvPicPr preferRelativeResize="0"/>
          <p:nvPr/>
        </p:nvPicPr>
        <p:blipFill>
          <a:blip r:embed="rId3">
            <a:alphaModFix/>
          </a:blip>
          <a:stretch>
            <a:fillRect/>
          </a:stretch>
        </p:blipFill>
        <p:spPr>
          <a:xfrm>
            <a:off x="3161900" y="161150"/>
            <a:ext cx="5621551" cy="4982351"/>
          </a:xfrm>
          <a:prstGeom prst="rect">
            <a:avLst/>
          </a:prstGeom>
          <a:noFill/>
          <a:ln>
            <a:noFill/>
          </a:ln>
        </p:spPr>
      </p:pic>
      <p:sp>
        <p:nvSpPr>
          <p:cNvPr id="161" name="Google Shape;161;p26"/>
          <p:cNvSpPr txBox="1"/>
          <p:nvPr/>
        </p:nvSpPr>
        <p:spPr>
          <a:xfrm>
            <a:off x="134300" y="1047600"/>
            <a:ext cx="3491700" cy="4095900"/>
          </a:xfrm>
          <a:prstGeom prst="rect">
            <a:avLst/>
          </a:prstGeom>
          <a:no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it" sz="2000" b="1">
                <a:solidFill>
                  <a:schemeClr val="lt1"/>
                </a:solidFill>
                <a:latin typeface="Playfair Display"/>
                <a:ea typeface="Playfair Display"/>
                <a:cs typeface="Playfair Display"/>
                <a:sym typeface="Playfair Display"/>
              </a:rPr>
              <a:t>Hydropower installed capacity reached 1,330 gigawatts (GW) in 2020</a:t>
            </a:r>
            <a:r>
              <a:rPr lang="it" sz="2000">
                <a:solidFill>
                  <a:schemeClr val="lt1"/>
                </a:solidFill>
                <a:latin typeface="Playfair Display"/>
                <a:ea typeface="Playfair Display"/>
                <a:cs typeface="Playfair Display"/>
                <a:sym typeface="Playfair Display"/>
              </a:rPr>
              <a:t> as generation hit a record 4,370 terawatt hours (TWh). China, Brazil, the USA, Canada and India are the largest hydropower producers by installed capacity.</a:t>
            </a:r>
            <a:endParaRPr sz="2000">
              <a:solidFill>
                <a:schemeClr val="lt1"/>
              </a:solidFill>
              <a:latin typeface="Playfair Display"/>
              <a:ea typeface="Playfair Display"/>
              <a:cs typeface="Playfair Display"/>
              <a:sym typeface="Playfair Display"/>
            </a:endParaRPr>
          </a:p>
          <a:p>
            <a:pPr marL="0" lvl="0" indent="0" algn="l" rtl="0">
              <a:lnSpc>
                <a:spcPct val="150000"/>
              </a:lnSpc>
              <a:spcBef>
                <a:spcPts val="1800"/>
              </a:spcBef>
              <a:spcAft>
                <a:spcPts val="1800"/>
              </a:spcAft>
              <a:buNone/>
            </a:pPr>
            <a:r>
              <a:rPr lang="it" sz="1500">
                <a:solidFill>
                  <a:srgbClr val="282828"/>
                </a:solidFill>
                <a:highlight>
                  <a:srgbClr val="FFFFFF"/>
                </a:highlight>
              </a:rPr>
              <a:t>‍</a:t>
            </a:r>
            <a:endParaRPr sz="1500">
              <a:solidFill>
                <a:srgbClr val="282828"/>
              </a:solidFill>
              <a:highlight>
                <a:srgbClr val="FFFFFF"/>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D0E6"/>
        </a:solidFill>
        <a:effectLst/>
      </p:bgPr>
    </p:bg>
    <p:spTree>
      <p:nvGrpSpPr>
        <p:cNvPr id="1" name="Shape 165"/>
        <p:cNvGrpSpPr/>
        <p:nvPr/>
      </p:nvGrpSpPr>
      <p:grpSpPr>
        <a:xfrm>
          <a:off x="0" y="0"/>
          <a:ext cx="0" cy="0"/>
          <a:chOff x="0" y="0"/>
          <a:chExt cx="0" cy="0"/>
        </a:xfrm>
      </p:grpSpPr>
      <p:sp>
        <p:nvSpPr>
          <p:cNvPr id="166" name="Google Shape;166;p27"/>
          <p:cNvSpPr txBox="1"/>
          <p:nvPr/>
        </p:nvSpPr>
        <p:spPr>
          <a:xfrm>
            <a:off x="126900" y="833513"/>
            <a:ext cx="8890200" cy="23781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it" sz="1500">
                <a:solidFill>
                  <a:srgbClr val="282828"/>
                </a:solidFill>
                <a:latin typeface="Playfair Display"/>
                <a:ea typeface="Playfair Display"/>
                <a:cs typeface="Playfair Display"/>
                <a:sym typeface="Playfair Display"/>
              </a:rPr>
              <a:t>Sustainable hydropower supports the achievement of the United Nations Agenda for Sustainable Development, as well as the Paris Agreement on climate change.</a:t>
            </a:r>
            <a:endParaRPr sz="1500">
              <a:solidFill>
                <a:srgbClr val="282828"/>
              </a:solidFill>
              <a:latin typeface="Playfair Display"/>
              <a:ea typeface="Playfair Display"/>
              <a:cs typeface="Playfair Display"/>
              <a:sym typeface="Playfair Display"/>
            </a:endParaRPr>
          </a:p>
          <a:p>
            <a:pPr marL="0" lvl="0" indent="0" algn="l" rtl="0">
              <a:lnSpc>
                <a:spcPct val="150000"/>
              </a:lnSpc>
              <a:spcBef>
                <a:spcPts val="1800"/>
              </a:spcBef>
              <a:spcAft>
                <a:spcPts val="1800"/>
              </a:spcAft>
              <a:buNone/>
            </a:pPr>
            <a:r>
              <a:rPr lang="it" sz="1500">
                <a:solidFill>
                  <a:srgbClr val="282828"/>
                </a:solidFill>
                <a:latin typeface="Playfair Display"/>
                <a:ea typeface="Playfair Display"/>
                <a:cs typeface="Playfair Display"/>
                <a:sym typeface="Playfair Display"/>
              </a:rPr>
              <a:t>The </a:t>
            </a:r>
            <a:r>
              <a:rPr lang="it" sz="1500" b="1">
                <a:solidFill>
                  <a:srgbClr val="0072CF"/>
                </a:solidFill>
                <a:uFill>
                  <a:noFill/>
                </a:uFill>
                <a:latin typeface="Playfair Display"/>
                <a:ea typeface="Playfair Display"/>
                <a:cs typeface="Playfair Display"/>
                <a:sym typeface="Playfair Display"/>
                <a:hlinkClick r:id="rId3">
                  <a:extLst>
                    <a:ext uri="{A12FA001-AC4F-418D-AE19-62706E023703}">
                      <ahyp:hlinkClr xmlns:ahyp="http://schemas.microsoft.com/office/drawing/2018/hyperlinkcolor" val="tx"/>
                    </a:ext>
                  </a:extLst>
                </a:hlinkClick>
              </a:rPr>
              <a:t>17 Sustainable Development Goals</a:t>
            </a:r>
            <a:r>
              <a:rPr lang="it" sz="1500">
                <a:solidFill>
                  <a:srgbClr val="282828"/>
                </a:solidFill>
                <a:latin typeface="Playfair Display"/>
                <a:ea typeface="Playfair Display"/>
                <a:cs typeface="Playfair Display"/>
                <a:sym typeface="Playfair Display"/>
              </a:rPr>
              <a:t> were adopted by all member governments of the United Nations and provide a blueprint of priorities for national governments, multilateral organisations, business and civil society. When responsibly developed and operated, hydropower projects can directly support the achievement of SDGs 6, 7, 9 and 13</a:t>
            </a:r>
            <a:endParaRPr sz="1500">
              <a:solidFill>
                <a:srgbClr val="282828"/>
              </a:solidFill>
              <a:latin typeface="Playfair Display"/>
              <a:ea typeface="Playfair Display"/>
              <a:cs typeface="Playfair Display"/>
              <a:sym typeface="Playfair Display"/>
            </a:endParaRPr>
          </a:p>
        </p:txBody>
      </p:sp>
      <p:pic>
        <p:nvPicPr>
          <p:cNvPr id="167" name="Google Shape;167;p27"/>
          <p:cNvPicPr preferRelativeResize="0"/>
          <p:nvPr/>
        </p:nvPicPr>
        <p:blipFill>
          <a:blip r:embed="rId4">
            <a:alphaModFix/>
          </a:blip>
          <a:stretch>
            <a:fillRect/>
          </a:stretch>
        </p:blipFill>
        <p:spPr>
          <a:xfrm>
            <a:off x="585500" y="3420650"/>
            <a:ext cx="7485626" cy="1485200"/>
          </a:xfrm>
          <a:prstGeom prst="rect">
            <a:avLst/>
          </a:prstGeom>
          <a:noFill/>
          <a:ln>
            <a:noFill/>
          </a:ln>
        </p:spPr>
      </p:pic>
      <p:sp>
        <p:nvSpPr>
          <p:cNvPr id="168" name="Google Shape;168;p27"/>
          <p:cNvSpPr txBox="1"/>
          <p:nvPr/>
        </p:nvSpPr>
        <p:spPr>
          <a:xfrm>
            <a:off x="1143517" y="179525"/>
            <a:ext cx="6369600" cy="654000"/>
          </a:xfrm>
          <a:prstGeom prst="rect">
            <a:avLst/>
          </a:prstGeom>
          <a:noFill/>
          <a:ln>
            <a:noFill/>
          </a:ln>
        </p:spPr>
        <p:txBody>
          <a:bodyPr spcFirstLastPara="1" wrap="square" lIns="91425" tIns="91425" rIns="91425" bIns="91425" anchor="t" anchorCtr="0">
            <a:spAutoFit/>
          </a:bodyPr>
          <a:lstStyle/>
          <a:p>
            <a:pPr marL="0" lvl="0" indent="0" algn="l" rtl="0">
              <a:lnSpc>
                <a:spcPct val="107000"/>
              </a:lnSpc>
              <a:spcBef>
                <a:spcPts val="0"/>
              </a:spcBef>
              <a:spcAft>
                <a:spcPts val="1800"/>
              </a:spcAft>
              <a:buNone/>
            </a:pPr>
            <a:r>
              <a:rPr lang="it" sz="3050" b="1">
                <a:solidFill>
                  <a:srgbClr val="282828"/>
                </a:solidFill>
                <a:latin typeface="Playfair Display"/>
                <a:ea typeface="Playfair Display"/>
                <a:cs typeface="Playfair Display"/>
                <a:sym typeface="Playfair Display"/>
              </a:rPr>
              <a:t>Hydropower and the SDGs</a:t>
            </a:r>
            <a:endParaRPr sz="3450" b="1">
              <a:solidFill>
                <a:srgbClr val="282828"/>
              </a:solidFill>
              <a:latin typeface="Playfair Display"/>
              <a:ea typeface="Playfair Display"/>
              <a:cs typeface="Playfair Display"/>
              <a:sym typeface="Playfair Displ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8"/>
          <p:cNvSpPr txBox="1">
            <a:spLocks noGrp="1"/>
          </p:cNvSpPr>
          <p:nvPr>
            <p:ph type="ctrTitle"/>
          </p:nvPr>
        </p:nvSpPr>
        <p:spPr>
          <a:xfrm>
            <a:off x="344250" y="1403850"/>
            <a:ext cx="8455500" cy="2146800"/>
          </a:xfrm>
          <a:prstGeom prst="rect">
            <a:avLst/>
          </a:prstGeom>
          <a:solidFill>
            <a:schemeClr val="tx1"/>
          </a:solidFill>
        </p:spPr>
        <p:txBody>
          <a:bodyPr spcFirstLastPara="1" wrap="square" lIns="91425" tIns="91425" rIns="91425" bIns="91425" anchor="ctr" anchorCtr="0">
            <a:normAutofit/>
          </a:bodyPr>
          <a:lstStyle/>
          <a:p>
            <a:pPr marL="0" lvl="0" indent="0" algn="ctr" rtl="0">
              <a:spcBef>
                <a:spcPts val="0"/>
              </a:spcBef>
              <a:spcAft>
                <a:spcPts val="0"/>
              </a:spcAft>
              <a:buNone/>
            </a:pPr>
            <a:r>
              <a:rPr lang="it"/>
              <a:t>WIND POWER</a:t>
            </a:r>
            <a:endParaRPr/>
          </a:p>
        </p:txBody>
      </p:sp>
      <p:sp>
        <p:nvSpPr>
          <p:cNvPr id="174" name="Google Shape;174;p28"/>
          <p:cNvSpPr txBox="1">
            <a:spLocks noGrp="1"/>
          </p:cNvSpPr>
          <p:nvPr>
            <p:ph type="subTitle" idx="1"/>
          </p:nvPr>
        </p:nvSpPr>
        <p:spPr>
          <a:xfrm>
            <a:off x="344250" y="3550650"/>
            <a:ext cx="4910100" cy="577800"/>
          </a:xfrm>
          <a:prstGeom prst="rect">
            <a:avLst/>
          </a:prstGeom>
        </p:spPr>
        <p:txBody>
          <a:bodyPr spcFirstLastPara="1" wrap="square" lIns="91425" tIns="91425" rIns="91425" bIns="91425" anchor="ctr" anchorCtr="0">
            <a:normAutofit fontScale="25000" lnSpcReduction="20000"/>
          </a:bodyPr>
          <a:lstStyle/>
          <a:p>
            <a:pPr marL="0" lvl="0" indent="0" algn="ctr" rtl="0">
              <a:spcBef>
                <a:spcPts val="0"/>
              </a:spcBef>
              <a:spcAft>
                <a:spcPts val="0"/>
              </a:spcAft>
              <a:buNone/>
            </a:pPr>
            <a:r>
              <a:rPr lang="it" sz="6800">
                <a:latin typeface="Playfair Display"/>
                <a:ea typeface="Playfair Display"/>
                <a:cs typeface="Playfair Display"/>
                <a:sym typeface="Playfair Display"/>
              </a:rPr>
              <a:t>ALTERNATIVE ENERGY SOURCES</a:t>
            </a:r>
            <a:r>
              <a:rPr lang="it" sz="6800">
                <a:solidFill>
                  <a:schemeClr val="dk2"/>
                </a:solidFill>
                <a:latin typeface="Playfair Display"/>
                <a:ea typeface="Playfair Display"/>
                <a:cs typeface="Playfair Display"/>
                <a:sym typeface="Playfair Display"/>
              </a:rPr>
              <a:t> ENERGY SOURCES SOURCES</a:t>
            </a:r>
            <a:endParaRPr/>
          </a:p>
        </p:txBody>
      </p:sp>
      <p:sp>
        <p:nvSpPr>
          <p:cNvPr id="175" name="Google Shape;175;p28"/>
          <p:cNvSpPr txBox="1"/>
          <p:nvPr/>
        </p:nvSpPr>
        <p:spPr>
          <a:xfrm>
            <a:off x="586950" y="929550"/>
            <a:ext cx="442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Oswald"/>
                <a:ea typeface="Oswald"/>
                <a:cs typeface="Oswald"/>
                <a:sym typeface="Oswald"/>
              </a:rPr>
              <a:t>Afif Assiya and Stallone Dominga</a:t>
            </a:r>
            <a:endParaRPr>
              <a:latin typeface="Oswald"/>
              <a:ea typeface="Oswald"/>
              <a:cs typeface="Oswald"/>
              <a:sym typeface="Oswa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sp>
        <p:nvSpPr>
          <p:cNvPr id="180" name="Google Shape;180;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it" sz="4300" b="1">
                <a:solidFill>
                  <a:schemeClr val="accent6"/>
                </a:solidFill>
                <a:latin typeface="Amatic SC"/>
                <a:ea typeface="Amatic SC"/>
                <a:cs typeface="Amatic SC"/>
                <a:sym typeface="Amatic SC"/>
              </a:rPr>
              <a:t>WIND POWER</a:t>
            </a:r>
            <a:endParaRPr sz="4300" b="1">
              <a:solidFill>
                <a:schemeClr val="accent6"/>
              </a:solidFill>
              <a:latin typeface="Amatic SC"/>
              <a:ea typeface="Amatic SC"/>
              <a:cs typeface="Amatic SC"/>
              <a:sym typeface="Amatic SC"/>
            </a:endParaRPr>
          </a:p>
        </p:txBody>
      </p:sp>
      <p:sp>
        <p:nvSpPr>
          <p:cNvPr id="181" name="Google Shape;181;p29"/>
          <p:cNvSpPr txBox="1">
            <a:spLocks noGrp="1"/>
          </p:cNvSpPr>
          <p:nvPr>
            <p:ph type="body" idx="1"/>
          </p:nvPr>
        </p:nvSpPr>
        <p:spPr>
          <a:xfrm>
            <a:off x="1100400" y="1360300"/>
            <a:ext cx="7036500" cy="27123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1200"/>
              </a:spcAft>
              <a:buNone/>
            </a:pPr>
            <a:r>
              <a:rPr lang="it" sz="1850">
                <a:solidFill>
                  <a:schemeClr val="accent6"/>
                </a:solidFill>
                <a:highlight>
                  <a:schemeClr val="dk1"/>
                </a:highlight>
                <a:latin typeface="Playfair Display Medium"/>
                <a:ea typeface="Playfair Display Medium"/>
                <a:cs typeface="Playfair Display Medium"/>
                <a:sym typeface="Playfair Display Medium"/>
              </a:rPr>
              <a:t>Wind power is nothing more than the kinetic energy produced by the movement of air on the Earth’s surface, between high and low pressure areas. Able to contribute significantly to the creation of a carbon neutral future, wind power is constantly developing: if the current growth trends were confirmed, this green energy could by 2030 cover 20% of global electricity demand, with a consequent reduction in CO2 emissions of more than 3 billion tons per year.</a:t>
            </a:r>
            <a:endParaRPr sz="2500">
              <a:solidFill>
                <a:schemeClr val="accent6"/>
              </a:solidFill>
              <a:highlight>
                <a:schemeClr val="dk1"/>
              </a:highlight>
              <a:latin typeface="Playfair Display Medium"/>
              <a:ea typeface="Playfair Display Medium"/>
              <a:cs typeface="Playfair Display Medium"/>
              <a:sym typeface="Playfair Display Medium"/>
            </a:endParaRPr>
          </a:p>
        </p:txBody>
      </p:sp>
      <p:cxnSp>
        <p:nvCxnSpPr>
          <p:cNvPr id="182" name="Google Shape;182;p29"/>
          <p:cNvCxnSpPr/>
          <p:nvPr/>
        </p:nvCxnSpPr>
        <p:spPr>
          <a:xfrm>
            <a:off x="5441050" y="781200"/>
            <a:ext cx="1799700" cy="665700"/>
          </a:xfrm>
          <a:prstGeom prst="curvedConnector3">
            <a:avLst>
              <a:gd name="adj1" fmla="val 55504"/>
            </a:avLst>
          </a:prstGeom>
          <a:noFill/>
          <a:ln w="38100" cap="flat" cmpd="sng">
            <a:solidFill>
              <a:schemeClr val="dk1"/>
            </a:solidFill>
            <a:prstDash val="solid"/>
            <a:round/>
            <a:headEnd type="none" w="med" len="med"/>
            <a:tailEnd type="none" w="med" len="med"/>
          </a:ln>
        </p:spPr>
      </p:cxnSp>
      <p:cxnSp>
        <p:nvCxnSpPr>
          <p:cNvPr id="183" name="Google Shape;183;p29"/>
          <p:cNvCxnSpPr/>
          <p:nvPr/>
        </p:nvCxnSpPr>
        <p:spPr>
          <a:xfrm flipH="1">
            <a:off x="1532900" y="781050"/>
            <a:ext cx="2097000" cy="666000"/>
          </a:xfrm>
          <a:prstGeom prst="curvedConnector3">
            <a:avLst>
              <a:gd name="adj1" fmla="val 50000"/>
            </a:avLst>
          </a:prstGeom>
          <a:noFill/>
          <a:ln w="38100" cap="flat" cmpd="sng">
            <a:solidFill>
              <a:schemeClr val="dk1"/>
            </a:solidFill>
            <a:prstDash val="solid"/>
            <a:round/>
            <a:headEnd type="none" w="med" len="med"/>
            <a:tailEnd type="non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0"/>
          <p:cNvSpPr txBox="1">
            <a:spLocks noGrp="1"/>
          </p:cNvSpPr>
          <p:nvPr>
            <p:ph type="title"/>
          </p:nvPr>
        </p:nvSpPr>
        <p:spPr>
          <a:xfrm>
            <a:off x="338250" y="0"/>
            <a:ext cx="35706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it" sz="4000" b="1">
                <a:solidFill>
                  <a:schemeClr val="accent6"/>
                </a:solidFill>
                <a:latin typeface="Amatic SC"/>
                <a:ea typeface="Amatic SC"/>
                <a:cs typeface="Amatic SC"/>
                <a:sym typeface="Amatic SC"/>
              </a:rPr>
              <a:t>ADVANTAGES…</a:t>
            </a:r>
            <a:endParaRPr sz="4000" b="1">
              <a:solidFill>
                <a:schemeClr val="accent6"/>
              </a:solidFill>
              <a:latin typeface="Amatic SC"/>
              <a:ea typeface="Amatic SC"/>
              <a:cs typeface="Amatic SC"/>
              <a:sym typeface="Amatic SC"/>
            </a:endParaRPr>
          </a:p>
        </p:txBody>
      </p:sp>
      <p:sp>
        <p:nvSpPr>
          <p:cNvPr id="189" name="Google Shape;189;p30"/>
          <p:cNvSpPr txBox="1">
            <a:spLocks noGrp="1"/>
          </p:cNvSpPr>
          <p:nvPr>
            <p:ph type="body" idx="1"/>
          </p:nvPr>
        </p:nvSpPr>
        <p:spPr>
          <a:xfrm>
            <a:off x="209700" y="642350"/>
            <a:ext cx="3827700" cy="416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it" sz="1650">
                <a:solidFill>
                  <a:schemeClr val="accent6"/>
                </a:solidFill>
                <a:highlight>
                  <a:schemeClr val="dk1"/>
                </a:highlight>
                <a:latin typeface="Playfair Display Medium"/>
                <a:ea typeface="Playfair Display Medium"/>
                <a:cs typeface="Playfair Display Medium"/>
                <a:sym typeface="Playfair Display Medium"/>
              </a:rPr>
              <a:t>Wind does not pollute and does not produce waste because the wind is a renewable and clean energy source, as well as free of costs. It is an energy that is easy to find and produce. The useful life of wind turbines is amazing, so much so that wind farms can guarantee energy efficiency and be productive for 25 years without the need for special interventions. Developing in height, the wind turbines occupy little ground and have a reduced environmental impact, limited to their production and transport.</a:t>
            </a:r>
            <a:endParaRPr sz="1650">
              <a:solidFill>
                <a:schemeClr val="accent6"/>
              </a:solidFill>
              <a:highlight>
                <a:schemeClr val="dk1"/>
              </a:highlight>
              <a:latin typeface="Playfair Display Medium"/>
              <a:ea typeface="Playfair Display Medium"/>
              <a:cs typeface="Playfair Display Medium"/>
              <a:sym typeface="Playfair Display Medium"/>
            </a:endParaRPr>
          </a:p>
          <a:p>
            <a:pPr marL="0" lvl="0" indent="0" algn="ctr" rtl="0">
              <a:spcBef>
                <a:spcPts val="1200"/>
              </a:spcBef>
              <a:spcAft>
                <a:spcPts val="1200"/>
              </a:spcAft>
              <a:buNone/>
            </a:pPr>
            <a:endParaRPr sz="1850">
              <a:solidFill>
                <a:schemeClr val="accent6"/>
              </a:solidFill>
              <a:highlight>
                <a:schemeClr val="dk1"/>
              </a:highlight>
              <a:latin typeface="Oswald"/>
              <a:ea typeface="Oswald"/>
              <a:cs typeface="Oswald"/>
              <a:sym typeface="Oswald"/>
            </a:endParaRPr>
          </a:p>
        </p:txBody>
      </p:sp>
      <p:pic>
        <p:nvPicPr>
          <p:cNvPr id="190" name="Google Shape;190;p30"/>
          <p:cNvPicPr preferRelativeResize="0"/>
          <p:nvPr/>
        </p:nvPicPr>
        <p:blipFill>
          <a:blip r:embed="rId3">
            <a:alphaModFix/>
          </a:blip>
          <a:stretch>
            <a:fillRect/>
          </a:stretch>
        </p:blipFill>
        <p:spPr>
          <a:xfrm>
            <a:off x="4222500" y="140800"/>
            <a:ext cx="4921500" cy="4920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sp>
        <p:nvSpPr>
          <p:cNvPr id="196" name="Google Shape;196;p31"/>
          <p:cNvSpPr txBox="1">
            <a:spLocks noGrp="1"/>
          </p:cNvSpPr>
          <p:nvPr>
            <p:ph type="subTitle" idx="1"/>
          </p:nvPr>
        </p:nvSpPr>
        <p:spPr>
          <a:xfrm>
            <a:off x="291175" y="962850"/>
            <a:ext cx="4045200" cy="4083300"/>
          </a:xfrm>
          <a:prstGeom prst="rect">
            <a:avLst/>
          </a:prstGeom>
        </p:spPr>
        <p:txBody>
          <a:bodyPr spcFirstLastPara="1" wrap="square" lIns="91425" tIns="91425" rIns="91425" bIns="91425" anchor="t" anchorCtr="0">
            <a:normAutofit fontScale="85000" lnSpcReduction="10000"/>
          </a:bodyPr>
          <a:lstStyle/>
          <a:p>
            <a:pPr marL="0" lvl="0" indent="0" algn="ctr" rtl="0">
              <a:spcBef>
                <a:spcPts val="0"/>
              </a:spcBef>
              <a:spcAft>
                <a:spcPts val="0"/>
              </a:spcAft>
              <a:buClr>
                <a:schemeClr val="dk2"/>
              </a:buClr>
              <a:buSzPct val="41485"/>
              <a:buFont typeface="Arial"/>
              <a:buNone/>
            </a:pPr>
            <a:r>
              <a:rPr lang="it" sz="2651">
                <a:solidFill>
                  <a:schemeClr val="accent6"/>
                </a:solidFill>
                <a:highlight>
                  <a:schemeClr val="dk1"/>
                </a:highlight>
              </a:rPr>
              <a:t>On the other hand, the wind</a:t>
            </a:r>
            <a:endParaRPr sz="2651">
              <a:solidFill>
                <a:schemeClr val="accent6"/>
              </a:solidFill>
              <a:highlight>
                <a:schemeClr val="dk1"/>
              </a:highlight>
            </a:endParaRPr>
          </a:p>
          <a:p>
            <a:pPr marL="0" lvl="0" indent="0" algn="ctr" rtl="0">
              <a:spcBef>
                <a:spcPts val="0"/>
              </a:spcBef>
              <a:spcAft>
                <a:spcPts val="0"/>
              </a:spcAft>
              <a:buNone/>
            </a:pPr>
            <a:r>
              <a:rPr lang="it" sz="2651">
                <a:solidFill>
                  <a:schemeClr val="accent6"/>
                </a:solidFill>
                <a:highlight>
                  <a:schemeClr val="dk1"/>
                </a:highlight>
              </a:rPr>
              <a:t>is a discontinuous energy source and the wind turbines, in addition to having a high cost that </a:t>
            </a:r>
            <a:endParaRPr sz="2651">
              <a:solidFill>
                <a:schemeClr val="accent6"/>
              </a:solidFill>
              <a:highlight>
                <a:schemeClr val="dk1"/>
              </a:highlight>
            </a:endParaRPr>
          </a:p>
          <a:p>
            <a:pPr marL="0" lvl="0" indent="0" algn="ctr" rtl="0">
              <a:spcBef>
                <a:spcPts val="0"/>
              </a:spcBef>
              <a:spcAft>
                <a:spcPts val="0"/>
              </a:spcAft>
              <a:buClr>
                <a:schemeClr val="dk2"/>
              </a:buClr>
              <a:buSzPct val="41485"/>
              <a:buFont typeface="Arial"/>
              <a:buNone/>
            </a:pPr>
            <a:r>
              <a:rPr lang="it" sz="2651">
                <a:solidFill>
                  <a:schemeClr val="accent6"/>
                </a:solidFill>
                <a:highlight>
                  <a:schemeClr val="dk1"/>
                </a:highlight>
              </a:rPr>
              <a:t> can be amortized only in the long term, are a source of noise pollution and, especially in</a:t>
            </a:r>
            <a:endParaRPr sz="2651">
              <a:solidFill>
                <a:schemeClr val="accent6"/>
              </a:solidFill>
              <a:highlight>
                <a:schemeClr val="dk1"/>
              </a:highlight>
            </a:endParaRPr>
          </a:p>
          <a:p>
            <a:pPr marL="0" lvl="0" indent="0" algn="ctr" rtl="0">
              <a:spcBef>
                <a:spcPts val="0"/>
              </a:spcBef>
              <a:spcAft>
                <a:spcPts val="0"/>
              </a:spcAft>
              <a:buClr>
                <a:schemeClr val="dk2"/>
              </a:buClr>
              <a:buSzPct val="41485"/>
              <a:buFont typeface="Arial"/>
              <a:buNone/>
            </a:pPr>
            <a:r>
              <a:rPr lang="it" sz="2651">
                <a:solidFill>
                  <a:schemeClr val="accent6"/>
                </a:solidFill>
                <a:highlight>
                  <a:schemeClr val="dk1"/>
                </a:highlight>
              </a:rPr>
              <a:t>coastal areas, impact visually and in a not inconsiderable way on the landscape.</a:t>
            </a:r>
            <a:endParaRPr sz="2651">
              <a:solidFill>
                <a:schemeClr val="accent6"/>
              </a:solidFill>
              <a:highlight>
                <a:schemeClr val="dk1"/>
              </a:highlight>
            </a:endParaRPr>
          </a:p>
          <a:p>
            <a:pPr marL="0" lvl="0" indent="0" algn="ctr" rtl="0">
              <a:spcBef>
                <a:spcPts val="0"/>
              </a:spcBef>
              <a:spcAft>
                <a:spcPts val="0"/>
              </a:spcAft>
              <a:buNone/>
            </a:pPr>
            <a:endParaRPr/>
          </a:p>
        </p:txBody>
      </p:sp>
      <p:pic>
        <p:nvPicPr>
          <p:cNvPr id="197" name="Google Shape;197;p31"/>
          <p:cNvPicPr preferRelativeResize="0"/>
          <p:nvPr/>
        </p:nvPicPr>
        <p:blipFill>
          <a:blip r:embed="rId3">
            <a:alphaModFix/>
          </a:blip>
          <a:stretch>
            <a:fillRect/>
          </a:stretch>
        </p:blipFill>
        <p:spPr>
          <a:xfrm>
            <a:off x="4435025" y="0"/>
            <a:ext cx="4708975" cy="5143500"/>
          </a:xfrm>
          <a:prstGeom prst="rect">
            <a:avLst/>
          </a:prstGeom>
          <a:noFill/>
          <a:ln>
            <a:noFill/>
          </a:ln>
        </p:spPr>
      </p:pic>
      <p:sp>
        <p:nvSpPr>
          <p:cNvPr id="198" name="Google Shape;198;p31"/>
          <p:cNvSpPr txBox="1"/>
          <p:nvPr/>
        </p:nvSpPr>
        <p:spPr>
          <a:xfrm>
            <a:off x="355075" y="239550"/>
            <a:ext cx="39174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3500" b="1">
                <a:solidFill>
                  <a:schemeClr val="accent6"/>
                </a:solidFill>
                <a:highlight>
                  <a:schemeClr val="dk1"/>
                </a:highlight>
                <a:latin typeface="Amatic SC"/>
                <a:ea typeface="Amatic SC"/>
                <a:cs typeface="Amatic SC"/>
                <a:sym typeface="Amatic SC"/>
              </a:rPr>
              <a:t>AND DISADVANTAGES</a:t>
            </a:r>
            <a:endParaRPr sz="3500" b="1">
              <a:solidFill>
                <a:schemeClr val="accent6"/>
              </a:solidFill>
              <a:highlight>
                <a:schemeClr val="dk1"/>
              </a:highlight>
              <a:latin typeface="Amatic SC"/>
              <a:ea typeface="Amatic SC"/>
              <a:cs typeface="Amatic SC"/>
              <a:sym typeface="Amatic S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2"/>
          <p:cNvSpPr txBox="1">
            <a:spLocks noGrp="1"/>
          </p:cNvSpPr>
          <p:nvPr>
            <p:ph type="subTitle" idx="1"/>
          </p:nvPr>
        </p:nvSpPr>
        <p:spPr>
          <a:xfrm>
            <a:off x="265500" y="169100"/>
            <a:ext cx="4045200" cy="483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it" sz="2200">
                <a:solidFill>
                  <a:schemeClr val="accent6"/>
                </a:solidFill>
                <a:highlight>
                  <a:schemeClr val="dk1"/>
                </a:highlight>
                <a:latin typeface="Playfair Display Medium"/>
                <a:ea typeface="Playfair Display Medium"/>
                <a:cs typeface="Playfair Display Medium"/>
                <a:sym typeface="Playfair Display Medium"/>
              </a:rPr>
              <a:t>Wind energy</a:t>
            </a:r>
            <a:endParaRPr sz="2200">
              <a:solidFill>
                <a:schemeClr val="accent6"/>
              </a:solidFill>
              <a:highlight>
                <a:schemeClr val="dk1"/>
              </a:highlight>
              <a:latin typeface="Playfair Display Medium"/>
              <a:ea typeface="Playfair Display Medium"/>
              <a:cs typeface="Playfair Display Medium"/>
              <a:sym typeface="Playfair Display Medium"/>
            </a:endParaRPr>
          </a:p>
          <a:p>
            <a:pPr marL="0" lvl="0" indent="0" algn="ctr" rtl="0">
              <a:spcBef>
                <a:spcPts val="0"/>
              </a:spcBef>
              <a:spcAft>
                <a:spcPts val="0"/>
              </a:spcAft>
              <a:buClr>
                <a:schemeClr val="dk2"/>
              </a:buClr>
              <a:buSzPts val="1100"/>
              <a:buFont typeface="Arial"/>
              <a:buNone/>
            </a:pPr>
            <a:r>
              <a:rPr lang="it" sz="2200">
                <a:solidFill>
                  <a:schemeClr val="accent6"/>
                </a:solidFill>
                <a:highlight>
                  <a:schemeClr val="dk1"/>
                </a:highlight>
                <a:latin typeface="Playfair Display Medium"/>
                <a:ea typeface="Playfair Display Medium"/>
                <a:cs typeface="Playfair Display Medium"/>
                <a:sym typeface="Playfair Display Medium"/>
              </a:rPr>
              <a:t>in Italy plays a central role: just think that 5% of European wind power is right in Italy and</a:t>
            </a:r>
            <a:endParaRPr sz="2200">
              <a:solidFill>
                <a:schemeClr val="accent6"/>
              </a:solidFill>
              <a:highlight>
                <a:schemeClr val="dk1"/>
              </a:highlight>
              <a:latin typeface="Playfair Display Medium"/>
              <a:ea typeface="Playfair Display Medium"/>
              <a:cs typeface="Playfair Display Medium"/>
              <a:sym typeface="Playfair Display Medium"/>
            </a:endParaRPr>
          </a:p>
          <a:p>
            <a:pPr marL="0" lvl="0" indent="0" algn="ctr" rtl="0">
              <a:spcBef>
                <a:spcPts val="0"/>
              </a:spcBef>
              <a:spcAft>
                <a:spcPts val="0"/>
              </a:spcAft>
              <a:buClr>
                <a:schemeClr val="dk2"/>
              </a:buClr>
              <a:buSzPts val="1100"/>
              <a:buFont typeface="Arial"/>
              <a:buNone/>
            </a:pPr>
            <a:r>
              <a:rPr lang="it" sz="2200">
                <a:solidFill>
                  <a:schemeClr val="accent6"/>
                </a:solidFill>
                <a:highlight>
                  <a:schemeClr val="dk1"/>
                </a:highlight>
                <a:latin typeface="Playfair Display Medium"/>
                <a:ea typeface="Playfair Display Medium"/>
                <a:cs typeface="Playfair Display Medium"/>
                <a:sym typeface="Playfair Display Medium"/>
              </a:rPr>
              <a:t>that, according to data published at the end of the first half of 2019 by the National Agency</a:t>
            </a:r>
            <a:endParaRPr sz="2200">
              <a:solidFill>
                <a:schemeClr val="accent6"/>
              </a:solidFill>
              <a:highlight>
                <a:schemeClr val="dk1"/>
              </a:highlight>
              <a:latin typeface="Playfair Display Medium"/>
              <a:ea typeface="Playfair Display Medium"/>
              <a:cs typeface="Playfair Display Medium"/>
              <a:sym typeface="Playfair Display Medium"/>
            </a:endParaRPr>
          </a:p>
          <a:p>
            <a:pPr marL="0" lvl="0" indent="0" algn="ctr" rtl="0">
              <a:spcBef>
                <a:spcPts val="0"/>
              </a:spcBef>
              <a:spcAft>
                <a:spcPts val="0"/>
              </a:spcAft>
              <a:buClr>
                <a:schemeClr val="dk2"/>
              </a:buClr>
              <a:buSzPts val="1100"/>
              <a:buFont typeface="Arial"/>
              <a:buNone/>
            </a:pPr>
            <a:r>
              <a:rPr lang="it" sz="2200">
                <a:solidFill>
                  <a:schemeClr val="accent6"/>
                </a:solidFill>
                <a:highlight>
                  <a:schemeClr val="dk1"/>
                </a:highlight>
                <a:latin typeface="Playfair Display Medium"/>
                <a:ea typeface="Playfair Display Medium"/>
                <a:cs typeface="Playfair Display Medium"/>
                <a:sym typeface="Playfair Display Medium"/>
              </a:rPr>
              <a:t>for New Technologies, energy and sustainable economic development, domestic wind</a:t>
            </a:r>
            <a:endParaRPr sz="2200">
              <a:solidFill>
                <a:schemeClr val="accent6"/>
              </a:solidFill>
              <a:highlight>
                <a:schemeClr val="dk1"/>
              </a:highlight>
              <a:latin typeface="Playfair Display Medium"/>
              <a:ea typeface="Playfair Display Medium"/>
              <a:cs typeface="Playfair Display Medium"/>
              <a:sym typeface="Playfair Display Medium"/>
            </a:endParaRPr>
          </a:p>
          <a:p>
            <a:pPr marL="0" lvl="0" indent="0" algn="ctr" rtl="0">
              <a:spcBef>
                <a:spcPts val="0"/>
              </a:spcBef>
              <a:spcAft>
                <a:spcPts val="0"/>
              </a:spcAft>
              <a:buClr>
                <a:schemeClr val="dk2"/>
              </a:buClr>
              <a:buSzPts val="1100"/>
              <a:buFont typeface="Arial"/>
              <a:buNone/>
            </a:pPr>
            <a:r>
              <a:rPr lang="it" sz="2200">
                <a:solidFill>
                  <a:schemeClr val="accent6"/>
                </a:solidFill>
                <a:highlight>
                  <a:schemeClr val="dk1"/>
                </a:highlight>
                <a:latin typeface="Playfair Display Medium"/>
                <a:ea typeface="Playfair Display Medium"/>
                <a:cs typeface="Playfair Display Medium"/>
                <a:sym typeface="Playfair Display Medium"/>
              </a:rPr>
              <a:t>installations amount to 10,7 GW.</a:t>
            </a:r>
            <a:endParaRPr sz="2200">
              <a:solidFill>
                <a:schemeClr val="accent6"/>
              </a:solidFill>
              <a:highlight>
                <a:schemeClr val="dk1"/>
              </a:highlight>
              <a:latin typeface="Playfair Display Medium"/>
              <a:ea typeface="Playfair Display Medium"/>
              <a:cs typeface="Playfair Display Medium"/>
              <a:sym typeface="Playfair Display Medium"/>
            </a:endParaRPr>
          </a:p>
          <a:p>
            <a:pPr marL="0" lvl="0" indent="0" algn="ctr" rtl="0">
              <a:spcBef>
                <a:spcPts val="0"/>
              </a:spcBef>
              <a:spcAft>
                <a:spcPts val="0"/>
              </a:spcAft>
              <a:buNone/>
            </a:pPr>
            <a:endParaRPr sz="2200" b="1">
              <a:solidFill>
                <a:schemeClr val="accent6"/>
              </a:solidFill>
              <a:highlight>
                <a:schemeClr val="dk1"/>
              </a:highlight>
            </a:endParaRPr>
          </a:p>
        </p:txBody>
      </p:sp>
      <p:sp>
        <p:nvSpPr>
          <p:cNvPr id="204" name="Google Shape;204;p3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205" name="Google Shape;205;p32"/>
          <p:cNvPicPr preferRelativeResize="0"/>
          <p:nvPr/>
        </p:nvPicPr>
        <p:blipFill>
          <a:blip r:embed="rId3">
            <a:alphaModFix/>
          </a:blip>
          <a:stretch>
            <a:fillRect/>
          </a:stretch>
        </p:blipFill>
        <p:spPr>
          <a:xfrm>
            <a:off x="4734850" y="169100"/>
            <a:ext cx="4297975" cy="4833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265500" y="321450"/>
            <a:ext cx="4045200" cy="63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it" sz="2800"/>
              <a:t>WHAT IS IT?</a:t>
            </a:r>
            <a:endParaRPr sz="2800"/>
          </a:p>
        </p:txBody>
      </p:sp>
      <p:sp>
        <p:nvSpPr>
          <p:cNvPr id="72" name="Google Shape;72;p15"/>
          <p:cNvSpPr txBox="1">
            <a:spLocks noGrp="1"/>
          </p:cNvSpPr>
          <p:nvPr>
            <p:ph type="subTitle" idx="1"/>
          </p:nvPr>
        </p:nvSpPr>
        <p:spPr>
          <a:xfrm>
            <a:off x="265500" y="1020325"/>
            <a:ext cx="4045200" cy="383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it" sz="1700">
                <a:solidFill>
                  <a:srgbClr val="222222"/>
                </a:solidFill>
                <a:highlight>
                  <a:srgbClr val="FFFFFF"/>
                </a:highlight>
                <a:latin typeface="Oswald Medium"/>
                <a:ea typeface="Oswald Medium"/>
                <a:cs typeface="Oswald Medium"/>
                <a:sym typeface="Oswald Medium"/>
              </a:rPr>
              <a:t>Energy from the sun’s rays is eco-friendly par excellence because it can be transformed into electrical energy in a direct and instantaneous way without using fuels.</a:t>
            </a:r>
            <a:endParaRPr sz="1700">
              <a:solidFill>
                <a:srgbClr val="222222"/>
              </a:solidFill>
              <a:highlight>
                <a:srgbClr val="FFFFFF"/>
              </a:highlight>
              <a:latin typeface="Oswald Medium"/>
              <a:ea typeface="Oswald Medium"/>
              <a:cs typeface="Oswald Medium"/>
              <a:sym typeface="Oswald Medium"/>
            </a:endParaRPr>
          </a:p>
          <a:p>
            <a:pPr marL="0" lvl="0" indent="0" algn="l" rtl="0">
              <a:spcBef>
                <a:spcPts val="0"/>
              </a:spcBef>
              <a:spcAft>
                <a:spcPts val="0"/>
              </a:spcAft>
              <a:buNone/>
            </a:pPr>
            <a:r>
              <a:rPr lang="it" sz="1700">
                <a:solidFill>
                  <a:srgbClr val="222222"/>
                </a:solidFill>
                <a:highlight>
                  <a:srgbClr val="FFFFFF"/>
                </a:highlight>
                <a:latin typeface="Oswald Medium"/>
                <a:ea typeface="Oswald Medium"/>
                <a:cs typeface="Oswald Medium"/>
                <a:sym typeface="Oswald Medium"/>
              </a:rPr>
              <a:t>Photovoltaic energy exploits the advantages of the solar source through the technologies of photovoltaic systems, consisting of solar panels that take sunlight and transform it into electrical energy. The conversion of light into electrical energy takes place in the photovoltaic cell, usually made up of silicon, the basic semiconductor of the energy generator.</a:t>
            </a:r>
            <a:endParaRPr sz="2700">
              <a:latin typeface="Oswald Medium"/>
              <a:ea typeface="Oswald Medium"/>
              <a:cs typeface="Oswald Medium"/>
              <a:sym typeface="Oswald Medium"/>
            </a:endParaRPr>
          </a:p>
        </p:txBody>
      </p:sp>
      <p:sp>
        <p:nvSpPr>
          <p:cNvPr id="73" name="Google Shape;73;p1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endParaRPr/>
          </a:p>
        </p:txBody>
      </p:sp>
      <p:pic>
        <p:nvPicPr>
          <p:cNvPr id="74" name="Google Shape;74;p15"/>
          <p:cNvPicPr preferRelativeResize="0"/>
          <p:nvPr/>
        </p:nvPicPr>
        <p:blipFill>
          <a:blip r:embed="rId3">
            <a:alphaModFix/>
          </a:blip>
          <a:stretch>
            <a:fillRect/>
          </a:stretch>
        </p:blipFill>
        <p:spPr>
          <a:xfrm>
            <a:off x="4939498" y="576827"/>
            <a:ext cx="3836999" cy="3989847"/>
          </a:xfrm>
          <a:prstGeom prst="rect">
            <a:avLst/>
          </a:prstGeom>
          <a:noFill/>
          <a:ln>
            <a:noFill/>
          </a:ln>
          <a:effectLst>
            <a:outerShdw blurRad="57150" dist="19050" dir="12900000" algn="bl" rotWithShape="0">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3"/>
          <p:cNvSpPr txBox="1">
            <a:spLocks noGrp="1"/>
          </p:cNvSpPr>
          <p:nvPr>
            <p:ph type="ctrTitle"/>
          </p:nvPr>
        </p:nvSpPr>
        <p:spPr>
          <a:xfrm>
            <a:off x="0" y="111835"/>
            <a:ext cx="4236501" cy="219719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ct val="66176"/>
              <a:buFont typeface="Calibri"/>
              <a:buNone/>
            </a:pPr>
            <a:r>
              <a:rPr lang="it" sz="4900" dirty="0"/>
              <a:t>RENEWABLE RESOURCES IN ITALY</a:t>
            </a:r>
            <a:endParaRPr sz="4900" dirty="0"/>
          </a:p>
        </p:txBody>
      </p:sp>
      <p:sp>
        <p:nvSpPr>
          <p:cNvPr id="211" name="Google Shape;211;p33"/>
          <p:cNvSpPr txBox="1">
            <a:spLocks noGrp="1"/>
          </p:cNvSpPr>
          <p:nvPr>
            <p:ph type="subTitle" idx="1"/>
          </p:nvPr>
        </p:nvSpPr>
        <p:spPr>
          <a:xfrm>
            <a:off x="4540738" y="4241808"/>
            <a:ext cx="2360022" cy="724897"/>
          </a:xfrm>
          <a:prstGeom prst="rect">
            <a:avLst/>
          </a:prstGeom>
          <a:noFill/>
          <a:ln>
            <a:noFill/>
          </a:ln>
        </p:spPr>
        <p:txBody>
          <a:bodyPr spcFirstLastPara="1" wrap="square" lIns="68575" tIns="34275" rIns="68575" bIns="34275" anchor="t" anchorCtr="0">
            <a:normAutofit fontScale="70000" lnSpcReduction="20000"/>
          </a:bodyPr>
          <a:lstStyle/>
          <a:p>
            <a:pPr marL="0" lvl="0" indent="0" rtl="0">
              <a:lnSpc>
                <a:spcPct val="90000"/>
              </a:lnSpc>
              <a:spcBef>
                <a:spcPts val="0"/>
              </a:spcBef>
              <a:spcAft>
                <a:spcPts val="0"/>
              </a:spcAft>
              <a:buClr>
                <a:schemeClr val="dk1"/>
              </a:buClr>
              <a:buSzPct val="75000"/>
              <a:buNone/>
            </a:pPr>
            <a:r>
              <a:rPr lang="it" dirty="0">
                <a:solidFill>
                  <a:schemeClr val="bg2"/>
                </a:solidFill>
              </a:rPr>
              <a:t>Sara Sassanelli,</a:t>
            </a:r>
          </a:p>
          <a:p>
            <a:pPr marL="0" lvl="0" indent="0" rtl="0">
              <a:lnSpc>
                <a:spcPct val="90000"/>
              </a:lnSpc>
              <a:spcBef>
                <a:spcPts val="0"/>
              </a:spcBef>
              <a:spcAft>
                <a:spcPts val="0"/>
              </a:spcAft>
              <a:buClr>
                <a:schemeClr val="dk1"/>
              </a:buClr>
              <a:buSzPct val="75000"/>
              <a:buNone/>
            </a:pPr>
            <a:r>
              <a:rPr lang="it" dirty="0">
                <a:solidFill>
                  <a:schemeClr val="bg2"/>
                </a:solidFill>
              </a:rPr>
              <a:t>Emanuele Polonio,</a:t>
            </a:r>
          </a:p>
          <a:p>
            <a:pPr marL="0" lvl="0" indent="0" rtl="0">
              <a:lnSpc>
                <a:spcPct val="90000"/>
              </a:lnSpc>
              <a:spcBef>
                <a:spcPts val="0"/>
              </a:spcBef>
              <a:spcAft>
                <a:spcPts val="0"/>
              </a:spcAft>
              <a:buClr>
                <a:schemeClr val="dk1"/>
              </a:buClr>
              <a:buSzPct val="75000"/>
              <a:buNone/>
            </a:pPr>
            <a:r>
              <a:rPr lang="it" dirty="0">
                <a:solidFill>
                  <a:schemeClr val="bg2"/>
                </a:solidFill>
              </a:rPr>
              <a:t>Devito Rossana</a:t>
            </a:r>
            <a:endParaRPr dirty="0">
              <a:solidFill>
                <a:schemeClr val="bg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Font typeface="Calibri"/>
              <a:buNone/>
            </a:pPr>
            <a:r>
              <a:rPr lang="it" sz="1400">
                <a:latin typeface="Calibri"/>
                <a:ea typeface="Calibri"/>
                <a:cs typeface="Calibri"/>
                <a:sym typeface="Calibri"/>
              </a:rPr>
              <a:t>EVOLUTION OF FER IN THE THERMAL SECTOR IN ITALY </a:t>
            </a:r>
            <a:br>
              <a:rPr lang="it" sz="1400">
                <a:latin typeface="Calibri"/>
                <a:ea typeface="Calibri"/>
                <a:cs typeface="Calibri"/>
                <a:sym typeface="Calibri"/>
              </a:rPr>
            </a:br>
            <a:endParaRPr/>
          </a:p>
        </p:txBody>
      </p:sp>
      <p:sp>
        <p:nvSpPr>
          <p:cNvPr id="217" name="Google Shape;217;p34"/>
          <p:cNvSpPr txBox="1">
            <a:spLocks noGrp="1"/>
          </p:cNvSpPr>
          <p:nvPr>
            <p:ph type="body" idx="1"/>
          </p:nvPr>
        </p:nvSpPr>
        <p:spPr>
          <a:xfrm>
            <a:off x="628649" y="1369220"/>
            <a:ext cx="7412100" cy="1314600"/>
          </a:xfrm>
          <a:prstGeom prst="rect">
            <a:avLst/>
          </a:prstGeom>
          <a:noFill/>
          <a:ln>
            <a:noFill/>
          </a:ln>
        </p:spPr>
        <p:txBody>
          <a:bodyPr spcFirstLastPara="1" wrap="square" lIns="68575" tIns="34275" rIns="68575" bIns="34275" anchor="t" anchorCtr="0">
            <a:normAutofit lnSpcReduction="10000"/>
          </a:bodyPr>
          <a:lstStyle/>
          <a:p>
            <a:pPr marL="177800" lvl="0" indent="-171132" algn="l" rtl="0">
              <a:lnSpc>
                <a:spcPct val="106000"/>
              </a:lnSpc>
              <a:spcBef>
                <a:spcPts val="0"/>
              </a:spcBef>
              <a:spcAft>
                <a:spcPts val="0"/>
              </a:spcAft>
              <a:buClr>
                <a:schemeClr val="dk1"/>
              </a:buClr>
              <a:buSzPct val="100000"/>
              <a:buChar char="●"/>
            </a:pPr>
            <a:r>
              <a:rPr lang="it" sz="1400">
                <a:latin typeface="Calibri"/>
                <a:ea typeface="Calibri"/>
                <a:cs typeface="Calibri"/>
                <a:sym typeface="Calibri"/>
              </a:rPr>
              <a:t>In Italy , the share of total consumption of thermal emergy (19,9%) is higher than expected (17,1%) </a:t>
            </a:r>
            <a:endParaRPr sz="1400">
              <a:latin typeface="Calibri"/>
              <a:ea typeface="Calibri"/>
              <a:cs typeface="Calibri"/>
              <a:sym typeface="Calibri"/>
            </a:endParaRPr>
          </a:p>
          <a:p>
            <a:pPr marL="177800" lvl="0" indent="-171132" algn="l" rtl="0">
              <a:lnSpc>
                <a:spcPct val="106000"/>
              </a:lnSpc>
              <a:spcBef>
                <a:spcPts val="1400"/>
              </a:spcBef>
              <a:spcAft>
                <a:spcPts val="0"/>
              </a:spcAft>
              <a:buClr>
                <a:schemeClr val="dk1"/>
              </a:buClr>
              <a:buSzPct val="100000"/>
              <a:buChar char="●"/>
            </a:pPr>
            <a:r>
              <a:rPr lang="it" sz="1400">
                <a:latin typeface="Calibri"/>
                <a:ea typeface="Calibri"/>
                <a:cs typeface="Calibri"/>
                <a:sym typeface="Calibri"/>
              </a:rPr>
              <a:t>The renewable source most used in the thermal sector is solid biomass , mainly used in the domestic sector in the form of firewood ; the environmental heat exploited by heat pumps is also important , while the contributions oft he other sources are more contained . </a:t>
            </a:r>
            <a:endParaRPr sz="1400">
              <a:latin typeface="Calibri"/>
              <a:ea typeface="Calibri"/>
              <a:cs typeface="Calibri"/>
              <a:sym typeface="Calibri"/>
            </a:endParaRPr>
          </a:p>
          <a:p>
            <a:pPr marL="177800" lvl="0" indent="-38100" algn="l" rtl="0">
              <a:lnSpc>
                <a:spcPct val="90000"/>
              </a:lnSpc>
              <a:spcBef>
                <a:spcPts val="1400"/>
              </a:spcBef>
              <a:spcAft>
                <a:spcPts val="1200"/>
              </a:spcAft>
              <a:buClr>
                <a:schemeClr val="dk1"/>
              </a:buClr>
              <a:buSzPct val="116666"/>
              <a:buNone/>
            </a:pPr>
            <a:endParaRPr/>
          </a:p>
        </p:txBody>
      </p:sp>
      <p:pic>
        <p:nvPicPr>
          <p:cNvPr id="218" name="Google Shape;218;p34"/>
          <p:cNvPicPr preferRelativeResize="0"/>
          <p:nvPr/>
        </p:nvPicPr>
        <p:blipFill rotWithShape="1">
          <a:blip r:embed="rId3">
            <a:alphaModFix/>
          </a:blip>
          <a:srcRect/>
          <a:stretch/>
        </p:blipFill>
        <p:spPr>
          <a:xfrm>
            <a:off x="1072970" y="2683566"/>
            <a:ext cx="7156630" cy="209715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Font typeface="Calibri"/>
              <a:buNone/>
            </a:pPr>
            <a:r>
              <a:rPr lang="it" sz="1400">
                <a:latin typeface="Calibri"/>
                <a:ea typeface="Calibri"/>
                <a:cs typeface="Calibri"/>
                <a:sym typeface="Calibri"/>
              </a:rPr>
              <a:t>EVOLUTION OF FER IN THE TRANSPORT SECTOR IN ITALY</a:t>
            </a:r>
            <a:br>
              <a:rPr lang="it" sz="1400">
                <a:latin typeface="Calibri"/>
                <a:ea typeface="Calibri"/>
                <a:cs typeface="Calibri"/>
                <a:sym typeface="Calibri"/>
              </a:rPr>
            </a:br>
            <a:endParaRPr/>
          </a:p>
        </p:txBody>
      </p:sp>
      <p:sp>
        <p:nvSpPr>
          <p:cNvPr id="224" name="Google Shape;224;p35"/>
          <p:cNvSpPr txBox="1">
            <a:spLocks noGrp="1"/>
          </p:cNvSpPr>
          <p:nvPr>
            <p:ph type="body" idx="1"/>
          </p:nvPr>
        </p:nvSpPr>
        <p:spPr>
          <a:xfrm>
            <a:off x="628650" y="1369220"/>
            <a:ext cx="7886700" cy="1453500"/>
          </a:xfrm>
          <a:prstGeom prst="rect">
            <a:avLst/>
          </a:prstGeom>
          <a:noFill/>
          <a:ln>
            <a:noFill/>
          </a:ln>
        </p:spPr>
        <p:txBody>
          <a:bodyPr spcFirstLastPara="1" wrap="square" lIns="68575" tIns="34275" rIns="68575" bIns="34275" anchor="t" anchorCtr="0">
            <a:normAutofit/>
          </a:bodyPr>
          <a:lstStyle/>
          <a:p>
            <a:pPr marL="177800" lvl="0" indent="-177800" algn="l" rtl="0">
              <a:lnSpc>
                <a:spcPct val="106000"/>
              </a:lnSpc>
              <a:spcBef>
                <a:spcPts val="0"/>
              </a:spcBef>
              <a:spcAft>
                <a:spcPts val="0"/>
              </a:spcAft>
              <a:buClr>
                <a:schemeClr val="dk1"/>
              </a:buClr>
              <a:buSzPts val="1400"/>
              <a:buChar char="●"/>
            </a:pPr>
            <a:r>
              <a:rPr lang="it" sz="1400">
                <a:latin typeface="Calibri"/>
                <a:ea typeface="Calibri"/>
                <a:cs typeface="Calibri"/>
                <a:sym typeface="Calibri"/>
              </a:rPr>
              <a:t>Applying the fixed coefficients , the REF energy used in transport stands at 2.8 Mtep . The energy content of biofuels released for consumption is 1.35 Mtep .</a:t>
            </a:r>
            <a:endParaRPr sz="1400">
              <a:latin typeface="Calibri"/>
              <a:ea typeface="Calibri"/>
              <a:cs typeface="Calibri"/>
              <a:sym typeface="Calibri"/>
            </a:endParaRPr>
          </a:p>
          <a:p>
            <a:pPr marL="177800" lvl="0" indent="-177800" algn="l" rtl="0">
              <a:lnSpc>
                <a:spcPct val="106000"/>
              </a:lnSpc>
              <a:spcBef>
                <a:spcPts val="1400"/>
              </a:spcBef>
              <a:spcAft>
                <a:spcPts val="0"/>
              </a:spcAft>
              <a:buClr>
                <a:schemeClr val="dk1"/>
              </a:buClr>
              <a:buSzPts val="1400"/>
              <a:buChar char="●"/>
            </a:pPr>
            <a:r>
              <a:rPr lang="it" sz="1400">
                <a:latin typeface="Calibri"/>
                <a:ea typeface="Calibri"/>
                <a:cs typeface="Calibri"/>
                <a:sym typeface="Calibri"/>
              </a:rPr>
              <a:t>The binding objective set by the Directive for the transport sector of 10% in 2020 was achieved : the share of REF is in fact equal to 10.7% , increase compared to the previous year . </a:t>
            </a:r>
            <a:endParaRPr sz="1400">
              <a:latin typeface="Calibri"/>
              <a:ea typeface="Calibri"/>
              <a:cs typeface="Calibri"/>
              <a:sym typeface="Calibri"/>
            </a:endParaRPr>
          </a:p>
          <a:p>
            <a:pPr marL="177800" lvl="0" indent="-38100" algn="l" rtl="0">
              <a:lnSpc>
                <a:spcPct val="90000"/>
              </a:lnSpc>
              <a:spcBef>
                <a:spcPts val="1400"/>
              </a:spcBef>
              <a:spcAft>
                <a:spcPts val="1200"/>
              </a:spcAft>
              <a:buClr>
                <a:schemeClr val="dk1"/>
              </a:buClr>
              <a:buSzPts val="2100"/>
              <a:buNone/>
            </a:pPr>
            <a:endParaRPr/>
          </a:p>
        </p:txBody>
      </p:sp>
      <p:pic>
        <p:nvPicPr>
          <p:cNvPr id="225" name="Google Shape;225;p35"/>
          <p:cNvPicPr preferRelativeResize="0"/>
          <p:nvPr/>
        </p:nvPicPr>
        <p:blipFill rotWithShape="1">
          <a:blip r:embed="rId3">
            <a:alphaModFix/>
          </a:blip>
          <a:srcRect/>
          <a:stretch/>
        </p:blipFill>
        <p:spPr>
          <a:xfrm>
            <a:off x="1081388" y="2679527"/>
            <a:ext cx="6981224" cy="190241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6"/>
          <p:cNvSpPr txBox="1">
            <a:spLocks noGrp="1"/>
          </p:cNvSpPr>
          <p:nvPr>
            <p:ph type="body" idx="1"/>
          </p:nvPr>
        </p:nvSpPr>
        <p:spPr>
          <a:xfrm>
            <a:off x="628649" y="1369219"/>
            <a:ext cx="7998600" cy="1662300"/>
          </a:xfrm>
          <a:prstGeom prst="rect">
            <a:avLst/>
          </a:prstGeom>
          <a:noFill/>
          <a:ln>
            <a:noFill/>
          </a:ln>
        </p:spPr>
        <p:txBody>
          <a:bodyPr spcFirstLastPara="1" wrap="square" lIns="68575" tIns="34275" rIns="68575" bIns="34275" anchor="t" anchorCtr="0">
            <a:normAutofit fontScale="92500"/>
          </a:bodyPr>
          <a:lstStyle/>
          <a:p>
            <a:pPr marL="177800" lvl="0" indent="-171132" algn="l" rtl="0">
              <a:lnSpc>
                <a:spcPct val="107000"/>
              </a:lnSpc>
              <a:spcBef>
                <a:spcPts val="0"/>
              </a:spcBef>
              <a:spcAft>
                <a:spcPts val="0"/>
              </a:spcAft>
              <a:buClr>
                <a:schemeClr val="dk1"/>
              </a:buClr>
              <a:buSzPct val="100000"/>
              <a:buChar char="●"/>
            </a:pPr>
            <a:r>
              <a:rPr lang="it" sz="1400">
                <a:latin typeface="Calibri"/>
                <a:ea typeface="Calibri"/>
                <a:cs typeface="Calibri"/>
                <a:sym typeface="Calibri"/>
              </a:rPr>
              <a:t>Between 2005 and 2020, in Italy, energy consumption from RES doubled, going from 10.7 Mtoe to 21.9 Mtoe. At the same time, it is possible to observe a progressive decrease in total gross final consumption (CFL) of energy, the significant decline was recorded in 2020 (from 120.3 to 107.6 Mtoe: -10.6%) is mainly caused by the contraction in consumption generated by the pandemic emergency.</a:t>
            </a:r>
            <a:endParaRPr/>
          </a:p>
          <a:p>
            <a:pPr marL="177800" lvl="0" indent="-171132" algn="l" rtl="0">
              <a:lnSpc>
                <a:spcPct val="107000"/>
              </a:lnSpc>
              <a:spcBef>
                <a:spcPts val="1400"/>
              </a:spcBef>
              <a:spcAft>
                <a:spcPts val="0"/>
              </a:spcAft>
              <a:buClr>
                <a:schemeClr val="dk1"/>
              </a:buClr>
              <a:buSzPct val="100000"/>
              <a:buChar char="●"/>
            </a:pPr>
            <a:r>
              <a:rPr lang="it" sz="1400">
                <a:latin typeface="Calibri"/>
                <a:ea typeface="Calibri"/>
                <a:cs typeface="Calibri"/>
                <a:sym typeface="Calibri"/>
              </a:rPr>
              <a:t>In 2020, in Italy, 20.4% of energy CFLs are covered by RES. The 17% target set, for the same year, by Directive 2009/28 / EC and by the NAP - National Action Plan for renewable energy (2010), is therefore achieved.</a:t>
            </a:r>
            <a:endParaRPr/>
          </a:p>
          <a:p>
            <a:pPr marL="0" lvl="0" indent="0" algn="l" rtl="0">
              <a:lnSpc>
                <a:spcPct val="90000"/>
              </a:lnSpc>
              <a:spcBef>
                <a:spcPts val="1400"/>
              </a:spcBef>
              <a:spcAft>
                <a:spcPts val="1200"/>
              </a:spcAft>
              <a:buClr>
                <a:schemeClr val="dk1"/>
              </a:buClr>
              <a:buSzPct val="116666"/>
              <a:buNone/>
            </a:pPr>
            <a:endParaRPr/>
          </a:p>
        </p:txBody>
      </p:sp>
      <p:sp>
        <p:nvSpPr>
          <p:cNvPr id="231" name="Google Shape;231;p36"/>
          <p:cNvSpPr txBox="1">
            <a:spLocks noGrp="1"/>
          </p:cNvSpPr>
          <p:nvPr>
            <p:ph type="title"/>
          </p:nvPr>
        </p:nvSpPr>
        <p:spPr>
          <a:xfrm>
            <a:off x="628650" y="273844"/>
            <a:ext cx="7886700" cy="246300"/>
          </a:xfrm>
          <a:prstGeom prst="rect">
            <a:avLst/>
          </a:prstGeom>
          <a:solidFill>
            <a:srgbClr val="F8F9FA"/>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202124"/>
              </a:buClr>
              <a:buSzPts val="1600"/>
              <a:buFont typeface="Arial"/>
              <a:buNone/>
            </a:pPr>
            <a:r>
              <a:rPr lang="it" sz="1600" b="0" i="0" u="none" strike="noStrike" cap="none">
                <a:solidFill>
                  <a:srgbClr val="202124"/>
                </a:solidFill>
                <a:latin typeface="Arial"/>
                <a:ea typeface="Arial"/>
                <a:cs typeface="Arial"/>
                <a:sym typeface="Arial"/>
              </a:rPr>
              <a:t>EVOLUTION OF RES AND TOTAL ENERGY CONSUMPTIONS IN ITALY</a:t>
            </a:r>
            <a:r>
              <a:rPr lang="it" sz="800" b="0" i="0" u="none" strike="noStrike" cap="none">
                <a:solidFill>
                  <a:schemeClr val="dk1"/>
                </a:solidFill>
              </a:rPr>
              <a:t> </a:t>
            </a:r>
            <a:endParaRPr sz="1400" b="0" i="0" u="none" strike="noStrike" cap="none">
              <a:solidFill>
                <a:schemeClr val="dk1"/>
              </a:solidFill>
              <a:latin typeface="Arial"/>
              <a:ea typeface="Arial"/>
              <a:cs typeface="Arial"/>
              <a:sym typeface="Arial"/>
            </a:endParaRPr>
          </a:p>
        </p:txBody>
      </p:sp>
      <p:pic>
        <p:nvPicPr>
          <p:cNvPr id="232" name="Google Shape;232;p36"/>
          <p:cNvPicPr preferRelativeResize="0"/>
          <p:nvPr/>
        </p:nvPicPr>
        <p:blipFill rotWithShape="1">
          <a:blip r:embed="rId3">
            <a:alphaModFix/>
          </a:blip>
          <a:srcRect l="2500" t="22593" r="3151" b="21147"/>
          <a:stretch/>
        </p:blipFill>
        <p:spPr>
          <a:xfrm>
            <a:off x="1391479" y="2924303"/>
            <a:ext cx="6122501" cy="205259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7"/>
          <p:cNvSpPr txBox="1">
            <a:spLocks noGrp="1"/>
          </p:cNvSpPr>
          <p:nvPr>
            <p:ph type="body" idx="1"/>
          </p:nvPr>
        </p:nvSpPr>
        <p:spPr>
          <a:xfrm>
            <a:off x="628649" y="1369219"/>
            <a:ext cx="7988700" cy="12027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ct val="100000"/>
              <a:buNone/>
            </a:pPr>
            <a:r>
              <a:rPr lang="it" sz="1400"/>
              <a:t>In 2020 in Italy the quota of compulsive electricity consumption cut by RES (38.1%) resulted in significantly lower volumes than the prevalence of PAN per year (26.4%). </a:t>
            </a:r>
            <a:endParaRPr/>
          </a:p>
          <a:p>
            <a:pPr marL="0" lvl="0" indent="0" algn="l" rtl="0">
              <a:lnSpc>
                <a:spcPct val="90000"/>
              </a:lnSpc>
              <a:spcBef>
                <a:spcPts val="800"/>
              </a:spcBef>
              <a:spcAft>
                <a:spcPts val="0"/>
              </a:spcAft>
              <a:buClr>
                <a:schemeClr val="dk1"/>
              </a:buClr>
              <a:buSzPct val="100000"/>
              <a:buNone/>
            </a:pPr>
            <a:r>
              <a:rPr lang="it" sz="1400"/>
              <a:t>The font since 2020 has provided the main contribution to FER electricity production which is hydraulic (41% of complex production - normalized date); solar energy (21%), wind (17% - normalized data), bioenergy (17%) and geothermal energy (5%).</a:t>
            </a:r>
            <a:endParaRPr/>
          </a:p>
          <a:p>
            <a:pPr marL="0" lvl="0" indent="0" algn="l" rtl="0">
              <a:lnSpc>
                <a:spcPct val="90000"/>
              </a:lnSpc>
              <a:spcBef>
                <a:spcPts val="800"/>
              </a:spcBef>
              <a:spcAft>
                <a:spcPts val="1200"/>
              </a:spcAft>
              <a:buClr>
                <a:schemeClr val="dk1"/>
              </a:buClr>
              <a:buSzPct val="116666"/>
              <a:buNone/>
            </a:pPr>
            <a:endParaRPr/>
          </a:p>
        </p:txBody>
      </p:sp>
      <p:sp>
        <p:nvSpPr>
          <p:cNvPr id="238" name="Google Shape;238;p37"/>
          <p:cNvSpPr txBox="1">
            <a:spLocks noGrp="1"/>
          </p:cNvSpPr>
          <p:nvPr>
            <p:ph type="title"/>
          </p:nvPr>
        </p:nvSpPr>
        <p:spPr>
          <a:xfrm>
            <a:off x="628650" y="662963"/>
            <a:ext cx="4521300" cy="492600"/>
          </a:xfrm>
          <a:prstGeom prst="rect">
            <a:avLst/>
          </a:prstGeom>
          <a:solidFill>
            <a:srgbClr val="F8F9FA"/>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202124"/>
              </a:buClr>
              <a:buSzPts val="1600"/>
              <a:buFont typeface="Arial"/>
              <a:buNone/>
            </a:pPr>
            <a:r>
              <a:rPr lang="it" sz="1600" b="0" i="0" u="none" strike="noStrike" cap="none">
                <a:solidFill>
                  <a:srgbClr val="202124"/>
                </a:solidFill>
                <a:latin typeface="Arial"/>
                <a:ea typeface="Arial"/>
                <a:cs typeface="Arial"/>
                <a:sym typeface="Arial"/>
              </a:rPr>
              <a:t>EVOLUTION OF RES IN THE ELECTRIC SECTOR IN ITALY</a:t>
            </a:r>
            <a:r>
              <a:rPr lang="it" sz="800" b="0" i="0" u="none" strike="noStrike" cap="none">
                <a:solidFill>
                  <a:schemeClr val="dk1"/>
                </a:solidFill>
              </a:rPr>
              <a:t> </a:t>
            </a:r>
            <a:endParaRPr sz="1400" b="0" i="0" u="none" strike="noStrike" cap="none">
              <a:solidFill>
                <a:schemeClr val="dk1"/>
              </a:solidFill>
              <a:latin typeface="Arial"/>
              <a:ea typeface="Arial"/>
              <a:cs typeface="Arial"/>
              <a:sym typeface="Arial"/>
            </a:endParaRPr>
          </a:p>
        </p:txBody>
      </p:sp>
      <p:pic>
        <p:nvPicPr>
          <p:cNvPr id="239" name="Google Shape;239;p37"/>
          <p:cNvPicPr preferRelativeResize="0"/>
          <p:nvPr/>
        </p:nvPicPr>
        <p:blipFill rotWithShape="1">
          <a:blip r:embed="rId3">
            <a:alphaModFix/>
          </a:blip>
          <a:srcRect l="14025" t="41541" r="14454" b="14959"/>
          <a:stretch/>
        </p:blipFill>
        <p:spPr>
          <a:xfrm>
            <a:off x="1302026" y="2571750"/>
            <a:ext cx="6539947" cy="223630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19259" y="269716"/>
            <a:ext cx="3819889" cy="2984905"/>
          </a:xfrm>
          <a:solidFill>
            <a:schemeClr val="tx1"/>
          </a:solidFill>
        </p:spPr>
        <p:txBody>
          <a:bodyPr>
            <a:normAutofit fontScale="90000"/>
          </a:bodyPr>
          <a:lstStyle/>
          <a:p>
            <a:pPr algn="l"/>
            <a:r>
              <a:rPr lang="it-IT" sz="4800" dirty="0"/>
              <a:t>PUGLIA: ALTERNATIVE ENERGY SOURCES</a:t>
            </a:r>
          </a:p>
        </p:txBody>
      </p:sp>
      <p:sp>
        <p:nvSpPr>
          <p:cNvPr id="3" name="Sottotitolo 2"/>
          <p:cNvSpPr>
            <a:spLocks noGrp="1"/>
          </p:cNvSpPr>
          <p:nvPr>
            <p:ph type="subTitle" idx="1"/>
          </p:nvPr>
        </p:nvSpPr>
        <p:spPr>
          <a:xfrm>
            <a:off x="4495232" y="3815481"/>
            <a:ext cx="2148970" cy="1105175"/>
          </a:xfrm>
          <a:solidFill>
            <a:schemeClr val="accent4"/>
          </a:solidFill>
        </p:spPr>
        <p:txBody>
          <a:bodyPr>
            <a:normAutofit/>
          </a:bodyPr>
          <a:lstStyle/>
          <a:p>
            <a:r>
              <a:rPr lang="it-IT" sz="1100" dirty="0" err="1">
                <a:solidFill>
                  <a:schemeClr val="bg2"/>
                </a:solidFill>
              </a:rPr>
              <a:t>Dattomo</a:t>
            </a:r>
            <a:r>
              <a:rPr lang="it-IT" sz="1100" dirty="0">
                <a:solidFill>
                  <a:schemeClr val="bg2"/>
                </a:solidFill>
              </a:rPr>
              <a:t> Marita, </a:t>
            </a:r>
          </a:p>
          <a:p>
            <a:r>
              <a:rPr lang="it-IT" sz="1100" dirty="0">
                <a:solidFill>
                  <a:schemeClr val="bg2"/>
                </a:solidFill>
              </a:rPr>
              <a:t>Flora Daria, </a:t>
            </a:r>
          </a:p>
          <a:p>
            <a:r>
              <a:rPr lang="it-IT" sz="1100" dirty="0" err="1">
                <a:solidFill>
                  <a:schemeClr val="bg2"/>
                </a:solidFill>
              </a:rPr>
              <a:t>Giovaniello</a:t>
            </a:r>
            <a:r>
              <a:rPr lang="it-IT" sz="1100" dirty="0">
                <a:solidFill>
                  <a:schemeClr val="bg2"/>
                </a:solidFill>
              </a:rPr>
              <a:t> Viviana, </a:t>
            </a:r>
          </a:p>
          <a:p>
            <a:r>
              <a:rPr lang="it-IT" sz="1100" dirty="0" err="1">
                <a:solidFill>
                  <a:schemeClr val="bg2"/>
                </a:solidFill>
              </a:rPr>
              <a:t>Lacasella</a:t>
            </a:r>
            <a:r>
              <a:rPr lang="it-IT" sz="1100" dirty="0">
                <a:solidFill>
                  <a:schemeClr val="bg2"/>
                </a:solidFill>
              </a:rPr>
              <a:t> Sabrina,</a:t>
            </a:r>
          </a:p>
          <a:p>
            <a:r>
              <a:rPr lang="it-IT" sz="1100" dirty="0" err="1">
                <a:solidFill>
                  <a:schemeClr val="bg2"/>
                </a:solidFill>
              </a:rPr>
              <a:t>Limitone</a:t>
            </a:r>
            <a:r>
              <a:rPr lang="it-IT" sz="1100" dirty="0">
                <a:solidFill>
                  <a:schemeClr val="bg2"/>
                </a:solidFill>
              </a:rPr>
              <a:t> Francesco</a:t>
            </a:r>
          </a:p>
        </p:txBody>
      </p:sp>
    </p:spTree>
    <p:extLst>
      <p:ext uri="{BB962C8B-B14F-4D97-AF65-F5344CB8AC3E}">
        <p14:creationId xmlns:p14="http://schemas.microsoft.com/office/powerpoint/2010/main" val="2703918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chemeClr val="bg1"/>
          </a:solidFill>
        </p:spPr>
        <p:txBody>
          <a:bodyPr>
            <a:normAutofit fontScale="90000"/>
          </a:bodyPr>
          <a:lstStyle/>
          <a:p>
            <a:pPr algn="ctr"/>
            <a:r>
              <a:rPr lang="en-GB" dirty="0"/>
              <a:t>The Puglia region is the first Italian region producing alternative energy sources!</a:t>
            </a:r>
            <a:br>
              <a:rPr lang="en-GB" dirty="0"/>
            </a:br>
            <a:endParaRPr lang="it-IT" dirty="0"/>
          </a:p>
        </p:txBody>
      </p:sp>
      <p:pic>
        <p:nvPicPr>
          <p:cNvPr id="4" name="Immagine 3"/>
          <p:cNvPicPr>
            <a:picLocks noChangeAspect="1"/>
          </p:cNvPicPr>
          <p:nvPr/>
        </p:nvPicPr>
        <p:blipFill>
          <a:blip r:embed="rId2"/>
          <a:stretch>
            <a:fillRect/>
          </a:stretch>
        </p:blipFill>
        <p:spPr>
          <a:xfrm>
            <a:off x="2042282" y="1607585"/>
            <a:ext cx="5059435" cy="2848454"/>
          </a:xfrm>
          <a:prstGeom prst="rect">
            <a:avLst/>
          </a:prstGeom>
        </p:spPr>
      </p:pic>
      <p:sp>
        <p:nvSpPr>
          <p:cNvPr id="3" name="Segnaposto testo 2"/>
          <p:cNvSpPr>
            <a:spLocks noGrp="1"/>
          </p:cNvSpPr>
          <p:nvPr>
            <p:ph type="body" idx="1"/>
          </p:nvPr>
        </p:nvSpPr>
        <p:spPr>
          <a:xfrm>
            <a:off x="3211525" y="4456039"/>
            <a:ext cx="2720950" cy="513117"/>
          </a:xfrm>
        </p:spPr>
        <p:txBody>
          <a:bodyPr/>
          <a:lstStyle/>
          <a:p>
            <a:pPr marL="114300" indent="0" algn="ctr">
              <a:buNone/>
            </a:pPr>
            <a:r>
              <a:rPr lang="en-GB" dirty="0"/>
              <a:t>Let's see what it is...</a:t>
            </a:r>
          </a:p>
          <a:p>
            <a:endParaRPr lang="it-IT" dirty="0"/>
          </a:p>
        </p:txBody>
      </p:sp>
    </p:spTree>
    <p:extLst>
      <p:ext uri="{BB962C8B-B14F-4D97-AF65-F5344CB8AC3E}">
        <p14:creationId xmlns:p14="http://schemas.microsoft.com/office/powerpoint/2010/main" val="1519435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idx="2"/>
          </p:nvPr>
        </p:nvSpPr>
        <p:spPr>
          <a:xfrm>
            <a:off x="163569" y="257131"/>
            <a:ext cx="4020303" cy="4683259"/>
          </a:xfrm>
        </p:spPr>
        <p:txBody>
          <a:bodyPr>
            <a:normAutofit fontScale="92500"/>
          </a:bodyPr>
          <a:lstStyle/>
          <a:p>
            <a:r>
              <a:rPr lang="en-GB" dirty="0"/>
              <a:t>On board the Green Train of </a:t>
            </a:r>
            <a:r>
              <a:rPr lang="en-GB" dirty="0" err="1"/>
              <a:t>Legambiente</a:t>
            </a:r>
            <a:r>
              <a:rPr lang="en-GB" dirty="0"/>
              <a:t> which arrived in Foggia, the Renewable Municipalities report was presented, which photographs the development of renewable sources in the Italian territories. The report shows that Puglia is confirmed as the top region for renewable sources. In Puglia, 100% of the municipalities have at least one renewable source plant on their territory. In the </a:t>
            </a:r>
            <a:r>
              <a:rPr lang="en-GB" dirty="0" err="1"/>
              <a:t>Puglierse</a:t>
            </a:r>
            <a:r>
              <a:rPr lang="en-GB" dirty="0"/>
              <a:t> area there are 43 thousand plants from renewable sources.</a:t>
            </a:r>
          </a:p>
          <a:p>
            <a:endParaRPr lang="it-IT" dirty="0"/>
          </a:p>
        </p:txBody>
      </p:sp>
      <p:pic>
        <p:nvPicPr>
          <p:cNvPr id="5" name="Immagine 4"/>
          <p:cNvPicPr>
            <a:picLocks noChangeAspect="1"/>
          </p:cNvPicPr>
          <p:nvPr/>
        </p:nvPicPr>
        <p:blipFill>
          <a:blip r:embed="rId2"/>
          <a:stretch>
            <a:fillRect/>
          </a:stretch>
        </p:blipFill>
        <p:spPr>
          <a:xfrm>
            <a:off x="5401702" y="1775327"/>
            <a:ext cx="3171740" cy="1646865"/>
          </a:xfrm>
          <a:prstGeom prst="rect">
            <a:avLst/>
          </a:prstGeom>
        </p:spPr>
      </p:pic>
    </p:spTree>
    <p:extLst>
      <p:ext uri="{BB962C8B-B14F-4D97-AF65-F5344CB8AC3E}">
        <p14:creationId xmlns:p14="http://schemas.microsoft.com/office/powerpoint/2010/main" val="603441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1" y="194686"/>
            <a:ext cx="8913755" cy="2127495"/>
          </a:xfrm>
        </p:spPr>
        <p:txBody>
          <a:bodyPr>
            <a:normAutofit fontScale="70000" lnSpcReduction="20000"/>
          </a:bodyPr>
          <a:lstStyle/>
          <a:p>
            <a:pPr algn="just"/>
            <a:r>
              <a:rPr lang="en-GB" dirty="0"/>
              <a:t>A climate AND ENERGY PLAN FOR A 100% RENEWABLE FUTURE FOR THE PUGLIA REGION for the development of renewables energy efficiency consistent with the National Energy Strategy and with the Paris Agreement.  A plan capable of achieving the Region  ambitious goals by 2030 and decarbonisation by 2050. A plan that makes adaptation and mitigation to climate change a economic and social development strategy for the territories, capable of enhancing regional resources and beauties. Rule simple and </a:t>
            </a:r>
            <a:r>
              <a:rPr lang="en-GB" dirty="0" err="1"/>
              <a:t>trasparent</a:t>
            </a:r>
            <a:r>
              <a:rPr lang="en-GB" dirty="0"/>
              <a:t> for the approval of projects from renewable sources.  Energy and climate goals can be achieved only by introducing new investment boosting policies.  The uncertainty of the procedures and the uncertain times today are one of the main barriers to the spread of renewable sources.  The difficulties concern small and large interventions, which add to the bureaucracy, to the limits  set by national guidelines and vetoes by the </a:t>
            </a:r>
            <a:r>
              <a:rPr lang="en-GB" dirty="0" err="1"/>
              <a:t>superintendencies</a:t>
            </a:r>
            <a:r>
              <a:rPr lang="en-GB" dirty="0"/>
              <a:t> (which often highlight a real obsession in wind power counterattacks) </a:t>
            </a:r>
            <a:endParaRPr lang="it-IT" dirty="0"/>
          </a:p>
        </p:txBody>
      </p:sp>
      <p:pic>
        <p:nvPicPr>
          <p:cNvPr id="6" name="Immagine 5"/>
          <p:cNvPicPr>
            <a:picLocks noChangeAspect="1"/>
          </p:cNvPicPr>
          <p:nvPr/>
        </p:nvPicPr>
        <p:blipFill>
          <a:blip r:embed="rId2"/>
          <a:stretch>
            <a:fillRect/>
          </a:stretch>
        </p:blipFill>
        <p:spPr>
          <a:xfrm>
            <a:off x="6002352" y="2373109"/>
            <a:ext cx="2391707" cy="2444026"/>
          </a:xfrm>
          <a:prstGeom prst="rect">
            <a:avLst/>
          </a:prstGeom>
        </p:spPr>
      </p:pic>
      <p:pic>
        <p:nvPicPr>
          <p:cNvPr id="7" name="Immagine 6"/>
          <p:cNvPicPr>
            <a:picLocks noChangeAspect="1"/>
          </p:cNvPicPr>
          <p:nvPr/>
        </p:nvPicPr>
        <p:blipFill>
          <a:blip r:embed="rId3"/>
          <a:stretch>
            <a:fillRect/>
          </a:stretch>
        </p:blipFill>
        <p:spPr>
          <a:xfrm>
            <a:off x="841640" y="2955044"/>
            <a:ext cx="4169745" cy="1505122"/>
          </a:xfrm>
          <a:prstGeom prst="rect">
            <a:avLst/>
          </a:prstGeom>
        </p:spPr>
      </p:pic>
    </p:spTree>
    <p:extLst>
      <p:ext uri="{BB962C8B-B14F-4D97-AF65-F5344CB8AC3E}">
        <p14:creationId xmlns:p14="http://schemas.microsoft.com/office/powerpoint/2010/main" val="3050024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2759" y="50500"/>
            <a:ext cx="8520600" cy="572700"/>
          </a:xfrm>
        </p:spPr>
        <p:txBody>
          <a:bodyPr>
            <a:normAutofit fontScale="90000"/>
          </a:bodyPr>
          <a:lstStyle/>
          <a:p>
            <a:pPr algn="ctr"/>
            <a:r>
              <a:rPr lang="it-IT" dirty="0"/>
              <a:t>THE TOWNS OF HYDROELECTRIC</a:t>
            </a:r>
          </a:p>
        </p:txBody>
      </p:sp>
      <p:sp>
        <p:nvSpPr>
          <p:cNvPr id="3" name="Segnaposto testo 2"/>
          <p:cNvSpPr>
            <a:spLocks noGrp="1"/>
          </p:cNvSpPr>
          <p:nvPr>
            <p:ph type="body" idx="1"/>
          </p:nvPr>
        </p:nvSpPr>
        <p:spPr>
          <a:xfrm>
            <a:off x="607729" y="780902"/>
            <a:ext cx="7845536" cy="1311035"/>
          </a:xfrm>
        </p:spPr>
        <p:txBody>
          <a:bodyPr>
            <a:normAutofit fontScale="92500" lnSpcReduction="10000"/>
          </a:bodyPr>
          <a:lstStyle/>
          <a:p>
            <a:pPr algn="just"/>
            <a:r>
              <a:rPr lang="en-GB" dirty="0"/>
              <a:t>There are 9 towns in the Apulia Region that have hydroelectric plants on their territory, all of the mini hydroelectric category, capable of satisfying the electricity needs of approximately 6,200 families. Some are found for example in </a:t>
            </a:r>
            <a:r>
              <a:rPr lang="en-GB" dirty="0" err="1"/>
              <a:t>Corato</a:t>
            </a:r>
            <a:r>
              <a:rPr lang="en-GB" dirty="0"/>
              <a:t> or Andria</a:t>
            </a:r>
          </a:p>
          <a:p>
            <a:endParaRPr lang="it-IT" dirty="0"/>
          </a:p>
        </p:txBody>
      </p:sp>
      <p:pic>
        <p:nvPicPr>
          <p:cNvPr id="4" name="Immagine 3"/>
          <p:cNvPicPr>
            <a:picLocks noChangeAspect="1"/>
          </p:cNvPicPr>
          <p:nvPr/>
        </p:nvPicPr>
        <p:blipFill>
          <a:blip r:embed="rId2"/>
          <a:stretch>
            <a:fillRect/>
          </a:stretch>
        </p:blipFill>
        <p:spPr>
          <a:xfrm>
            <a:off x="1342846" y="2387785"/>
            <a:ext cx="6121173" cy="2442593"/>
          </a:xfrm>
          <a:prstGeom prst="rect">
            <a:avLst/>
          </a:prstGeom>
        </p:spPr>
      </p:pic>
    </p:spTree>
    <p:extLst>
      <p:ext uri="{BB962C8B-B14F-4D97-AF65-F5344CB8AC3E}">
        <p14:creationId xmlns:p14="http://schemas.microsoft.com/office/powerpoint/2010/main" val="215619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8"/>
        <p:cNvGrpSpPr/>
        <p:nvPr/>
      </p:nvGrpSpPr>
      <p:grpSpPr>
        <a:xfrm>
          <a:off x="0" y="0"/>
          <a:ext cx="0" cy="0"/>
          <a:chOff x="0" y="0"/>
          <a:chExt cx="0" cy="0"/>
        </a:xfrm>
      </p:grpSpPr>
      <p:sp>
        <p:nvSpPr>
          <p:cNvPr id="79" name="Google Shape;79;p16"/>
          <p:cNvSpPr txBox="1">
            <a:spLocks noGrp="1"/>
          </p:cNvSpPr>
          <p:nvPr>
            <p:ph type="body" idx="1"/>
          </p:nvPr>
        </p:nvSpPr>
        <p:spPr>
          <a:xfrm>
            <a:off x="4572000" y="265500"/>
            <a:ext cx="4260300" cy="4612500"/>
          </a:xfrm>
          <a:prstGeom prst="rect">
            <a:avLst/>
          </a:prstGeom>
          <a:solidFill>
            <a:schemeClr val="accent4"/>
          </a:solidFill>
        </p:spPr>
        <p:txBody>
          <a:bodyPr spcFirstLastPara="1" wrap="square" lIns="91425" tIns="91425" rIns="91425" bIns="91425" anchor="ctr" anchorCtr="0">
            <a:normAutofit/>
          </a:bodyPr>
          <a:lstStyle/>
          <a:p>
            <a:pPr marL="0" marR="0" lvl="0" indent="0" algn="l" rtl="0">
              <a:lnSpc>
                <a:spcPct val="100000"/>
              </a:lnSpc>
              <a:spcBef>
                <a:spcPts val="0"/>
              </a:spcBef>
              <a:spcAft>
                <a:spcPts val="0"/>
              </a:spcAft>
              <a:buNone/>
            </a:pPr>
            <a:r>
              <a:rPr lang="it" sz="1700">
                <a:solidFill>
                  <a:schemeClr val="lt1"/>
                </a:solidFill>
                <a:highlight>
                  <a:schemeClr val="accent4"/>
                </a:highlight>
                <a:latin typeface="Oswald Medium"/>
                <a:ea typeface="Oswald Medium"/>
                <a:cs typeface="Oswald Medium"/>
                <a:sym typeface="Oswald Medium"/>
              </a:rPr>
              <a:t>As a result, it is possible to produce renewable energy at home, for example by using a photovoltaic roof made of solar tiles that, according to the same principle, produce solar energy and guarantee energy efficiency.</a:t>
            </a:r>
            <a:endParaRPr sz="1700">
              <a:solidFill>
                <a:schemeClr val="lt1"/>
              </a:solidFill>
              <a:highlight>
                <a:schemeClr val="accent4"/>
              </a:highlight>
              <a:latin typeface="Oswald Medium"/>
              <a:ea typeface="Oswald Medium"/>
              <a:cs typeface="Oswald Medium"/>
              <a:sym typeface="Oswald Medium"/>
            </a:endParaRPr>
          </a:p>
          <a:p>
            <a:pPr marL="0" marR="0" lvl="0" indent="0" algn="l" rtl="0">
              <a:lnSpc>
                <a:spcPct val="100000"/>
              </a:lnSpc>
              <a:spcBef>
                <a:spcPts val="0"/>
              </a:spcBef>
              <a:spcAft>
                <a:spcPts val="0"/>
              </a:spcAft>
              <a:buNone/>
            </a:pPr>
            <a:r>
              <a:rPr lang="it" sz="1700">
                <a:solidFill>
                  <a:schemeClr val="lt1"/>
                </a:solidFill>
                <a:highlight>
                  <a:schemeClr val="accent4"/>
                </a:highlight>
                <a:latin typeface="Oswald Medium"/>
                <a:ea typeface="Oswald Medium"/>
                <a:cs typeface="Oswald Medium"/>
                <a:sym typeface="Oswald Medium"/>
              </a:rPr>
              <a:t>In addition to domestic solutions, useful for guiding their daily choices towards a more sustainable future, most of the electricity production from solar sources in Italy is supported by large ground-based photovoltaic installations: understanding how it works allows us to deepen the benefits of photovoltaic energy and to understand why renewable energy production is a concrete solution for protecting the environment.</a:t>
            </a:r>
            <a:endParaRPr>
              <a:solidFill>
                <a:schemeClr val="lt1"/>
              </a:solidFill>
              <a:highlight>
                <a:schemeClr val="accent4"/>
              </a:highlight>
            </a:endParaRPr>
          </a:p>
        </p:txBody>
      </p:sp>
      <p:pic>
        <p:nvPicPr>
          <p:cNvPr id="80" name="Google Shape;80;p16"/>
          <p:cNvPicPr preferRelativeResize="0"/>
          <p:nvPr/>
        </p:nvPicPr>
        <p:blipFill rotWithShape="1">
          <a:blip r:embed="rId3">
            <a:alphaModFix/>
          </a:blip>
          <a:srcRect l="45884"/>
          <a:stretch/>
        </p:blipFill>
        <p:spPr>
          <a:xfrm>
            <a:off x="272675" y="265500"/>
            <a:ext cx="4166025" cy="2236375"/>
          </a:xfrm>
          <a:prstGeom prst="rect">
            <a:avLst/>
          </a:prstGeom>
          <a:noFill/>
          <a:ln>
            <a:noFill/>
          </a:ln>
          <a:effectLst>
            <a:outerShdw blurRad="57150" dist="19050" dir="12360000" algn="bl" rotWithShape="0">
              <a:srgbClr val="000000">
                <a:alpha val="50000"/>
              </a:srgbClr>
            </a:outerShdw>
          </a:effectLst>
        </p:spPr>
      </p:pic>
      <p:pic>
        <p:nvPicPr>
          <p:cNvPr id="81" name="Google Shape;81;p16"/>
          <p:cNvPicPr preferRelativeResize="0"/>
          <p:nvPr/>
        </p:nvPicPr>
        <p:blipFill>
          <a:blip r:embed="rId4">
            <a:alphaModFix/>
          </a:blip>
          <a:stretch>
            <a:fillRect/>
          </a:stretch>
        </p:blipFill>
        <p:spPr>
          <a:xfrm>
            <a:off x="272675" y="2641625"/>
            <a:ext cx="4166027" cy="2236374"/>
          </a:xfrm>
          <a:prstGeom prst="rect">
            <a:avLst/>
          </a:prstGeom>
          <a:noFill/>
          <a:ln>
            <a:noFill/>
          </a:ln>
          <a:effectLst>
            <a:outerShdw blurRad="57150" dist="19050" dir="15540000" algn="bl" rotWithShape="0">
              <a:srgbClr val="000000">
                <a:alpha val="5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1700" y="254251"/>
            <a:ext cx="8520600" cy="572700"/>
          </a:xfrm>
        </p:spPr>
        <p:txBody>
          <a:bodyPr>
            <a:normAutofit fontScale="90000"/>
          </a:bodyPr>
          <a:lstStyle/>
          <a:p>
            <a:pPr algn="ctr"/>
            <a:r>
              <a:rPr lang="it-IT" dirty="0"/>
              <a:t>WIND ENERGY</a:t>
            </a:r>
          </a:p>
        </p:txBody>
      </p:sp>
      <p:sp>
        <p:nvSpPr>
          <p:cNvPr id="3" name="Segnaposto testo 2"/>
          <p:cNvSpPr>
            <a:spLocks noGrp="1"/>
          </p:cNvSpPr>
          <p:nvPr>
            <p:ph type="body" idx="1"/>
          </p:nvPr>
        </p:nvSpPr>
        <p:spPr>
          <a:xfrm>
            <a:off x="311700" y="1070353"/>
            <a:ext cx="5957532" cy="3587168"/>
          </a:xfrm>
        </p:spPr>
        <p:txBody>
          <a:bodyPr>
            <a:normAutofit fontScale="85000" lnSpcReduction="10000"/>
          </a:bodyPr>
          <a:lstStyle/>
          <a:p>
            <a:pPr algn="just"/>
            <a:r>
              <a:rPr lang="en-GB" dirty="0"/>
              <a:t>GREEN WIND 2 SRL, a company of the Green Network Group, inaugurated on 27 December 2012 a new on-shore wind farm in Puglia with a total power of approximately 950 kW at the Lame district in </a:t>
            </a:r>
            <a:r>
              <a:rPr lang="en-GB" dirty="0" err="1"/>
              <a:t>Sant'Agata</a:t>
            </a:r>
            <a:r>
              <a:rPr lang="en-GB" dirty="0"/>
              <a:t> di Puglia (FG), an area between the richest in Italy in terms of wind resources.</a:t>
            </a:r>
          </a:p>
          <a:p>
            <a:pPr algn="just"/>
            <a:r>
              <a:rPr lang="en-GB" dirty="0"/>
              <a:t>The wind farm in Puglia uses the most advanced technologies currently available in the wind generation sector and produces approximately 2,350,000 kWh per year.</a:t>
            </a:r>
          </a:p>
          <a:p>
            <a:pPr algn="just"/>
            <a:r>
              <a:rPr lang="en-GB" dirty="0"/>
              <a:t>This quantity of energy is sufficient to meet the needs of approximately 1,084 domestic users.</a:t>
            </a:r>
          </a:p>
          <a:p>
            <a:pPr algn="just"/>
            <a:r>
              <a:rPr lang="en-GB" dirty="0"/>
              <a:t>Since the wind power plant in Puglia is directly connected to the national electricity grid, all the energy produced will be fed into the grid, encouraged by the GSE through the GRIN (Incentive Recognition Management) method.</a:t>
            </a:r>
          </a:p>
          <a:p>
            <a:endParaRPr lang="it-IT" dirty="0"/>
          </a:p>
        </p:txBody>
      </p:sp>
      <p:pic>
        <p:nvPicPr>
          <p:cNvPr id="4" name="Immagine 3"/>
          <p:cNvPicPr>
            <a:picLocks noChangeAspect="1"/>
          </p:cNvPicPr>
          <p:nvPr/>
        </p:nvPicPr>
        <p:blipFill>
          <a:blip r:embed="rId2"/>
          <a:stretch>
            <a:fillRect/>
          </a:stretch>
        </p:blipFill>
        <p:spPr>
          <a:xfrm>
            <a:off x="6577850" y="1263056"/>
            <a:ext cx="2415393" cy="2815562"/>
          </a:xfrm>
          <a:prstGeom prst="rect">
            <a:avLst/>
          </a:prstGeom>
        </p:spPr>
      </p:pic>
    </p:spTree>
    <p:extLst>
      <p:ext uri="{BB962C8B-B14F-4D97-AF65-F5344CB8AC3E}">
        <p14:creationId xmlns:p14="http://schemas.microsoft.com/office/powerpoint/2010/main" val="2056373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77363" y="241094"/>
            <a:ext cx="5523356" cy="561473"/>
          </a:xfrm>
          <a:solidFill>
            <a:schemeClr val="tx1"/>
          </a:solidFill>
        </p:spPr>
        <p:txBody>
          <a:bodyPr>
            <a:normAutofit fontScale="90000"/>
          </a:bodyPr>
          <a:lstStyle/>
          <a:p>
            <a:r>
              <a:rPr lang="it-IT" dirty="0"/>
              <a:t>Here </a:t>
            </a:r>
            <a:r>
              <a:rPr lang="it-IT" dirty="0" err="1"/>
              <a:t>is</a:t>
            </a:r>
            <a:r>
              <a:rPr lang="it-IT" dirty="0"/>
              <a:t> the list of </a:t>
            </a:r>
            <a:r>
              <a:rPr lang="it-IT" dirty="0" err="1"/>
              <a:t>six</a:t>
            </a:r>
            <a:r>
              <a:rPr lang="it-IT" dirty="0"/>
              <a:t> </a:t>
            </a:r>
            <a:r>
              <a:rPr lang="it-IT" dirty="0" err="1"/>
              <a:t>plants</a:t>
            </a:r>
            <a:r>
              <a:rPr lang="it-IT" dirty="0"/>
              <a:t> in </a:t>
            </a:r>
            <a:r>
              <a:rPr lang="it-IT" dirty="0" err="1"/>
              <a:t>wind</a:t>
            </a:r>
            <a:r>
              <a:rPr lang="it-IT" dirty="0"/>
              <a:t> </a:t>
            </a:r>
            <a:r>
              <a:rPr lang="it-IT" dirty="0" err="1"/>
              <a:t>farms</a:t>
            </a:r>
            <a:r>
              <a:rPr lang="it-IT" dirty="0"/>
              <a:t>:</a:t>
            </a:r>
          </a:p>
        </p:txBody>
      </p:sp>
      <p:sp>
        <p:nvSpPr>
          <p:cNvPr id="3" name="Segnaposto testo 2"/>
          <p:cNvSpPr>
            <a:spLocks noGrp="1"/>
          </p:cNvSpPr>
          <p:nvPr>
            <p:ph type="body" idx="1"/>
          </p:nvPr>
        </p:nvSpPr>
        <p:spPr>
          <a:xfrm>
            <a:off x="282872" y="1030144"/>
            <a:ext cx="8542850" cy="3765522"/>
          </a:xfrm>
        </p:spPr>
        <p:txBody>
          <a:bodyPr>
            <a:normAutofit/>
          </a:bodyPr>
          <a:lstStyle/>
          <a:p>
            <a:pPr algn="just"/>
            <a:r>
              <a:rPr lang="en-GB" dirty="0" err="1"/>
              <a:t>Cerignola</a:t>
            </a:r>
            <a:r>
              <a:rPr lang="en-GB" dirty="0"/>
              <a:t> </a:t>
            </a:r>
            <a:r>
              <a:rPr lang="en-GB" dirty="0" err="1"/>
              <a:t>Veneta</a:t>
            </a:r>
            <a:r>
              <a:rPr lang="en-GB" dirty="0"/>
              <a:t> Nord wind farm (Municipality of </a:t>
            </a:r>
            <a:r>
              <a:rPr lang="en-GB" dirty="0" err="1"/>
              <a:t>Cerignola</a:t>
            </a:r>
            <a:r>
              <a:rPr lang="en-GB" dirty="0"/>
              <a:t>)</a:t>
            </a:r>
          </a:p>
          <a:p>
            <a:pPr algn="just"/>
            <a:r>
              <a:rPr lang="en-GB" dirty="0" err="1"/>
              <a:t>Cerignola</a:t>
            </a:r>
            <a:r>
              <a:rPr lang="en-GB" dirty="0"/>
              <a:t> </a:t>
            </a:r>
            <a:r>
              <a:rPr lang="en-GB" dirty="0" err="1"/>
              <a:t>Veneta</a:t>
            </a:r>
            <a:r>
              <a:rPr lang="en-GB" dirty="0"/>
              <a:t> </a:t>
            </a:r>
            <a:r>
              <a:rPr lang="en-GB" dirty="0" err="1"/>
              <a:t>Sud</a:t>
            </a:r>
            <a:r>
              <a:rPr lang="en-GB" dirty="0"/>
              <a:t> wind farm (Municipality of </a:t>
            </a:r>
            <a:r>
              <a:rPr lang="en-GB" dirty="0" err="1"/>
              <a:t>Cerignola</a:t>
            </a:r>
            <a:r>
              <a:rPr lang="en-GB" dirty="0"/>
              <a:t>)</a:t>
            </a:r>
          </a:p>
          <a:p>
            <a:pPr algn="just"/>
            <a:r>
              <a:rPr lang="en-GB" dirty="0"/>
              <a:t>Wind power plant Municipality of Ascoli </a:t>
            </a:r>
            <a:r>
              <a:rPr lang="en-GB" dirty="0" err="1"/>
              <a:t>Satriano</a:t>
            </a:r>
            <a:r>
              <a:rPr lang="en-GB" dirty="0"/>
              <a:t> (Foggia)</a:t>
            </a:r>
          </a:p>
          <a:p>
            <a:pPr algn="just"/>
            <a:r>
              <a:rPr lang="en-GB" dirty="0"/>
              <a:t>Wind power in the Municipality of </a:t>
            </a:r>
            <a:r>
              <a:rPr lang="en-GB" dirty="0" err="1"/>
              <a:t>Montemilone</a:t>
            </a:r>
            <a:r>
              <a:rPr lang="en-GB" dirty="0"/>
              <a:t> (Potenza)</a:t>
            </a:r>
          </a:p>
          <a:p>
            <a:pPr algn="just"/>
            <a:r>
              <a:rPr lang="en-GB" dirty="0"/>
              <a:t>“</a:t>
            </a:r>
            <a:r>
              <a:rPr lang="en-GB" dirty="0" err="1"/>
              <a:t>Banzi</a:t>
            </a:r>
            <a:r>
              <a:rPr lang="en-GB" dirty="0"/>
              <a:t> la Regina” wind farm (Potenza)</a:t>
            </a:r>
          </a:p>
          <a:p>
            <a:pPr algn="just"/>
            <a:r>
              <a:rPr lang="en-GB" dirty="0"/>
              <a:t>"</a:t>
            </a:r>
            <a:r>
              <a:rPr lang="en-GB" dirty="0" err="1"/>
              <a:t>Lampino</a:t>
            </a:r>
            <a:r>
              <a:rPr lang="en-GB" dirty="0"/>
              <a:t>" wind power plant (Municipalities of </a:t>
            </a:r>
            <a:r>
              <a:rPr lang="en-GB" dirty="0" err="1"/>
              <a:t>Orta</a:t>
            </a:r>
            <a:r>
              <a:rPr lang="en-GB" dirty="0"/>
              <a:t> Nova, </a:t>
            </a:r>
            <a:r>
              <a:rPr lang="en-GB" dirty="0" err="1"/>
              <a:t>Stornara</a:t>
            </a:r>
            <a:r>
              <a:rPr lang="en-GB" dirty="0"/>
              <a:t> -Foggia)</a:t>
            </a:r>
          </a:p>
          <a:p>
            <a:pPr algn="just"/>
            <a:r>
              <a:rPr lang="en-GB" dirty="0"/>
              <a:t>In addition, the Council of Ministers authorized the construction of a new 380/132 kV electricity station and new 380 kV and 132 kV lines. Development of the national electricity network in the Lucca area</a:t>
            </a:r>
            <a:endParaRPr lang="it-IT" dirty="0"/>
          </a:p>
        </p:txBody>
      </p:sp>
    </p:spTree>
    <p:extLst>
      <p:ext uri="{BB962C8B-B14F-4D97-AF65-F5344CB8AC3E}">
        <p14:creationId xmlns:p14="http://schemas.microsoft.com/office/powerpoint/2010/main" val="3281743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it-IT" dirty="0"/>
              <a:t>THERMOELECTRIC PLANT </a:t>
            </a:r>
            <a:br>
              <a:rPr lang="it-IT" dirty="0"/>
            </a:br>
            <a:endParaRPr lang="it-IT" dirty="0"/>
          </a:p>
        </p:txBody>
      </p:sp>
      <p:sp>
        <p:nvSpPr>
          <p:cNvPr id="3" name="Segnaposto testo 2"/>
          <p:cNvSpPr>
            <a:spLocks noGrp="1"/>
          </p:cNvSpPr>
          <p:nvPr>
            <p:ph type="body" idx="1"/>
          </p:nvPr>
        </p:nvSpPr>
        <p:spPr/>
        <p:txBody>
          <a:bodyPr>
            <a:normAutofit fontScale="92500" lnSpcReduction="10000"/>
          </a:bodyPr>
          <a:lstStyle/>
          <a:p>
            <a:pPr algn="just"/>
            <a:r>
              <a:rPr lang="en-GB" dirty="0"/>
              <a:t>The Enel Federico II plant is a coal-fired thermoelectric plant with a total capacity of 2640 MW. It is located near </a:t>
            </a:r>
            <a:r>
              <a:rPr lang="en-GB" dirty="0" err="1"/>
              <a:t>Cerano</a:t>
            </a:r>
            <a:r>
              <a:rPr lang="en-GB" dirty="0"/>
              <a:t>, in the </a:t>
            </a:r>
            <a:r>
              <a:rPr lang="en-GB" dirty="0" err="1"/>
              <a:t>Brindisi</a:t>
            </a:r>
            <a:r>
              <a:rPr lang="en-GB" dirty="0"/>
              <a:t> area. With an extension of about 270 hectares, it is the second largest thermoelectric plant in Italy and one of the largest in </a:t>
            </a:r>
            <a:r>
              <a:rPr lang="en-GB" dirty="0" err="1"/>
              <a:t>Europe.The</a:t>
            </a:r>
            <a:r>
              <a:rPr lang="en-GB" dirty="0"/>
              <a:t> plant consists of four sections with a steam cycle, with a capacity of 660 MW, which came into operation between 1991 and 1993 and </a:t>
            </a:r>
            <a:r>
              <a:rPr lang="en-GB" dirty="0" err="1"/>
              <a:t>achimney</a:t>
            </a:r>
            <a:r>
              <a:rPr lang="en-GB" dirty="0"/>
              <a:t>. For the containment of polluting emissions, the plant has systems such as:</a:t>
            </a:r>
          </a:p>
          <a:p>
            <a:pPr algn="just"/>
            <a:r>
              <a:rPr lang="en-GB" dirty="0"/>
              <a:t> a burner system to reduce NOx during the combustion phase;</a:t>
            </a:r>
          </a:p>
          <a:p>
            <a:pPr algn="just"/>
            <a:r>
              <a:rPr lang="en-GB" dirty="0" err="1"/>
              <a:t>denitrificators</a:t>
            </a:r>
            <a:r>
              <a:rPr lang="en-GB" dirty="0"/>
              <a:t>;</a:t>
            </a:r>
          </a:p>
          <a:p>
            <a:pPr algn="just"/>
            <a:r>
              <a:rPr lang="en-GB" dirty="0"/>
              <a:t>desulfurizers;</a:t>
            </a:r>
          </a:p>
          <a:p>
            <a:pPr algn="just"/>
            <a:r>
              <a:rPr lang="en-GB" dirty="0"/>
              <a:t>Electrostatic precipitators to reduce dust.</a:t>
            </a:r>
            <a:endParaRPr lang="it-IT" dirty="0"/>
          </a:p>
        </p:txBody>
      </p:sp>
      <p:pic>
        <p:nvPicPr>
          <p:cNvPr id="4" name="Immagine 3"/>
          <p:cNvPicPr>
            <a:picLocks noChangeAspect="1"/>
          </p:cNvPicPr>
          <p:nvPr/>
        </p:nvPicPr>
        <p:blipFill>
          <a:blip r:embed="rId2"/>
          <a:stretch>
            <a:fillRect/>
          </a:stretch>
        </p:blipFill>
        <p:spPr>
          <a:xfrm>
            <a:off x="5865828" y="3597828"/>
            <a:ext cx="2666379" cy="1489533"/>
          </a:xfrm>
          <a:prstGeom prst="rect">
            <a:avLst/>
          </a:prstGeom>
        </p:spPr>
      </p:pic>
    </p:spTree>
    <p:extLst>
      <p:ext uri="{BB962C8B-B14F-4D97-AF65-F5344CB8AC3E}">
        <p14:creationId xmlns:p14="http://schemas.microsoft.com/office/powerpoint/2010/main" val="2357222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239337" y="470977"/>
            <a:ext cx="5003662" cy="4522042"/>
          </a:xfrm>
        </p:spPr>
        <p:txBody>
          <a:bodyPr/>
          <a:lstStyle/>
          <a:p>
            <a:pPr algn="just"/>
            <a:r>
              <a:rPr lang="en-GB" dirty="0"/>
              <a:t>Taranto </a:t>
            </a:r>
            <a:r>
              <a:rPr lang="en-GB" dirty="0" err="1"/>
              <a:t>Energia</a:t>
            </a:r>
            <a:r>
              <a:rPr lang="en-GB" dirty="0"/>
              <a:t> </a:t>
            </a:r>
            <a:r>
              <a:rPr lang="en-GB" dirty="0" err="1"/>
              <a:t>S.r.l</a:t>
            </a:r>
            <a:r>
              <a:rPr lang="en-GB" dirty="0"/>
              <a:t>. uses the iron and steel gases of the </a:t>
            </a:r>
            <a:r>
              <a:rPr lang="en-GB" dirty="0" err="1"/>
              <a:t>Ilva</a:t>
            </a:r>
            <a:r>
              <a:rPr lang="en-GB" dirty="0"/>
              <a:t> plant for the production of electricity. The Taranto plant is equipped with a Safety and Environmental Management System. The results achieved in this sector are disclosed to the public in accordance with the Community eco-management and audit system of EC Regulation 1221/2009.</a:t>
            </a:r>
            <a:endParaRPr lang="it-IT" dirty="0"/>
          </a:p>
        </p:txBody>
      </p:sp>
      <p:pic>
        <p:nvPicPr>
          <p:cNvPr id="4" name="Immagine 3"/>
          <p:cNvPicPr>
            <a:picLocks noChangeAspect="1"/>
          </p:cNvPicPr>
          <p:nvPr/>
        </p:nvPicPr>
        <p:blipFill>
          <a:blip r:embed="rId2"/>
          <a:stretch>
            <a:fillRect/>
          </a:stretch>
        </p:blipFill>
        <p:spPr>
          <a:xfrm>
            <a:off x="5708114" y="965910"/>
            <a:ext cx="3029975" cy="2145978"/>
          </a:xfrm>
          <a:prstGeom prst="rect">
            <a:avLst/>
          </a:prstGeom>
        </p:spPr>
      </p:pic>
    </p:spTree>
    <p:extLst>
      <p:ext uri="{BB962C8B-B14F-4D97-AF65-F5344CB8AC3E}">
        <p14:creationId xmlns:p14="http://schemas.microsoft.com/office/powerpoint/2010/main" val="1753755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877021" y="866656"/>
            <a:ext cx="4910100" cy="577800"/>
          </a:xfrm>
        </p:spPr>
        <p:txBody>
          <a:bodyPr/>
          <a:lstStyle/>
          <a:p>
            <a:pPr algn="ctr"/>
            <a:r>
              <a:rPr lang="it-IT" dirty="0"/>
              <a:t>High </a:t>
            </a:r>
            <a:r>
              <a:rPr lang="it-IT" dirty="0" err="1"/>
              <a:t>school</a:t>
            </a:r>
            <a:r>
              <a:rPr lang="it-IT" dirty="0"/>
              <a:t> E. </a:t>
            </a:r>
            <a:r>
              <a:rPr lang="it-IT" dirty="0" err="1"/>
              <a:t>Amaldi</a:t>
            </a:r>
            <a:endParaRPr lang="it-IT" dirty="0"/>
          </a:p>
        </p:txBody>
      </p:sp>
      <p:pic>
        <p:nvPicPr>
          <p:cNvPr id="5" name="Immagine 4"/>
          <p:cNvPicPr>
            <a:picLocks noChangeAspect="1"/>
          </p:cNvPicPr>
          <p:nvPr/>
        </p:nvPicPr>
        <p:blipFill>
          <a:blip r:embed="rId2"/>
          <a:stretch>
            <a:fillRect/>
          </a:stretch>
        </p:blipFill>
        <p:spPr>
          <a:xfrm>
            <a:off x="2065623" y="1565663"/>
            <a:ext cx="4657484" cy="2579529"/>
          </a:xfrm>
          <a:prstGeom prst="rect">
            <a:avLst/>
          </a:prstGeom>
        </p:spPr>
      </p:pic>
    </p:spTree>
    <p:extLst>
      <p:ext uri="{BB962C8B-B14F-4D97-AF65-F5344CB8AC3E}">
        <p14:creationId xmlns:p14="http://schemas.microsoft.com/office/powerpoint/2010/main" val="3241481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103100" y="191025"/>
            <a:ext cx="8452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it" sz="2500"/>
              <a:t>HOW THE SOLAR CELL WORKS?</a:t>
            </a:r>
            <a:endParaRPr sz="2500"/>
          </a:p>
          <a:p>
            <a:pPr marL="0" lvl="0" indent="0" algn="l" rtl="0">
              <a:spcBef>
                <a:spcPts val="0"/>
              </a:spcBef>
              <a:spcAft>
                <a:spcPts val="0"/>
              </a:spcAft>
              <a:buSzPts val="990"/>
              <a:buNone/>
            </a:pPr>
            <a:endParaRPr sz="2500"/>
          </a:p>
        </p:txBody>
      </p:sp>
      <p:sp>
        <p:nvSpPr>
          <p:cNvPr id="87" name="Google Shape;87;p17"/>
          <p:cNvSpPr txBox="1"/>
          <p:nvPr/>
        </p:nvSpPr>
        <p:spPr>
          <a:xfrm>
            <a:off x="343950" y="909450"/>
            <a:ext cx="2862900" cy="39867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900">
                <a:solidFill>
                  <a:srgbClr val="222222"/>
                </a:solidFill>
                <a:highlight>
                  <a:schemeClr val="dk1"/>
                </a:highlight>
                <a:latin typeface="Oswald Medium"/>
                <a:ea typeface="Oswald Medium"/>
                <a:cs typeface="Oswald Medium"/>
                <a:sym typeface="Oswald Medium"/>
              </a:rPr>
              <a:t>The basis for the transformation of sunlight into clean electricity is the so-called "photovoltaic effect": when the sunlight hits a photovoltaic cell, consisting of a semiconductor material (similar, in principle, to that of computer chips), part of the energy contained in the light is captured and converted into electricity. </a:t>
            </a:r>
            <a:endParaRPr sz="1700">
              <a:solidFill>
                <a:srgbClr val="222222"/>
              </a:solidFill>
              <a:highlight>
                <a:schemeClr val="dk1"/>
              </a:highlight>
              <a:latin typeface="Oswald Medium"/>
              <a:ea typeface="Oswald Medium"/>
              <a:cs typeface="Oswald Medium"/>
              <a:sym typeface="Oswald Medium"/>
            </a:endParaRPr>
          </a:p>
        </p:txBody>
      </p:sp>
      <p:pic>
        <p:nvPicPr>
          <p:cNvPr id="88" name="Google Shape;88;p17"/>
          <p:cNvPicPr preferRelativeResize="0"/>
          <p:nvPr/>
        </p:nvPicPr>
        <p:blipFill>
          <a:blip r:embed="rId3">
            <a:alphaModFix/>
          </a:blip>
          <a:stretch>
            <a:fillRect/>
          </a:stretch>
        </p:blipFill>
        <p:spPr>
          <a:xfrm>
            <a:off x="3578075" y="909449"/>
            <a:ext cx="5263425" cy="3995801"/>
          </a:xfrm>
          <a:prstGeom prst="rect">
            <a:avLst/>
          </a:prstGeom>
          <a:noFill/>
          <a:ln>
            <a:noFill/>
          </a:ln>
          <a:effectLst>
            <a:outerShdw blurRad="57150" dist="19050" dir="1506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p:nvPr/>
        </p:nvSpPr>
        <p:spPr>
          <a:xfrm>
            <a:off x="1313775" y="1611150"/>
            <a:ext cx="1908600" cy="19212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8"/>
          <p:cNvSpPr/>
          <p:nvPr/>
        </p:nvSpPr>
        <p:spPr>
          <a:xfrm>
            <a:off x="5720975" y="1611150"/>
            <a:ext cx="1908600" cy="19212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it"/>
              <a:t>THE MATERIAL USED</a:t>
            </a:r>
            <a:endParaRPr/>
          </a:p>
        </p:txBody>
      </p:sp>
      <p:sp>
        <p:nvSpPr>
          <p:cNvPr id="96" name="Google Shape;96;p18"/>
          <p:cNvSpPr txBox="1"/>
          <p:nvPr/>
        </p:nvSpPr>
        <p:spPr>
          <a:xfrm>
            <a:off x="1148850" y="1017725"/>
            <a:ext cx="68463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it" sz="1700">
                <a:solidFill>
                  <a:srgbClr val="222222"/>
                </a:solidFill>
                <a:highlight>
                  <a:srgbClr val="FFFFFF"/>
                </a:highlight>
                <a:latin typeface="Oswald Medium"/>
                <a:ea typeface="Oswald Medium"/>
                <a:cs typeface="Oswald Medium"/>
                <a:sym typeface="Oswald Medium"/>
              </a:rPr>
              <a:t>The material used to build most photovoltaic cells is silicon, which can be</a:t>
            </a:r>
            <a:endParaRPr sz="1700">
              <a:solidFill>
                <a:srgbClr val="222222"/>
              </a:solidFill>
              <a:highlight>
                <a:srgbClr val="FFFFFF"/>
              </a:highlight>
              <a:latin typeface="Oswald Medium"/>
              <a:ea typeface="Oswald Medium"/>
              <a:cs typeface="Oswald Medium"/>
              <a:sym typeface="Oswald Medium"/>
            </a:endParaRPr>
          </a:p>
        </p:txBody>
      </p:sp>
      <p:sp>
        <p:nvSpPr>
          <p:cNvPr id="97" name="Google Shape;97;p18"/>
          <p:cNvSpPr/>
          <p:nvPr/>
        </p:nvSpPr>
        <p:spPr>
          <a:xfrm rot="8100000">
            <a:off x="3416422" y="1698015"/>
            <a:ext cx="954170" cy="706400"/>
          </a:xfrm>
          <a:prstGeom prst="rightArrow">
            <a:avLst>
              <a:gd name="adj1" fmla="val 50000"/>
              <a:gd name="adj2" fmla="val 50000"/>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8"/>
          <p:cNvSpPr/>
          <p:nvPr/>
        </p:nvSpPr>
        <p:spPr>
          <a:xfrm rot="3107411">
            <a:off x="4575903" y="1698216"/>
            <a:ext cx="954501" cy="706036"/>
          </a:xfrm>
          <a:prstGeom prst="rightArrow">
            <a:avLst>
              <a:gd name="adj1" fmla="val 50000"/>
              <a:gd name="adj2" fmla="val 50000"/>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8"/>
          <p:cNvSpPr txBox="1"/>
          <p:nvPr/>
        </p:nvSpPr>
        <p:spPr>
          <a:xfrm>
            <a:off x="1747575" y="2348550"/>
            <a:ext cx="1041000" cy="446400"/>
          </a:xfrm>
          <a:prstGeom prst="rect">
            <a:avLst/>
          </a:prstGeom>
          <a:solidFill>
            <a:schemeClr val="accent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700">
                <a:solidFill>
                  <a:schemeClr val="lt1"/>
                </a:solidFill>
                <a:highlight>
                  <a:schemeClr val="accent4"/>
                </a:highlight>
                <a:latin typeface="Oswald Medium"/>
                <a:ea typeface="Oswald Medium"/>
                <a:cs typeface="Oswald Medium"/>
                <a:sym typeface="Oswald Medium"/>
              </a:rPr>
              <a:t>single</a:t>
            </a:r>
            <a:endParaRPr sz="1700">
              <a:solidFill>
                <a:schemeClr val="lt1"/>
              </a:solidFill>
              <a:highlight>
                <a:schemeClr val="accent4"/>
              </a:highlight>
              <a:latin typeface="Oswald Medium"/>
              <a:ea typeface="Oswald Medium"/>
              <a:cs typeface="Oswald Medium"/>
              <a:sym typeface="Oswald Medium"/>
            </a:endParaRPr>
          </a:p>
        </p:txBody>
      </p:sp>
      <p:sp>
        <p:nvSpPr>
          <p:cNvPr id="100" name="Google Shape;100;p18"/>
          <p:cNvSpPr txBox="1"/>
          <p:nvPr/>
        </p:nvSpPr>
        <p:spPr>
          <a:xfrm>
            <a:off x="5943575" y="2174475"/>
            <a:ext cx="1463400" cy="708000"/>
          </a:xfrm>
          <a:prstGeom prst="rect">
            <a:avLst/>
          </a:prstGeom>
          <a:solidFill>
            <a:schemeClr val="accent4"/>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it" sz="1700">
                <a:solidFill>
                  <a:schemeClr val="lt1"/>
                </a:solidFill>
                <a:highlight>
                  <a:schemeClr val="accent4"/>
                </a:highlight>
                <a:latin typeface="Oswald Medium"/>
                <a:ea typeface="Oswald Medium"/>
                <a:cs typeface="Oswald Medium"/>
                <a:sym typeface="Oswald Medium"/>
              </a:rPr>
              <a:t>multi</a:t>
            </a:r>
            <a:r>
              <a:rPr lang="it" sz="1100">
                <a:solidFill>
                  <a:schemeClr val="lt1"/>
                </a:solidFill>
                <a:highlight>
                  <a:schemeClr val="accent4"/>
                </a:highlight>
              </a:rPr>
              <a:t>- </a:t>
            </a:r>
            <a:r>
              <a:rPr lang="it" sz="1700">
                <a:solidFill>
                  <a:schemeClr val="lt1"/>
                </a:solidFill>
                <a:highlight>
                  <a:schemeClr val="accent4"/>
                </a:highlight>
                <a:latin typeface="Oswald Medium"/>
                <a:ea typeface="Oswald Medium"/>
                <a:cs typeface="Oswald Medium"/>
                <a:sym typeface="Oswald Medium"/>
              </a:rPr>
              <a:t>crystalline</a:t>
            </a:r>
            <a:endParaRPr>
              <a:solidFill>
                <a:schemeClr val="lt1"/>
              </a:solidFill>
              <a:highlight>
                <a:schemeClr val="accent4"/>
              </a:highlight>
              <a:latin typeface="Playfair Display"/>
              <a:ea typeface="Playfair Display"/>
              <a:cs typeface="Playfair Display"/>
              <a:sym typeface="Playfair Display"/>
            </a:endParaRPr>
          </a:p>
        </p:txBody>
      </p:sp>
      <p:sp>
        <p:nvSpPr>
          <p:cNvPr id="101" name="Google Shape;101;p18"/>
          <p:cNvSpPr txBox="1"/>
          <p:nvPr/>
        </p:nvSpPr>
        <p:spPr>
          <a:xfrm>
            <a:off x="632025" y="3532350"/>
            <a:ext cx="3272100" cy="1231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it" sz="1700">
                <a:solidFill>
                  <a:srgbClr val="222222"/>
                </a:solidFill>
                <a:highlight>
                  <a:srgbClr val="FFFFFF"/>
                </a:highlight>
                <a:latin typeface="Oswald Medium"/>
                <a:ea typeface="Oswald Medium"/>
                <a:cs typeface="Oswald Medium"/>
                <a:sym typeface="Oswald Medium"/>
              </a:rPr>
              <a:t>Monocrystalline photovoltaic cells have a pure, uniform and homogeneous silicon structure, higher efficiency, but higher cost.</a:t>
            </a:r>
            <a:endParaRPr sz="1700">
              <a:solidFill>
                <a:srgbClr val="222222"/>
              </a:solidFill>
              <a:highlight>
                <a:srgbClr val="FFFFFF"/>
              </a:highlight>
              <a:latin typeface="Oswald Medium"/>
              <a:ea typeface="Oswald Medium"/>
              <a:cs typeface="Oswald Medium"/>
              <a:sym typeface="Oswald Medium"/>
            </a:endParaRPr>
          </a:p>
        </p:txBody>
      </p:sp>
      <p:sp>
        <p:nvSpPr>
          <p:cNvPr id="102" name="Google Shape;102;p18"/>
          <p:cNvSpPr txBox="1"/>
          <p:nvPr/>
        </p:nvSpPr>
        <p:spPr>
          <a:xfrm>
            <a:off x="4513925" y="3453575"/>
            <a:ext cx="43227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500">
                <a:solidFill>
                  <a:srgbClr val="222222"/>
                </a:solidFill>
                <a:highlight>
                  <a:srgbClr val="FFFFFF"/>
                </a:highlight>
                <a:latin typeface="Oswald Medium"/>
                <a:ea typeface="Oswald Medium"/>
                <a:cs typeface="Oswald Medium"/>
                <a:sym typeface="Oswald Medium"/>
              </a:rPr>
              <a:t>Polycrystalline photovoltaic cells have a non-homogeneous silicon structure due to the less pure material used. Indeed, the efficiency of photovoltaic cells does not just depend on how they are produced, as polycrystalline cells are more efficient than single crystalline cells when temperatures are higher.</a:t>
            </a:r>
            <a:endParaRPr sz="1500">
              <a:solidFill>
                <a:srgbClr val="222222"/>
              </a:solidFill>
              <a:highlight>
                <a:srgbClr val="FFFFFF"/>
              </a:highlight>
              <a:latin typeface="Oswald Medium"/>
              <a:ea typeface="Oswald Medium"/>
              <a:cs typeface="Oswald Medium"/>
              <a:sym typeface="Oswald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6"/>
        <p:cNvGrpSpPr/>
        <p:nvPr/>
      </p:nvGrpSpPr>
      <p:grpSpPr>
        <a:xfrm>
          <a:off x="0" y="0"/>
          <a:ext cx="0" cy="0"/>
          <a:chOff x="0" y="0"/>
          <a:chExt cx="0" cy="0"/>
        </a:xfrm>
      </p:grpSpPr>
      <p:sp>
        <p:nvSpPr>
          <p:cNvPr id="107" name="Google Shape;107;p19"/>
          <p:cNvSpPr txBox="1"/>
          <p:nvPr/>
        </p:nvSpPr>
        <p:spPr>
          <a:xfrm>
            <a:off x="1541575" y="3587275"/>
            <a:ext cx="6507000" cy="1231500"/>
          </a:xfrm>
          <a:prstGeom prst="rect">
            <a:avLst/>
          </a:prstGeom>
          <a:solidFill>
            <a:schemeClr val="accent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 sz="1700">
                <a:solidFill>
                  <a:schemeClr val="lt1"/>
                </a:solidFill>
                <a:highlight>
                  <a:schemeClr val="accent4"/>
                </a:highlight>
                <a:latin typeface="Oswald Medium"/>
                <a:ea typeface="Oswald Medium"/>
                <a:cs typeface="Oswald Medium"/>
                <a:sym typeface="Oswald Medium"/>
              </a:rPr>
              <a:t>There are also other less common types of photovoltaic cells, such as amorphous silicon cells and those made not of silicon, but in other materials (cadmium tellurium or sulphide, gallium arsenide, indio- copper-gallium and others).</a:t>
            </a:r>
            <a:endParaRPr sz="1700">
              <a:solidFill>
                <a:schemeClr val="lt1"/>
              </a:solidFill>
              <a:highlight>
                <a:schemeClr val="accent4"/>
              </a:highlight>
              <a:latin typeface="Oswald Medium"/>
              <a:ea typeface="Oswald Medium"/>
              <a:cs typeface="Oswald Medium"/>
              <a:sym typeface="Oswald Medium"/>
            </a:endParaRPr>
          </a:p>
        </p:txBody>
      </p:sp>
      <p:pic>
        <p:nvPicPr>
          <p:cNvPr id="108" name="Google Shape;108;p19"/>
          <p:cNvPicPr preferRelativeResize="0"/>
          <p:nvPr/>
        </p:nvPicPr>
        <p:blipFill rotWithShape="1">
          <a:blip r:embed="rId3">
            <a:alphaModFix/>
          </a:blip>
          <a:srcRect r="4443"/>
          <a:stretch/>
        </p:blipFill>
        <p:spPr>
          <a:xfrm>
            <a:off x="5237200" y="1272350"/>
            <a:ext cx="3406299" cy="2079450"/>
          </a:xfrm>
          <a:prstGeom prst="rect">
            <a:avLst/>
          </a:prstGeom>
          <a:noFill/>
          <a:ln>
            <a:noFill/>
          </a:ln>
        </p:spPr>
      </p:pic>
      <p:pic>
        <p:nvPicPr>
          <p:cNvPr id="109" name="Google Shape;109;p19"/>
          <p:cNvPicPr preferRelativeResize="0"/>
          <p:nvPr/>
        </p:nvPicPr>
        <p:blipFill>
          <a:blip r:embed="rId4">
            <a:alphaModFix/>
          </a:blip>
          <a:stretch>
            <a:fillRect/>
          </a:stretch>
        </p:blipFill>
        <p:spPr>
          <a:xfrm>
            <a:off x="573800" y="314375"/>
            <a:ext cx="3406301" cy="2079453"/>
          </a:xfrm>
          <a:prstGeom prst="rect">
            <a:avLst/>
          </a:prstGeom>
          <a:noFill/>
          <a:ln>
            <a:noFill/>
          </a:ln>
        </p:spPr>
      </p:pic>
      <p:sp>
        <p:nvSpPr>
          <p:cNvPr id="110" name="Google Shape;110;p19"/>
          <p:cNvSpPr txBox="1"/>
          <p:nvPr/>
        </p:nvSpPr>
        <p:spPr>
          <a:xfrm>
            <a:off x="573800" y="2393825"/>
            <a:ext cx="3153000" cy="4464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700">
                <a:solidFill>
                  <a:schemeClr val="dk2"/>
                </a:solidFill>
                <a:highlight>
                  <a:schemeClr val="dk1"/>
                </a:highlight>
                <a:latin typeface="Oswald Medium"/>
                <a:ea typeface="Oswald Medium"/>
                <a:cs typeface="Oswald Medium"/>
                <a:sym typeface="Oswald Medium"/>
              </a:rPr>
              <a:t>Monocrystalline photovoltaic cells </a:t>
            </a:r>
            <a:endParaRPr sz="1700">
              <a:solidFill>
                <a:schemeClr val="dk2"/>
              </a:solidFill>
              <a:highlight>
                <a:schemeClr val="dk1"/>
              </a:highlight>
              <a:latin typeface="Oswald Medium"/>
              <a:ea typeface="Oswald Medium"/>
              <a:cs typeface="Oswald Medium"/>
              <a:sym typeface="Oswald Medium"/>
            </a:endParaRPr>
          </a:p>
        </p:txBody>
      </p:sp>
      <p:sp>
        <p:nvSpPr>
          <p:cNvPr id="111" name="Google Shape;111;p19"/>
          <p:cNvSpPr txBox="1"/>
          <p:nvPr/>
        </p:nvSpPr>
        <p:spPr>
          <a:xfrm>
            <a:off x="5359100" y="825950"/>
            <a:ext cx="3284400" cy="4464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Clr>
                <a:schemeClr val="dk2"/>
              </a:buClr>
              <a:buSzPts val="1100"/>
              <a:buFont typeface="Arial"/>
              <a:buNone/>
            </a:pPr>
            <a:r>
              <a:rPr lang="it" sz="1700">
                <a:solidFill>
                  <a:schemeClr val="dk2"/>
                </a:solidFill>
                <a:highlight>
                  <a:schemeClr val="dk1"/>
                </a:highlight>
                <a:latin typeface="Oswald Medium"/>
                <a:ea typeface="Oswald Medium"/>
                <a:cs typeface="Oswald Medium"/>
                <a:sym typeface="Oswald Medium"/>
              </a:rPr>
              <a:t>Polycrystalline photovoltaic cells</a:t>
            </a:r>
            <a:endParaRPr sz="1700">
              <a:solidFill>
                <a:schemeClr val="dk2"/>
              </a:solidFill>
              <a:highlight>
                <a:schemeClr val="dk1"/>
              </a:highlight>
              <a:latin typeface="Oswald Medium"/>
              <a:ea typeface="Oswald Medium"/>
              <a:cs typeface="Oswald Medium"/>
              <a:sym typeface="Oswald Medium"/>
            </a:endParaRPr>
          </a:p>
        </p:txBody>
      </p:sp>
      <p:sp>
        <p:nvSpPr>
          <p:cNvPr id="112" name="Google Shape;112;p19"/>
          <p:cNvSpPr/>
          <p:nvPr/>
        </p:nvSpPr>
        <p:spPr>
          <a:xfrm rot="1506725">
            <a:off x="247888" y="1809528"/>
            <a:ext cx="570138" cy="842819"/>
          </a:xfrm>
          <a:custGeom>
            <a:avLst/>
            <a:gdLst/>
            <a:ahLst/>
            <a:cxnLst/>
            <a:rect l="l" t="t" r="r" b="b"/>
            <a:pathLst>
              <a:path w="22805" h="33712" extrusionOk="0">
                <a:moveTo>
                  <a:pt x="0" y="0"/>
                </a:moveTo>
                <a:cubicBezTo>
                  <a:pt x="496" y="4627"/>
                  <a:pt x="-827" y="22144"/>
                  <a:pt x="2974" y="27763"/>
                </a:cubicBezTo>
                <a:cubicBezTo>
                  <a:pt x="6775" y="33382"/>
                  <a:pt x="19500" y="32721"/>
                  <a:pt x="22805" y="33712"/>
                </a:cubicBezTo>
              </a:path>
            </a:pathLst>
          </a:custGeom>
          <a:noFill/>
          <a:ln w="9525" cap="flat" cmpd="sng">
            <a:solidFill>
              <a:schemeClr val="dk2"/>
            </a:solidFill>
            <a:prstDash val="solid"/>
            <a:round/>
            <a:headEnd type="none" w="med" len="med"/>
            <a:tailEnd type="none" w="med" len="med"/>
          </a:ln>
        </p:spPr>
      </p:sp>
      <p:sp>
        <p:nvSpPr>
          <p:cNvPr id="113" name="Google Shape;113;p19"/>
          <p:cNvSpPr/>
          <p:nvPr/>
        </p:nvSpPr>
        <p:spPr>
          <a:xfrm rot="-9425012">
            <a:off x="8432265" y="1119119"/>
            <a:ext cx="570141" cy="842824"/>
          </a:xfrm>
          <a:custGeom>
            <a:avLst/>
            <a:gdLst/>
            <a:ahLst/>
            <a:cxnLst/>
            <a:rect l="l" t="t" r="r" b="b"/>
            <a:pathLst>
              <a:path w="22805" h="33712" extrusionOk="0">
                <a:moveTo>
                  <a:pt x="0" y="0"/>
                </a:moveTo>
                <a:cubicBezTo>
                  <a:pt x="496" y="4627"/>
                  <a:pt x="-827" y="22144"/>
                  <a:pt x="2974" y="27763"/>
                </a:cubicBezTo>
                <a:cubicBezTo>
                  <a:pt x="6775" y="33382"/>
                  <a:pt x="19500" y="32721"/>
                  <a:pt x="22805" y="33712"/>
                </a:cubicBezTo>
              </a:path>
            </a:pathLst>
          </a:custGeom>
          <a:noFill/>
          <a:ln w="9525" cap="flat" cmpd="sng">
            <a:solidFill>
              <a:schemeClr val="dk2"/>
            </a:solidFill>
            <a:prstDash val="solid"/>
            <a:round/>
            <a:headEnd type="none" w="med" len="med"/>
            <a:tailEnd type="none" w="med" len="med"/>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187750" y="507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THE BENEFITS OF PHOTOVOLTAICS </a:t>
            </a:r>
            <a:endParaRPr/>
          </a:p>
        </p:txBody>
      </p:sp>
      <p:sp>
        <p:nvSpPr>
          <p:cNvPr id="119" name="Google Shape;119;p20"/>
          <p:cNvSpPr txBox="1"/>
          <p:nvPr/>
        </p:nvSpPr>
        <p:spPr>
          <a:xfrm>
            <a:off x="311700" y="1165050"/>
            <a:ext cx="4260300" cy="3324600"/>
          </a:xfrm>
          <a:prstGeom prst="rect">
            <a:avLst/>
          </a:prstGeom>
          <a:solidFill>
            <a:schemeClr val="dk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700">
                <a:solidFill>
                  <a:schemeClr val="dk2"/>
                </a:solidFill>
                <a:highlight>
                  <a:schemeClr val="dk1"/>
                </a:highlight>
                <a:latin typeface="Oswald Medium"/>
                <a:ea typeface="Oswald Medium"/>
                <a:cs typeface="Oswald Medium"/>
                <a:sym typeface="Oswald Medium"/>
              </a:rPr>
              <a:t>The production of electricity from photovoltaic sources is entirely sustainable because it avoids the emission of CO2 and its primary source, solar energy, is unlimited.</a:t>
            </a:r>
            <a:endParaRPr sz="1700">
              <a:solidFill>
                <a:schemeClr val="dk2"/>
              </a:solidFill>
              <a:highlight>
                <a:schemeClr val="dk1"/>
              </a:highlight>
              <a:latin typeface="Oswald Medium"/>
              <a:ea typeface="Oswald Medium"/>
              <a:cs typeface="Oswald Medium"/>
              <a:sym typeface="Oswald Medium"/>
            </a:endParaRPr>
          </a:p>
          <a:p>
            <a:pPr marL="0" lvl="0" indent="0" algn="l" rtl="0">
              <a:spcBef>
                <a:spcPts val="0"/>
              </a:spcBef>
              <a:spcAft>
                <a:spcPts val="0"/>
              </a:spcAft>
              <a:buNone/>
            </a:pPr>
            <a:r>
              <a:rPr lang="it" sz="1700">
                <a:solidFill>
                  <a:schemeClr val="dk2"/>
                </a:solidFill>
                <a:highlight>
                  <a:schemeClr val="dk1"/>
                </a:highlight>
                <a:latin typeface="Oswald Medium"/>
                <a:ea typeface="Oswald Medium"/>
                <a:cs typeface="Oswald Medium"/>
                <a:sym typeface="Oswald Medium"/>
              </a:rPr>
              <a:t>Moreover, thanks to the simplicity of installation and operation of photovoltaic panels, it can also be used at home, directly on the roof of the house.</a:t>
            </a:r>
            <a:endParaRPr sz="1700">
              <a:solidFill>
                <a:schemeClr val="dk2"/>
              </a:solidFill>
              <a:highlight>
                <a:schemeClr val="dk1"/>
              </a:highlight>
              <a:latin typeface="Oswald Medium"/>
              <a:ea typeface="Oswald Medium"/>
              <a:cs typeface="Oswald Medium"/>
              <a:sym typeface="Oswald Medium"/>
            </a:endParaRPr>
          </a:p>
          <a:p>
            <a:pPr marL="0" lvl="0" indent="0" algn="l" rtl="0">
              <a:spcBef>
                <a:spcPts val="0"/>
              </a:spcBef>
              <a:spcAft>
                <a:spcPts val="0"/>
              </a:spcAft>
              <a:buNone/>
            </a:pPr>
            <a:r>
              <a:rPr lang="it" sz="1700">
                <a:solidFill>
                  <a:schemeClr val="dk2"/>
                </a:solidFill>
                <a:highlight>
                  <a:schemeClr val="dk1"/>
                </a:highlight>
                <a:latin typeface="Oswald Medium"/>
                <a:ea typeface="Oswald Medium"/>
                <a:cs typeface="Oswald Medium"/>
                <a:sym typeface="Oswald Medium"/>
              </a:rPr>
              <a:t>Finally, by not having to extract coal, methane or oil, it protects the environment from pollution and does not involve production, transportation or supply costs.</a:t>
            </a:r>
            <a:endParaRPr>
              <a:solidFill>
                <a:schemeClr val="dk2"/>
              </a:solidFill>
              <a:highlight>
                <a:schemeClr val="dk1"/>
              </a:highlight>
              <a:latin typeface="Playfair Display"/>
              <a:ea typeface="Playfair Display"/>
              <a:cs typeface="Playfair Display"/>
              <a:sym typeface="Playfair Display"/>
            </a:endParaRPr>
          </a:p>
        </p:txBody>
      </p:sp>
      <p:pic>
        <p:nvPicPr>
          <p:cNvPr id="120" name="Google Shape;120;p20"/>
          <p:cNvPicPr preferRelativeResize="0"/>
          <p:nvPr/>
        </p:nvPicPr>
        <p:blipFill rotWithShape="1">
          <a:blip r:embed="rId3">
            <a:alphaModFix/>
          </a:blip>
          <a:srcRect l="3108" r="28431"/>
          <a:stretch/>
        </p:blipFill>
        <p:spPr>
          <a:xfrm>
            <a:off x="4709725" y="420825"/>
            <a:ext cx="4313101" cy="4301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4"/>
        <p:cNvGrpSpPr/>
        <p:nvPr/>
      </p:nvGrpSpPr>
      <p:grpSpPr>
        <a:xfrm>
          <a:off x="0" y="0"/>
          <a:ext cx="0" cy="0"/>
          <a:chOff x="0" y="0"/>
          <a:chExt cx="0" cy="0"/>
        </a:xfrm>
      </p:grpSpPr>
      <p:sp>
        <p:nvSpPr>
          <p:cNvPr id="125" name="Google Shape;125;p21"/>
          <p:cNvSpPr txBox="1"/>
          <p:nvPr/>
        </p:nvSpPr>
        <p:spPr>
          <a:xfrm>
            <a:off x="4040450" y="124350"/>
            <a:ext cx="4746900" cy="4894800"/>
          </a:xfrm>
          <a:prstGeom prst="rect">
            <a:avLst/>
          </a:prstGeom>
          <a:solidFill>
            <a:schemeClr val="accent4"/>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700">
                <a:solidFill>
                  <a:schemeClr val="lt1"/>
                </a:solidFill>
                <a:highlight>
                  <a:schemeClr val="accent4"/>
                </a:highlight>
                <a:latin typeface="Oswald Medium"/>
                <a:ea typeface="Oswald Medium"/>
                <a:cs typeface="Oswald Medium"/>
                <a:sym typeface="Oswald Medium"/>
              </a:rPr>
              <a:t>The greatest effort is planned for the large amount of photovoltaic panels needed for energy production: to optimize the spaces and not occupy fertile soils to be used for agricultural activity, large photovoltaic parks are installed on marginal or unusable land.</a:t>
            </a:r>
            <a:endParaRPr sz="1700">
              <a:solidFill>
                <a:schemeClr val="lt1"/>
              </a:solidFill>
              <a:highlight>
                <a:schemeClr val="accent4"/>
              </a:highlight>
              <a:latin typeface="Oswald Medium"/>
              <a:ea typeface="Oswald Medium"/>
              <a:cs typeface="Oswald Medium"/>
              <a:sym typeface="Oswald Medium"/>
            </a:endParaRPr>
          </a:p>
          <a:p>
            <a:pPr marL="0" lvl="0" indent="0" algn="l" rtl="0">
              <a:spcBef>
                <a:spcPts val="0"/>
              </a:spcBef>
              <a:spcAft>
                <a:spcPts val="0"/>
              </a:spcAft>
              <a:buNone/>
            </a:pPr>
            <a:r>
              <a:rPr lang="it" sz="1700">
                <a:solidFill>
                  <a:schemeClr val="lt1"/>
                </a:solidFill>
                <a:highlight>
                  <a:schemeClr val="accent4"/>
                </a:highlight>
                <a:latin typeface="Oswald Medium"/>
                <a:ea typeface="Oswald Medium"/>
                <a:cs typeface="Oswald Medium"/>
                <a:sym typeface="Oswald Medium"/>
              </a:rPr>
              <a:t>As with installation spaces, the management of the energy produced is also optimized: it can happen that in summer, due to the increased exposure, the production of solar farms is higher and leads to an excess of energy on the network. In this case, specific management methods begin to be used: storage batteries. </a:t>
            </a:r>
            <a:endParaRPr sz="1700">
              <a:solidFill>
                <a:schemeClr val="lt1"/>
              </a:solidFill>
              <a:highlight>
                <a:schemeClr val="accent4"/>
              </a:highlight>
              <a:latin typeface="Oswald Medium"/>
              <a:ea typeface="Oswald Medium"/>
              <a:cs typeface="Oswald Medium"/>
              <a:sym typeface="Oswald Medium"/>
            </a:endParaRPr>
          </a:p>
          <a:p>
            <a:pPr marL="0" lvl="0" indent="0" algn="l" rtl="0">
              <a:spcBef>
                <a:spcPts val="0"/>
              </a:spcBef>
              <a:spcAft>
                <a:spcPts val="0"/>
              </a:spcAft>
              <a:buClr>
                <a:schemeClr val="dk2"/>
              </a:buClr>
              <a:buSzPts val="1100"/>
              <a:buFont typeface="Arial"/>
              <a:buNone/>
            </a:pPr>
            <a:r>
              <a:rPr lang="it" sz="1700">
                <a:solidFill>
                  <a:schemeClr val="lt1"/>
                </a:solidFill>
                <a:highlight>
                  <a:schemeClr val="accent4"/>
                </a:highlight>
                <a:latin typeface="Oswald Medium"/>
                <a:ea typeface="Oswald Medium"/>
                <a:cs typeface="Oswald Medium"/>
                <a:sym typeface="Oswald Medium"/>
              </a:rPr>
              <a:t>The latter, mounted near certain solar installations, have the task of accumulating the electricity produced in excess of the immediate needs, then returning it when the solar installation is inactive, for example in case of low sunlight or night.</a:t>
            </a:r>
            <a:endParaRPr sz="1700">
              <a:solidFill>
                <a:schemeClr val="lt1"/>
              </a:solidFill>
              <a:highlight>
                <a:schemeClr val="accent4"/>
              </a:highlight>
              <a:latin typeface="Oswald Medium"/>
              <a:ea typeface="Oswald Medium"/>
              <a:cs typeface="Oswald Medium"/>
              <a:sym typeface="Oswald Medium"/>
            </a:endParaRPr>
          </a:p>
          <a:p>
            <a:pPr marL="0" lvl="0" indent="0" algn="l" rtl="0">
              <a:spcBef>
                <a:spcPts val="0"/>
              </a:spcBef>
              <a:spcAft>
                <a:spcPts val="0"/>
              </a:spcAft>
              <a:buNone/>
            </a:pPr>
            <a:endParaRPr sz="1700">
              <a:solidFill>
                <a:srgbClr val="222222"/>
              </a:solidFill>
              <a:highlight>
                <a:srgbClr val="FFFFFF"/>
              </a:highlight>
              <a:latin typeface="Oswald Medium"/>
              <a:ea typeface="Oswald Medium"/>
              <a:cs typeface="Oswald Medium"/>
              <a:sym typeface="Oswald Medium"/>
            </a:endParaRPr>
          </a:p>
        </p:txBody>
      </p:sp>
      <p:pic>
        <p:nvPicPr>
          <p:cNvPr id="126" name="Google Shape;126;p21"/>
          <p:cNvPicPr preferRelativeResize="0"/>
          <p:nvPr/>
        </p:nvPicPr>
        <p:blipFill>
          <a:blip r:embed="rId3">
            <a:alphaModFix/>
          </a:blip>
          <a:stretch>
            <a:fillRect/>
          </a:stretch>
        </p:blipFill>
        <p:spPr>
          <a:xfrm>
            <a:off x="239175" y="952500"/>
            <a:ext cx="3667125" cy="3238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2"/>
          <p:cNvSpPr txBox="1">
            <a:spLocks noGrp="1"/>
          </p:cNvSpPr>
          <p:nvPr>
            <p:ph type="ctrTitle"/>
          </p:nvPr>
        </p:nvSpPr>
        <p:spPr>
          <a:xfrm>
            <a:off x="344250" y="1403850"/>
            <a:ext cx="8455500" cy="2146800"/>
          </a:xfrm>
          <a:prstGeom prst="rect">
            <a:avLst/>
          </a:prstGeom>
          <a:solidFill>
            <a:schemeClr val="tx1"/>
          </a:solidFill>
        </p:spPr>
        <p:txBody>
          <a:bodyPr spcFirstLastPara="1" wrap="square" lIns="91425" tIns="91425" rIns="91425" bIns="91425" anchor="ctr" anchorCtr="0">
            <a:normAutofit fontScale="90000"/>
          </a:bodyPr>
          <a:lstStyle/>
          <a:p>
            <a:pPr marL="0" lvl="0" indent="0" algn="l" rtl="0">
              <a:lnSpc>
                <a:spcPct val="115000"/>
              </a:lnSpc>
              <a:spcBef>
                <a:spcPts val="800"/>
              </a:spcBef>
              <a:spcAft>
                <a:spcPts val="0"/>
              </a:spcAft>
              <a:buClr>
                <a:schemeClr val="dk2"/>
              </a:buClr>
              <a:buSzPts val="990"/>
              <a:buFont typeface="Arial"/>
              <a:buNone/>
            </a:pPr>
            <a:r>
              <a:rPr lang="it" dirty="0"/>
              <a:t>HYDROELECTRIC ENERGY</a:t>
            </a:r>
            <a:endParaRPr dirty="0"/>
          </a:p>
        </p:txBody>
      </p:sp>
      <p:sp>
        <p:nvSpPr>
          <p:cNvPr id="132" name="Google Shape;132;p22"/>
          <p:cNvSpPr txBox="1">
            <a:spLocks noGrp="1"/>
          </p:cNvSpPr>
          <p:nvPr>
            <p:ph type="subTitle" idx="1"/>
          </p:nvPr>
        </p:nvSpPr>
        <p:spPr>
          <a:xfrm>
            <a:off x="344250" y="3550650"/>
            <a:ext cx="4910100" cy="577800"/>
          </a:xfrm>
          <a:prstGeom prst="rect">
            <a:avLst/>
          </a:prstGeom>
        </p:spPr>
        <p:txBody>
          <a:bodyPr spcFirstLastPara="1" wrap="square" lIns="91425" tIns="91425" rIns="91425" bIns="91425" anchor="ctr" anchorCtr="0">
            <a:normAutofit fontScale="92500" lnSpcReduction="20000"/>
          </a:bodyPr>
          <a:lstStyle/>
          <a:p>
            <a:pPr marL="0" lvl="0" indent="0" algn="l" rtl="0">
              <a:spcBef>
                <a:spcPts val="0"/>
              </a:spcBef>
              <a:spcAft>
                <a:spcPts val="0"/>
              </a:spcAft>
              <a:buClr>
                <a:schemeClr val="dk2"/>
              </a:buClr>
              <a:buSzPct val="45833"/>
              <a:buFont typeface="Arial"/>
              <a:buNone/>
            </a:pPr>
            <a:r>
              <a:rPr lang="it"/>
              <a:t>Another type of renewable energy</a:t>
            </a:r>
            <a:endParaRPr/>
          </a:p>
        </p:txBody>
      </p:sp>
      <p:sp>
        <p:nvSpPr>
          <p:cNvPr id="133" name="Google Shape;133;p22"/>
          <p:cNvSpPr txBox="1"/>
          <p:nvPr/>
        </p:nvSpPr>
        <p:spPr>
          <a:xfrm>
            <a:off x="586950" y="929550"/>
            <a:ext cx="442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Oswald"/>
                <a:ea typeface="Oswald"/>
                <a:cs typeface="Oswald"/>
                <a:sym typeface="Oswald"/>
              </a:rPr>
              <a:t>Fazio Lavinia and Lomuscio Martina</a:t>
            </a:r>
            <a:endParaRPr>
              <a:latin typeface="Oswald"/>
              <a:ea typeface="Oswald"/>
              <a:cs typeface="Oswald"/>
              <a:sym typeface="Oswald"/>
            </a:endParaRPr>
          </a:p>
        </p:txBody>
      </p:sp>
    </p:spTree>
  </p:cSld>
  <p:clrMapOvr>
    <a:masterClrMapping/>
  </p:clrMapOvr>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TotalTime>
  <Words>2492</Words>
  <Application>Microsoft Macintosh PowerPoint</Application>
  <PresentationFormat>Presentazione su schermo (16:9)</PresentationFormat>
  <Paragraphs>108</Paragraphs>
  <Slides>34</Slides>
  <Notes>24</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34</vt:i4>
      </vt:variant>
    </vt:vector>
  </HeadingPairs>
  <TitlesOfParts>
    <vt:vector size="43" baseType="lpstr">
      <vt:lpstr>Oswald</vt:lpstr>
      <vt:lpstr>Oswald Medium</vt:lpstr>
      <vt:lpstr>Montserrat</vt:lpstr>
      <vt:lpstr>Amatic SC</vt:lpstr>
      <vt:lpstr>Playfair Display Medium</vt:lpstr>
      <vt:lpstr>Playfair Display</vt:lpstr>
      <vt:lpstr>Calibri</vt:lpstr>
      <vt:lpstr>Arial</vt:lpstr>
      <vt:lpstr>Pop</vt:lpstr>
      <vt:lpstr>PHOTOVOLTAICS</vt:lpstr>
      <vt:lpstr>WHAT IS IT?</vt:lpstr>
      <vt:lpstr>Presentazione standard di PowerPoint</vt:lpstr>
      <vt:lpstr>HOW THE SOLAR CELL WORKS? </vt:lpstr>
      <vt:lpstr>THE MATERIAL USED</vt:lpstr>
      <vt:lpstr>Presentazione standard di PowerPoint</vt:lpstr>
      <vt:lpstr>THE BENEFITS OF PHOTOVOLTAICS </vt:lpstr>
      <vt:lpstr>Presentazione standard di PowerPoint</vt:lpstr>
      <vt:lpstr>HYDROELECTRIC ENERGY</vt:lpstr>
      <vt:lpstr>Presentazione standard di PowerPoint</vt:lpstr>
      <vt:lpstr>Presentazione standard di PowerPoint</vt:lpstr>
      <vt:lpstr>Presentazione standard di PowerPoint</vt:lpstr>
      <vt:lpstr>Presentazione standard di PowerPoint</vt:lpstr>
      <vt:lpstr>Presentazione standard di PowerPoint</vt:lpstr>
      <vt:lpstr>WIND POWER</vt:lpstr>
      <vt:lpstr>WIND POWER</vt:lpstr>
      <vt:lpstr>ADVANTAGES…</vt:lpstr>
      <vt:lpstr>Presentazione standard di PowerPoint</vt:lpstr>
      <vt:lpstr>Presentazione standard di PowerPoint</vt:lpstr>
      <vt:lpstr>RENEWABLE RESOURCES IN ITALY</vt:lpstr>
      <vt:lpstr>EVOLUTION OF FER IN THE THERMAL SECTOR IN ITALY  </vt:lpstr>
      <vt:lpstr>EVOLUTION OF FER IN THE TRANSPORT SECTOR IN ITALY </vt:lpstr>
      <vt:lpstr>EVOLUTION OF RES AND TOTAL ENERGY CONSUMPTIONS IN ITALY </vt:lpstr>
      <vt:lpstr>EVOLUTION OF RES IN THE ELECTRIC SECTOR IN ITALY </vt:lpstr>
      <vt:lpstr>PUGLIA: ALTERNATIVE ENERGY SOURCES</vt:lpstr>
      <vt:lpstr>The Puglia region is the first Italian region producing alternative energy sources! </vt:lpstr>
      <vt:lpstr>Presentazione standard di PowerPoint</vt:lpstr>
      <vt:lpstr>Presentazione standard di PowerPoint</vt:lpstr>
      <vt:lpstr>THE TOWNS OF HYDROELECTRIC</vt:lpstr>
      <vt:lpstr>WIND ENERGY</vt:lpstr>
      <vt:lpstr>Here is the list of six plants in wind farms:</vt:lpstr>
      <vt:lpstr>THERMOELECTRIC PLANT  </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PHOTOVOLTAICS</dc:title>
  <cp:lastModifiedBy>Microsoft Office User</cp:lastModifiedBy>
  <cp:revision>7</cp:revision>
  <dcterms:modified xsi:type="dcterms:W3CDTF">2022-07-05T19:46:13Z</dcterms:modified>
</cp:coreProperties>
</file>