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2" d="100"/>
          <a:sy n="82" d="100"/>
        </p:scale>
        <p:origin x="490"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E6D793-B386-4B14-9FE4-8BA46E587B5F}"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BF3F3F26-41F4-4F3E-A3D0-BF3A802D5268}">
      <dgm:prSet/>
      <dgm:spPr/>
      <dgm:t>
        <a:bodyPr/>
        <a:lstStyle/>
        <a:p>
          <a:r>
            <a:rPr lang="en-US" dirty="0"/>
            <a:t>72% walk or cycle to work for their own health</a:t>
          </a:r>
          <a:r>
            <a:rPr lang="lt-LT" dirty="0"/>
            <a:t>.</a:t>
          </a:r>
          <a:endParaRPr lang="en-US" dirty="0"/>
        </a:p>
      </dgm:t>
    </dgm:pt>
    <dgm:pt modelId="{D801566F-39B1-4DC8-9F9A-7905E1771115}" type="parTrans" cxnId="{06B13BDF-1963-44A0-B897-BE6FE7761E6C}">
      <dgm:prSet/>
      <dgm:spPr/>
      <dgm:t>
        <a:bodyPr/>
        <a:lstStyle/>
        <a:p>
          <a:endParaRPr lang="en-US"/>
        </a:p>
      </dgm:t>
    </dgm:pt>
    <dgm:pt modelId="{D22F68C4-C7B9-4B64-9534-A550BFEEBFDA}" type="sibTrans" cxnId="{06B13BDF-1963-44A0-B897-BE6FE7761E6C}">
      <dgm:prSet/>
      <dgm:spPr/>
      <dgm:t>
        <a:bodyPr/>
        <a:lstStyle/>
        <a:p>
          <a:endParaRPr lang="en-US"/>
        </a:p>
      </dgm:t>
    </dgm:pt>
    <dgm:pt modelId="{6202EF6A-9976-4DDA-91C5-4B7EF43B2DD0}">
      <dgm:prSet/>
      <dgm:spPr/>
      <dgm:t>
        <a:bodyPr/>
        <a:lstStyle/>
        <a:p>
          <a:r>
            <a:rPr lang="en-US" dirty="0"/>
            <a:t>Students use public transport because of convenience and in order to protect environment</a:t>
          </a:r>
          <a:r>
            <a:rPr lang="lt-LT" dirty="0"/>
            <a:t>.</a:t>
          </a:r>
          <a:endParaRPr lang="en-US" dirty="0"/>
        </a:p>
      </dgm:t>
    </dgm:pt>
    <dgm:pt modelId="{7D824F51-D2E7-4ADC-BD7F-B5B0068590DD}" type="parTrans" cxnId="{ED597683-867C-489F-AFB2-7C9521A1561F}">
      <dgm:prSet/>
      <dgm:spPr/>
      <dgm:t>
        <a:bodyPr/>
        <a:lstStyle/>
        <a:p>
          <a:endParaRPr lang="en-US"/>
        </a:p>
      </dgm:t>
    </dgm:pt>
    <dgm:pt modelId="{0CF486EE-BADF-4ABE-A84D-EEE657F1E132}" type="sibTrans" cxnId="{ED597683-867C-489F-AFB2-7C9521A1561F}">
      <dgm:prSet/>
      <dgm:spPr/>
      <dgm:t>
        <a:bodyPr/>
        <a:lstStyle/>
        <a:p>
          <a:endParaRPr lang="en-US"/>
        </a:p>
      </dgm:t>
    </dgm:pt>
    <dgm:pt modelId="{F5803E95-3F9E-44C4-B87E-916FB81E226D}">
      <dgm:prSet/>
      <dgm:spPr/>
      <dgm:t>
        <a:bodyPr/>
        <a:lstStyle/>
        <a:p>
          <a:r>
            <a:rPr lang="en-US"/>
            <a:t>76% recycle glass and other items in order to protect the environment.</a:t>
          </a:r>
        </a:p>
      </dgm:t>
    </dgm:pt>
    <dgm:pt modelId="{4F3B5529-2CE1-4DC3-BD3B-6C413265C23E}" type="parTrans" cxnId="{CF1F31A0-5BBE-4DCF-A35E-2F010424D910}">
      <dgm:prSet/>
      <dgm:spPr/>
      <dgm:t>
        <a:bodyPr/>
        <a:lstStyle/>
        <a:p>
          <a:endParaRPr lang="en-US"/>
        </a:p>
      </dgm:t>
    </dgm:pt>
    <dgm:pt modelId="{F55A002F-1600-428A-8115-7E0D9B2EFE29}" type="sibTrans" cxnId="{CF1F31A0-5BBE-4DCF-A35E-2F010424D910}">
      <dgm:prSet/>
      <dgm:spPr/>
      <dgm:t>
        <a:bodyPr/>
        <a:lstStyle/>
        <a:p>
          <a:endParaRPr lang="en-US"/>
        </a:p>
      </dgm:t>
    </dgm:pt>
    <dgm:pt modelId="{2575972C-B1AB-4B8A-9444-59F664227B19}">
      <dgm:prSet/>
      <dgm:spPr/>
      <dgm:t>
        <a:bodyPr/>
        <a:lstStyle/>
        <a:p>
          <a:r>
            <a:rPr lang="en-US" dirty="0"/>
            <a:t>Turn off the light when leaving a room. It's an easy habit to take up which helps you save a lot of money and at the same time to protect the environment.</a:t>
          </a:r>
          <a:endParaRPr lang="lt-LT" dirty="0"/>
        </a:p>
      </dgm:t>
    </dgm:pt>
    <dgm:pt modelId="{DE2BA571-9F9D-45E8-A91E-C952D0D3DC2C}" type="parTrans" cxnId="{0F0642AB-066B-4DB8-92EF-EDD590D330CC}">
      <dgm:prSet/>
      <dgm:spPr/>
      <dgm:t>
        <a:bodyPr/>
        <a:lstStyle/>
        <a:p>
          <a:endParaRPr lang="lt-LT"/>
        </a:p>
      </dgm:t>
    </dgm:pt>
    <dgm:pt modelId="{04783A3B-0148-4983-BAC8-70ED9B9925F9}" type="sibTrans" cxnId="{0F0642AB-066B-4DB8-92EF-EDD590D330CC}">
      <dgm:prSet/>
      <dgm:spPr/>
      <dgm:t>
        <a:bodyPr/>
        <a:lstStyle/>
        <a:p>
          <a:endParaRPr lang="lt-LT"/>
        </a:p>
      </dgm:t>
    </dgm:pt>
    <dgm:pt modelId="{80DCE2B1-C5D1-46BA-866A-BF0D072ECCB4}" type="pres">
      <dgm:prSet presAssocID="{10E6D793-B386-4B14-9FE4-8BA46E587B5F}" presName="linear" presStyleCnt="0">
        <dgm:presLayoutVars>
          <dgm:animLvl val="lvl"/>
          <dgm:resizeHandles val="exact"/>
        </dgm:presLayoutVars>
      </dgm:prSet>
      <dgm:spPr/>
    </dgm:pt>
    <dgm:pt modelId="{E0544900-8E36-4D78-B1E3-7A2CC8E211FE}" type="pres">
      <dgm:prSet presAssocID="{BF3F3F26-41F4-4F3E-A3D0-BF3A802D5268}" presName="parentText" presStyleLbl="node1" presStyleIdx="0" presStyleCnt="4">
        <dgm:presLayoutVars>
          <dgm:chMax val="0"/>
          <dgm:bulletEnabled val="1"/>
        </dgm:presLayoutVars>
      </dgm:prSet>
      <dgm:spPr/>
    </dgm:pt>
    <dgm:pt modelId="{2BBEAAAA-7D24-4AD4-A31C-E3938D472EB2}" type="pres">
      <dgm:prSet presAssocID="{D22F68C4-C7B9-4B64-9534-A550BFEEBFDA}" presName="spacer" presStyleCnt="0"/>
      <dgm:spPr/>
    </dgm:pt>
    <dgm:pt modelId="{0B5DACB0-9DEA-487F-81E1-303538A2E6FC}" type="pres">
      <dgm:prSet presAssocID="{6202EF6A-9976-4DDA-91C5-4B7EF43B2DD0}" presName="parentText" presStyleLbl="node1" presStyleIdx="1" presStyleCnt="4">
        <dgm:presLayoutVars>
          <dgm:chMax val="0"/>
          <dgm:bulletEnabled val="1"/>
        </dgm:presLayoutVars>
      </dgm:prSet>
      <dgm:spPr/>
    </dgm:pt>
    <dgm:pt modelId="{B0F17C86-26ED-4732-BFC0-0F7AB4FF89B9}" type="pres">
      <dgm:prSet presAssocID="{0CF486EE-BADF-4ABE-A84D-EEE657F1E132}" presName="spacer" presStyleCnt="0"/>
      <dgm:spPr/>
    </dgm:pt>
    <dgm:pt modelId="{2FABD581-8DD5-4DED-B683-2FB2F5F7D020}" type="pres">
      <dgm:prSet presAssocID="{2575972C-B1AB-4B8A-9444-59F664227B19}" presName="parentText" presStyleLbl="node1" presStyleIdx="2" presStyleCnt="4">
        <dgm:presLayoutVars>
          <dgm:chMax val="0"/>
          <dgm:bulletEnabled val="1"/>
        </dgm:presLayoutVars>
      </dgm:prSet>
      <dgm:spPr/>
    </dgm:pt>
    <dgm:pt modelId="{E407CB61-2DB9-4F48-AEE3-A588A4DE9BBD}" type="pres">
      <dgm:prSet presAssocID="{04783A3B-0148-4983-BAC8-70ED9B9925F9}" presName="spacer" presStyleCnt="0"/>
      <dgm:spPr/>
    </dgm:pt>
    <dgm:pt modelId="{854FAD5A-AF64-4228-B7BC-F99D6F7BEF68}" type="pres">
      <dgm:prSet presAssocID="{F5803E95-3F9E-44C4-B87E-916FB81E226D}" presName="parentText" presStyleLbl="node1" presStyleIdx="3" presStyleCnt="4">
        <dgm:presLayoutVars>
          <dgm:chMax val="0"/>
          <dgm:bulletEnabled val="1"/>
        </dgm:presLayoutVars>
      </dgm:prSet>
      <dgm:spPr/>
    </dgm:pt>
  </dgm:ptLst>
  <dgm:cxnLst>
    <dgm:cxn modelId="{5557B90E-62DE-4E39-9E09-EB65B856A9CF}" type="presOf" srcId="{F5803E95-3F9E-44C4-B87E-916FB81E226D}" destId="{854FAD5A-AF64-4228-B7BC-F99D6F7BEF68}" srcOrd="0" destOrd="0" presId="urn:microsoft.com/office/officeart/2005/8/layout/vList2"/>
    <dgm:cxn modelId="{870EA325-E8B2-485C-ACB4-40C4D56017F8}" type="presOf" srcId="{10E6D793-B386-4B14-9FE4-8BA46E587B5F}" destId="{80DCE2B1-C5D1-46BA-866A-BF0D072ECCB4}" srcOrd="0" destOrd="0" presId="urn:microsoft.com/office/officeart/2005/8/layout/vList2"/>
    <dgm:cxn modelId="{1E82AF33-A6B4-4B3F-A87F-2D59281E22B3}" type="presOf" srcId="{2575972C-B1AB-4B8A-9444-59F664227B19}" destId="{2FABD581-8DD5-4DED-B683-2FB2F5F7D020}" srcOrd="0" destOrd="0" presId="urn:microsoft.com/office/officeart/2005/8/layout/vList2"/>
    <dgm:cxn modelId="{ED597683-867C-489F-AFB2-7C9521A1561F}" srcId="{10E6D793-B386-4B14-9FE4-8BA46E587B5F}" destId="{6202EF6A-9976-4DDA-91C5-4B7EF43B2DD0}" srcOrd="1" destOrd="0" parTransId="{7D824F51-D2E7-4ADC-BD7F-B5B0068590DD}" sibTransId="{0CF486EE-BADF-4ABE-A84D-EEE657F1E132}"/>
    <dgm:cxn modelId="{1EABDF89-DF14-4A44-A10A-BA0813368682}" type="presOf" srcId="{BF3F3F26-41F4-4F3E-A3D0-BF3A802D5268}" destId="{E0544900-8E36-4D78-B1E3-7A2CC8E211FE}" srcOrd="0" destOrd="0" presId="urn:microsoft.com/office/officeart/2005/8/layout/vList2"/>
    <dgm:cxn modelId="{CF1F31A0-5BBE-4DCF-A35E-2F010424D910}" srcId="{10E6D793-B386-4B14-9FE4-8BA46E587B5F}" destId="{F5803E95-3F9E-44C4-B87E-916FB81E226D}" srcOrd="3" destOrd="0" parTransId="{4F3B5529-2CE1-4DC3-BD3B-6C413265C23E}" sibTransId="{F55A002F-1600-428A-8115-7E0D9B2EFE29}"/>
    <dgm:cxn modelId="{0F0642AB-066B-4DB8-92EF-EDD590D330CC}" srcId="{10E6D793-B386-4B14-9FE4-8BA46E587B5F}" destId="{2575972C-B1AB-4B8A-9444-59F664227B19}" srcOrd="2" destOrd="0" parTransId="{DE2BA571-9F9D-45E8-A91E-C952D0D3DC2C}" sibTransId="{04783A3B-0148-4983-BAC8-70ED9B9925F9}"/>
    <dgm:cxn modelId="{67925CD1-F4D5-4579-AA07-F7CE1DFF592F}" type="presOf" srcId="{6202EF6A-9976-4DDA-91C5-4B7EF43B2DD0}" destId="{0B5DACB0-9DEA-487F-81E1-303538A2E6FC}" srcOrd="0" destOrd="0" presId="urn:microsoft.com/office/officeart/2005/8/layout/vList2"/>
    <dgm:cxn modelId="{06B13BDF-1963-44A0-B897-BE6FE7761E6C}" srcId="{10E6D793-B386-4B14-9FE4-8BA46E587B5F}" destId="{BF3F3F26-41F4-4F3E-A3D0-BF3A802D5268}" srcOrd="0" destOrd="0" parTransId="{D801566F-39B1-4DC8-9F9A-7905E1771115}" sibTransId="{D22F68C4-C7B9-4B64-9534-A550BFEEBFDA}"/>
    <dgm:cxn modelId="{9A607E87-B80D-4011-ABB3-889FC6255B1A}" type="presParOf" srcId="{80DCE2B1-C5D1-46BA-866A-BF0D072ECCB4}" destId="{E0544900-8E36-4D78-B1E3-7A2CC8E211FE}" srcOrd="0" destOrd="0" presId="urn:microsoft.com/office/officeart/2005/8/layout/vList2"/>
    <dgm:cxn modelId="{4E03691A-71CD-4438-A66D-C4406550295D}" type="presParOf" srcId="{80DCE2B1-C5D1-46BA-866A-BF0D072ECCB4}" destId="{2BBEAAAA-7D24-4AD4-A31C-E3938D472EB2}" srcOrd="1" destOrd="0" presId="urn:microsoft.com/office/officeart/2005/8/layout/vList2"/>
    <dgm:cxn modelId="{41AA3496-C722-40DE-BDDD-82AC092494DF}" type="presParOf" srcId="{80DCE2B1-C5D1-46BA-866A-BF0D072ECCB4}" destId="{0B5DACB0-9DEA-487F-81E1-303538A2E6FC}" srcOrd="2" destOrd="0" presId="urn:microsoft.com/office/officeart/2005/8/layout/vList2"/>
    <dgm:cxn modelId="{6A474FDF-AE98-46DD-8400-8F9A0513BBF0}" type="presParOf" srcId="{80DCE2B1-C5D1-46BA-866A-BF0D072ECCB4}" destId="{B0F17C86-26ED-4732-BFC0-0F7AB4FF89B9}" srcOrd="3" destOrd="0" presId="urn:microsoft.com/office/officeart/2005/8/layout/vList2"/>
    <dgm:cxn modelId="{04237749-E2B7-4D25-8EC1-F5BC4C552078}" type="presParOf" srcId="{80DCE2B1-C5D1-46BA-866A-BF0D072ECCB4}" destId="{2FABD581-8DD5-4DED-B683-2FB2F5F7D020}" srcOrd="4" destOrd="0" presId="urn:microsoft.com/office/officeart/2005/8/layout/vList2"/>
    <dgm:cxn modelId="{7C2DB881-1F49-4FCD-A667-BCE80FCD9C99}" type="presParOf" srcId="{80DCE2B1-C5D1-46BA-866A-BF0D072ECCB4}" destId="{E407CB61-2DB9-4F48-AEE3-A588A4DE9BBD}" srcOrd="5" destOrd="0" presId="urn:microsoft.com/office/officeart/2005/8/layout/vList2"/>
    <dgm:cxn modelId="{7CB67214-FA00-4BAC-9198-5D05B5706D1A}" type="presParOf" srcId="{80DCE2B1-C5D1-46BA-866A-BF0D072ECCB4}" destId="{854FAD5A-AF64-4228-B7BC-F99D6F7BEF6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544900-8E36-4D78-B1E3-7A2CC8E211FE}">
      <dsp:nvSpPr>
        <dsp:cNvPr id="0" name=""/>
        <dsp:cNvSpPr/>
      </dsp:nvSpPr>
      <dsp:spPr>
        <a:xfrm>
          <a:off x="0" y="273631"/>
          <a:ext cx="6525475" cy="12848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72% walk or cycle to work for their own health</a:t>
          </a:r>
          <a:r>
            <a:rPr lang="lt-LT" sz="2300" kern="1200" dirty="0"/>
            <a:t>.</a:t>
          </a:r>
          <a:endParaRPr lang="en-US" sz="2300" kern="1200" dirty="0"/>
        </a:p>
      </dsp:txBody>
      <dsp:txXfrm>
        <a:off x="62722" y="336353"/>
        <a:ext cx="6400031" cy="1159416"/>
      </dsp:txXfrm>
    </dsp:sp>
    <dsp:sp modelId="{0B5DACB0-9DEA-487F-81E1-303538A2E6FC}">
      <dsp:nvSpPr>
        <dsp:cNvPr id="0" name=""/>
        <dsp:cNvSpPr/>
      </dsp:nvSpPr>
      <dsp:spPr>
        <a:xfrm>
          <a:off x="0" y="1624732"/>
          <a:ext cx="6525475" cy="128486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Students use public transport because of convenience and in order to protect environment</a:t>
          </a:r>
          <a:r>
            <a:rPr lang="lt-LT" sz="2300" kern="1200" dirty="0"/>
            <a:t>.</a:t>
          </a:r>
          <a:endParaRPr lang="en-US" sz="2300" kern="1200" dirty="0"/>
        </a:p>
      </dsp:txBody>
      <dsp:txXfrm>
        <a:off x="62722" y="1687454"/>
        <a:ext cx="6400031" cy="1159416"/>
      </dsp:txXfrm>
    </dsp:sp>
    <dsp:sp modelId="{2FABD581-8DD5-4DED-B683-2FB2F5F7D020}">
      <dsp:nvSpPr>
        <dsp:cNvPr id="0" name=""/>
        <dsp:cNvSpPr/>
      </dsp:nvSpPr>
      <dsp:spPr>
        <a:xfrm>
          <a:off x="0" y="2975833"/>
          <a:ext cx="6525475" cy="128486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Turn off the light when leaving a room. It's an easy habit to take up which helps you save a lot of money and at the same time to protect the environment.</a:t>
          </a:r>
          <a:endParaRPr lang="lt-LT" sz="2300" kern="1200" dirty="0"/>
        </a:p>
      </dsp:txBody>
      <dsp:txXfrm>
        <a:off x="62722" y="3038555"/>
        <a:ext cx="6400031" cy="1159416"/>
      </dsp:txXfrm>
    </dsp:sp>
    <dsp:sp modelId="{854FAD5A-AF64-4228-B7BC-F99D6F7BEF68}">
      <dsp:nvSpPr>
        <dsp:cNvPr id="0" name=""/>
        <dsp:cNvSpPr/>
      </dsp:nvSpPr>
      <dsp:spPr>
        <a:xfrm>
          <a:off x="0" y="4326933"/>
          <a:ext cx="6525475" cy="12848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76% recycle glass and other items in order to protect the environment.</a:t>
          </a:r>
        </a:p>
      </dsp:txBody>
      <dsp:txXfrm>
        <a:off x="62722" y="4389655"/>
        <a:ext cx="6400031" cy="115941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3403" y="1555425"/>
            <a:ext cx="6105194" cy="2031055"/>
          </a:xfrm>
        </p:spPr>
        <p:txBody>
          <a:bodyPr>
            <a:normAutofit/>
          </a:bodyPr>
          <a:lstStyle/>
          <a:p>
            <a:r>
              <a:rPr lang="en-US" b="1" dirty="0">
                <a:solidFill>
                  <a:srgbClr val="FFFFFF"/>
                </a:solidFill>
                <a:cs typeface="Calibri Light"/>
              </a:rPr>
              <a:t>Survey Summary</a:t>
            </a:r>
            <a:endParaRPr lang="en-US" b="1" dirty="0">
              <a:solidFill>
                <a:srgbClr val="FFFFFF"/>
              </a:solidFill>
            </a:endParaRPr>
          </a:p>
        </p:txBody>
      </p:sp>
      <p:sp>
        <p:nvSpPr>
          <p:cNvPr id="3" name="Subtitle 2"/>
          <p:cNvSpPr>
            <a:spLocks noGrp="1"/>
          </p:cNvSpPr>
          <p:nvPr>
            <p:ph type="subTitle" idx="1"/>
          </p:nvPr>
        </p:nvSpPr>
        <p:spPr>
          <a:xfrm>
            <a:off x="3091679" y="4443240"/>
            <a:ext cx="6105194" cy="682079"/>
          </a:xfrm>
        </p:spPr>
        <p:txBody>
          <a:bodyPr>
            <a:noAutofit/>
          </a:bodyPr>
          <a:lstStyle/>
          <a:p>
            <a:r>
              <a:rPr lang="en-US" dirty="0">
                <a:solidFill>
                  <a:schemeClr val="bg1">
                    <a:lumMod val="65000"/>
                  </a:schemeClr>
                </a:solidFill>
              </a:rPr>
              <a:t>Lithuanian team from </a:t>
            </a:r>
            <a:r>
              <a:rPr lang="en-US" dirty="0" err="1">
                <a:solidFill>
                  <a:schemeClr val="bg1">
                    <a:lumMod val="65000"/>
                  </a:schemeClr>
                </a:solidFill>
              </a:rPr>
              <a:t>Prienai</a:t>
            </a:r>
            <a:r>
              <a:rPr lang="en-US" dirty="0">
                <a:solidFill>
                  <a:schemeClr val="bg1">
                    <a:lumMod val="65000"/>
                  </a:schemeClr>
                </a:solidFill>
              </a:rPr>
              <a:t> </a:t>
            </a:r>
            <a:r>
              <a:rPr lang="en-US" dirty="0" err="1">
                <a:solidFill>
                  <a:schemeClr val="bg1">
                    <a:lumMod val="65000"/>
                  </a:schemeClr>
                </a:solidFill>
              </a:rPr>
              <a:t>Žiburys</a:t>
            </a:r>
            <a:r>
              <a:rPr lang="en-US" dirty="0">
                <a:solidFill>
                  <a:schemeClr val="bg1">
                    <a:lumMod val="65000"/>
                  </a:schemeClr>
                </a:solidFill>
              </a:rPr>
              <a:t> gymnasium</a:t>
            </a:r>
          </a:p>
          <a:p>
            <a:r>
              <a:rPr lang="en-US" dirty="0">
                <a:solidFill>
                  <a:schemeClr val="bg1">
                    <a:lumMod val="65000"/>
                  </a:schemeClr>
                </a:solidFill>
              </a:rPr>
              <a:t> 2020</a:t>
            </a:r>
          </a:p>
        </p:txBody>
      </p:sp>
      <p:sp>
        <p:nvSpPr>
          <p:cNvPr id="6" name="TextBox 5">
            <a:extLst>
              <a:ext uri="{FF2B5EF4-FFF2-40B4-BE49-F238E27FC236}">
                <a16:creationId xmlns:a16="http://schemas.microsoft.com/office/drawing/2014/main" id="{F09246A3-D92C-47C1-9766-3D2FBE5B1C6D}"/>
              </a:ext>
            </a:extLst>
          </p:cNvPr>
          <p:cNvSpPr txBox="1"/>
          <p:nvPr/>
        </p:nvSpPr>
        <p:spPr>
          <a:xfrm>
            <a:off x="2024742" y="52335"/>
            <a:ext cx="9060025" cy="646331"/>
          </a:xfrm>
          <a:prstGeom prst="rect">
            <a:avLst/>
          </a:prstGeom>
          <a:noFill/>
        </p:spPr>
        <p:txBody>
          <a:bodyPr wrap="square" rtlCol="0">
            <a:spAutoFit/>
          </a:bodyPr>
          <a:lstStyle/>
          <a:p>
            <a:r>
              <a:rPr lang="lt-LT" b="1" dirty="0"/>
              <a:t>A </a:t>
            </a:r>
            <a:r>
              <a:rPr lang="lt-LT" b="1" dirty="0" err="1"/>
              <a:t>European</a:t>
            </a:r>
            <a:r>
              <a:rPr lang="lt-LT" b="1" dirty="0"/>
              <a:t> </a:t>
            </a:r>
            <a:r>
              <a:rPr lang="lt-LT" b="1" dirty="0" err="1"/>
              <a:t>green</a:t>
            </a:r>
            <a:r>
              <a:rPr lang="lt-LT" b="1" dirty="0"/>
              <a:t> </a:t>
            </a:r>
            <a:r>
              <a:rPr lang="lt-LT" b="1" dirty="0" err="1"/>
              <a:t>goal</a:t>
            </a:r>
            <a:r>
              <a:rPr lang="lt-LT" b="1" dirty="0"/>
              <a:t>: </a:t>
            </a:r>
            <a:r>
              <a:rPr lang="lt-LT" b="1" dirty="0" err="1"/>
              <a:t>clean</a:t>
            </a:r>
            <a:r>
              <a:rPr lang="lt-LT" b="1" dirty="0"/>
              <a:t> </a:t>
            </a:r>
            <a:r>
              <a:rPr lang="lt-LT" b="1" dirty="0" err="1"/>
              <a:t>energy</a:t>
            </a:r>
            <a:r>
              <a:rPr lang="lt-LT" b="1" dirty="0"/>
              <a:t> </a:t>
            </a:r>
            <a:r>
              <a:rPr lang="lt-LT" b="1" dirty="0" err="1"/>
              <a:t>and</a:t>
            </a:r>
            <a:r>
              <a:rPr lang="lt-LT" b="1" dirty="0"/>
              <a:t> </a:t>
            </a:r>
            <a:r>
              <a:rPr lang="lt-LT" b="1" dirty="0" err="1"/>
              <a:t>environmental</a:t>
            </a:r>
            <a:r>
              <a:rPr lang="lt-LT" b="1" dirty="0"/>
              <a:t> </a:t>
            </a:r>
            <a:r>
              <a:rPr lang="lt-LT" b="1" dirty="0" err="1"/>
              <a:t>sustainability</a:t>
            </a:r>
            <a:r>
              <a:rPr lang="lt-LT" b="1" dirty="0"/>
              <a:t> </a:t>
            </a:r>
            <a:r>
              <a:rPr lang="lt-LT" b="1" dirty="0" err="1"/>
              <a:t>against</a:t>
            </a:r>
            <a:r>
              <a:rPr lang="lt-LT" b="1" dirty="0"/>
              <a:t> </a:t>
            </a:r>
            <a:r>
              <a:rPr lang="lt-LT" b="1" dirty="0" err="1"/>
              <a:t>climate</a:t>
            </a:r>
            <a:r>
              <a:rPr lang="lt-LT" b="1" dirty="0"/>
              <a:t> </a:t>
            </a:r>
            <a:r>
              <a:rPr lang="lt-LT" b="1" dirty="0" err="1"/>
              <a:t>change</a:t>
            </a:r>
            <a:endParaRPr lang="lt-LT" b="1" dirty="0"/>
          </a:p>
          <a:p>
            <a:r>
              <a:rPr lang="lt-LT" b="1" dirty="0"/>
              <a:t>Erasmus+ 2019-1-IT02-KA229-062189_4</a:t>
            </a:r>
          </a:p>
        </p:txBody>
      </p:sp>
      <p:pic>
        <p:nvPicPr>
          <p:cNvPr id="9" name="Paveikslėlis 8" descr="euro">
            <a:extLst>
              <a:ext uri="{FF2B5EF4-FFF2-40B4-BE49-F238E27FC236}">
                <a16:creationId xmlns:a16="http://schemas.microsoft.com/office/drawing/2014/main" id="{84692A3F-4928-497F-8E5E-97BB782376A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07233" y="135470"/>
            <a:ext cx="800100" cy="480060"/>
          </a:xfrm>
          <a:prstGeom prst="rect">
            <a:avLst/>
          </a:prstGeom>
          <a:noFill/>
          <a:ln>
            <a:noFill/>
          </a:ln>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54372" y="0"/>
            <a:ext cx="9483256"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8">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Freeform: Shape 10">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Picture 2" descr="A screenshot of a cell phone&#10;&#10;Description generated with high confidence">
            <a:extLst>
              <a:ext uri="{FF2B5EF4-FFF2-40B4-BE49-F238E27FC236}">
                <a16:creationId xmlns:a16="http://schemas.microsoft.com/office/drawing/2014/main" id="{D109D323-F03E-406D-8021-1054E76DE14A}"/>
              </a:ext>
            </a:extLst>
          </p:cNvPr>
          <p:cNvPicPr>
            <a:picLocks noChangeAspect="1"/>
          </p:cNvPicPr>
          <p:nvPr/>
        </p:nvPicPr>
        <p:blipFill>
          <a:blip r:embed="rId3"/>
          <a:stretch>
            <a:fillRect/>
          </a:stretch>
        </p:blipFill>
        <p:spPr>
          <a:xfrm>
            <a:off x="1482145" y="510822"/>
            <a:ext cx="9229412" cy="5693181"/>
          </a:xfrm>
          <a:prstGeom prst="rect">
            <a:avLst/>
          </a:prstGeom>
        </p:spPr>
      </p:pic>
    </p:spTree>
    <p:extLst>
      <p:ext uri="{BB962C8B-B14F-4D97-AF65-F5344CB8AC3E}">
        <p14:creationId xmlns:p14="http://schemas.microsoft.com/office/powerpoint/2010/main" val="1441181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AE6BCEE-35C1-4278-9B5D-AB3A7AD9C840}"/>
              </a:ext>
            </a:extLst>
          </p:cNvPr>
          <p:cNvSpPr>
            <a:spLocks noGrp="1"/>
          </p:cNvSpPr>
          <p:nvPr>
            <p:ph type="title"/>
          </p:nvPr>
        </p:nvSpPr>
        <p:spPr>
          <a:xfrm>
            <a:off x="863029" y="1012004"/>
            <a:ext cx="3416158" cy="4795408"/>
          </a:xfrm>
        </p:spPr>
        <p:txBody>
          <a:bodyPr>
            <a:normAutofit/>
          </a:bodyPr>
          <a:lstStyle/>
          <a:p>
            <a:r>
              <a:rPr lang="en-US" sz="4000" dirty="0">
                <a:solidFill>
                  <a:srgbClr val="FFFFFF"/>
                </a:solidFill>
              </a:rPr>
              <a:t>We asked participants to indicate how they contribute to nature conservation</a:t>
            </a:r>
          </a:p>
        </p:txBody>
      </p:sp>
      <p:graphicFrame>
        <p:nvGraphicFramePr>
          <p:cNvPr id="5" name="Content Placeholder 2">
            <a:extLst>
              <a:ext uri="{FF2B5EF4-FFF2-40B4-BE49-F238E27FC236}">
                <a16:creationId xmlns:a16="http://schemas.microsoft.com/office/drawing/2014/main" id="{D349D1C4-F564-43C0-B31A-88DF5CCF3348}"/>
              </a:ext>
            </a:extLst>
          </p:cNvPr>
          <p:cNvGraphicFramePr>
            <a:graphicFrameLocks noGrp="1"/>
          </p:cNvGraphicFramePr>
          <p:nvPr>
            <p:ph idx="1"/>
            <p:extLst>
              <p:ext uri="{D42A27DB-BD31-4B8C-83A1-F6EECF244321}">
                <p14:modId xmlns:p14="http://schemas.microsoft.com/office/powerpoint/2010/main" val="1812037762"/>
              </p:ext>
            </p:extLst>
          </p:nvPr>
        </p:nvGraphicFramePr>
        <p:xfrm>
          <a:off x="5194300" y="470924"/>
          <a:ext cx="6525475"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2035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8591F635-F8B5-4949-B3C7-B497D2FE2FF5}"/>
              </a:ext>
            </a:extLst>
          </p:cNvPr>
          <p:cNvSpPr>
            <a:spLocks noGrp="1"/>
          </p:cNvSpPr>
          <p:nvPr>
            <p:ph idx="1"/>
          </p:nvPr>
        </p:nvSpPr>
        <p:spPr>
          <a:xfrm>
            <a:off x="2021782" y="816243"/>
            <a:ext cx="9350263" cy="5230634"/>
          </a:xfrm>
        </p:spPr>
        <p:txBody>
          <a:bodyPr vert="horz" lIns="91440" tIns="45720" rIns="91440" bIns="45720" rtlCol="0" anchor="ctr">
            <a:noAutofit/>
          </a:bodyPr>
          <a:lstStyle/>
          <a:p>
            <a:r>
              <a:rPr lang="en-US" sz="4000" dirty="0">
                <a:solidFill>
                  <a:srgbClr val="000000"/>
                </a:solidFill>
                <a:cs typeface="Calibri"/>
              </a:rPr>
              <a:t>48% of the participants </a:t>
            </a:r>
            <a:r>
              <a:rPr lang="en-US" sz="4000" dirty="0">
                <a:solidFill>
                  <a:srgbClr val="000000"/>
                </a:solidFill>
                <a:ea typeface="+mn-lt"/>
                <a:cs typeface="+mn-lt"/>
              </a:rPr>
              <a:t>describe themselves as environmentally friendly.</a:t>
            </a:r>
          </a:p>
          <a:p>
            <a:r>
              <a:rPr lang="en-US" sz="4000" dirty="0">
                <a:solidFill>
                  <a:srgbClr val="000000"/>
                </a:solidFill>
                <a:cs typeface="Calibri"/>
              </a:rPr>
              <a:t>63% are likely </a:t>
            </a:r>
            <a:r>
              <a:rPr lang="en-US" sz="4000" dirty="0">
                <a:solidFill>
                  <a:srgbClr val="000000"/>
                </a:solidFill>
                <a:ea typeface="+mn-lt"/>
                <a:cs typeface="+mn-lt"/>
              </a:rPr>
              <a:t>to change lifestyle to better suit the environment.</a:t>
            </a:r>
            <a:endParaRPr lang="en-US" sz="4000" dirty="0">
              <a:solidFill>
                <a:srgbClr val="000000"/>
              </a:solidFill>
              <a:cs typeface="Calibri"/>
            </a:endParaRPr>
          </a:p>
        </p:txBody>
      </p:sp>
    </p:spTree>
    <p:extLst>
      <p:ext uri="{BB962C8B-B14F-4D97-AF65-F5344CB8AC3E}">
        <p14:creationId xmlns:p14="http://schemas.microsoft.com/office/powerpoint/2010/main" val="1098130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6C638-062B-4BBD-AE7C-375F5896B675}"/>
              </a:ext>
            </a:extLst>
          </p:cNvPr>
          <p:cNvSpPr>
            <a:spLocks noGrp="1"/>
          </p:cNvSpPr>
          <p:nvPr>
            <p:ph type="title"/>
          </p:nvPr>
        </p:nvSpPr>
        <p:spPr/>
        <p:txBody>
          <a:bodyPr/>
          <a:lstStyle/>
          <a:p>
            <a:pPr algn="ctr"/>
            <a:r>
              <a:rPr lang="en-US" b="1" dirty="0">
                <a:ea typeface="+mj-lt"/>
                <a:cs typeface="+mj-lt"/>
              </a:rPr>
              <a:t>Conclusions</a:t>
            </a:r>
            <a:endParaRPr lang="en-US" b="1" dirty="0">
              <a:cs typeface="Calibri Light" panose="020F0302020204030204"/>
            </a:endParaRPr>
          </a:p>
        </p:txBody>
      </p:sp>
      <p:sp>
        <p:nvSpPr>
          <p:cNvPr id="3" name="Content Placeholder 2">
            <a:extLst>
              <a:ext uri="{FF2B5EF4-FFF2-40B4-BE49-F238E27FC236}">
                <a16:creationId xmlns:a16="http://schemas.microsoft.com/office/drawing/2014/main" id="{090E59BE-806F-40D0-B995-5CD9F88376A2}"/>
              </a:ext>
            </a:extLst>
          </p:cNvPr>
          <p:cNvSpPr>
            <a:spLocks noGrp="1"/>
          </p:cNvSpPr>
          <p:nvPr>
            <p:ph idx="1"/>
          </p:nvPr>
        </p:nvSpPr>
        <p:spPr/>
        <p:txBody>
          <a:bodyPr vert="horz" lIns="91440" tIns="45720" rIns="91440" bIns="45720" rtlCol="0" anchor="t">
            <a:normAutofit/>
          </a:bodyPr>
          <a:lstStyle/>
          <a:p>
            <a:r>
              <a:rPr lang="lt-LT" sz="3600" dirty="0">
                <a:cs typeface="Calibri"/>
              </a:rPr>
              <a:t>The students of Prienai „Žiburys“ gymnasium think that the biggest enviromental problems in their area are:</a:t>
            </a:r>
          </a:p>
          <a:p>
            <a:pPr lvl="1"/>
            <a:r>
              <a:rPr lang="lt-LT" sz="3600" dirty="0">
                <a:cs typeface="Calibri"/>
              </a:rPr>
              <a:t>climate change</a:t>
            </a:r>
            <a:r>
              <a:rPr lang="en-US" sz="3600" dirty="0">
                <a:cs typeface="Calibri"/>
              </a:rPr>
              <a:t>, </a:t>
            </a:r>
            <a:endParaRPr lang="lt-LT" sz="3600" dirty="0">
              <a:cs typeface="Calibri"/>
            </a:endParaRPr>
          </a:p>
          <a:p>
            <a:pPr lvl="1"/>
            <a:r>
              <a:rPr lang="lt-LT" sz="3600" dirty="0">
                <a:cs typeface="Calibri"/>
              </a:rPr>
              <a:t>air pollution,</a:t>
            </a:r>
          </a:p>
          <a:p>
            <a:pPr lvl="1"/>
            <a:r>
              <a:rPr lang="lt-LT" sz="3600" dirty="0">
                <a:cs typeface="Calibri"/>
              </a:rPr>
              <a:t>inability to recycle.</a:t>
            </a:r>
            <a:endParaRPr lang="en-US" sz="3600" dirty="0">
              <a:cs typeface="Calibri"/>
            </a:endParaRPr>
          </a:p>
          <a:p>
            <a:endParaRPr lang="en-US" b="1" dirty="0">
              <a:cs typeface="Calibri"/>
            </a:endParaRPr>
          </a:p>
        </p:txBody>
      </p:sp>
    </p:spTree>
    <p:extLst>
      <p:ext uri="{BB962C8B-B14F-4D97-AF65-F5344CB8AC3E}">
        <p14:creationId xmlns:p14="http://schemas.microsoft.com/office/powerpoint/2010/main" val="768865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B2E6C8E-8870-40D7-9C3E-1C9956CFE29D}"/>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PURPOSE</a:t>
            </a:r>
            <a:endParaRPr lang="en-US">
              <a:solidFill>
                <a:srgbClr val="FFFFFF"/>
              </a:solidFill>
            </a:endParaRPr>
          </a:p>
        </p:txBody>
      </p:sp>
      <p:sp>
        <p:nvSpPr>
          <p:cNvPr id="3" name="Content Placeholder 2">
            <a:extLst>
              <a:ext uri="{FF2B5EF4-FFF2-40B4-BE49-F238E27FC236}">
                <a16:creationId xmlns:a16="http://schemas.microsoft.com/office/drawing/2014/main" id="{A68B3EC1-EC5F-4391-A194-6D4E20E17D8A}"/>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lt-LT" sz="2400" dirty="0">
                <a:solidFill>
                  <a:srgbClr val="000000"/>
                </a:solidFill>
                <a:cs typeface="Calibri"/>
              </a:rPr>
              <a:t>The goal – to </a:t>
            </a:r>
            <a:r>
              <a:rPr lang="en-US" sz="2400" dirty="0">
                <a:solidFill>
                  <a:srgbClr val="000000"/>
                </a:solidFill>
                <a:cs typeface="Calibri"/>
              </a:rPr>
              <a:t>ascertain </a:t>
            </a:r>
            <a:r>
              <a:rPr lang="lt-LT" sz="2400" dirty="0" err="1">
                <a:solidFill>
                  <a:srgbClr val="000000"/>
                </a:solidFill>
                <a:cs typeface="Calibri"/>
              </a:rPr>
              <a:t>students</a:t>
            </a:r>
            <a:r>
              <a:rPr lang="lt-LT" sz="2400" dirty="0">
                <a:solidFill>
                  <a:srgbClr val="000000"/>
                </a:solidFill>
                <a:cs typeface="Calibri"/>
              </a:rPr>
              <a:t>‘ opinions on pollution and its causes.</a:t>
            </a:r>
          </a:p>
          <a:p>
            <a:r>
              <a:rPr lang="lt-LT" sz="2400" dirty="0">
                <a:solidFill>
                  <a:srgbClr val="000000"/>
                </a:solidFill>
                <a:cs typeface="Calibri"/>
              </a:rPr>
              <a:t>115 students of Prienai „Žiburys“ gymnasium participated in the survey.</a:t>
            </a:r>
          </a:p>
          <a:p>
            <a:pPr marL="0" indent="0">
              <a:buNone/>
            </a:pPr>
            <a:endParaRPr lang="en-US" sz="2400" dirty="0">
              <a:solidFill>
                <a:srgbClr val="000000"/>
              </a:solidFill>
              <a:cs typeface="Calibri"/>
            </a:endParaRPr>
          </a:p>
        </p:txBody>
      </p:sp>
    </p:spTree>
    <p:extLst>
      <p:ext uri="{BB962C8B-B14F-4D97-AF65-F5344CB8AC3E}">
        <p14:creationId xmlns:p14="http://schemas.microsoft.com/office/powerpoint/2010/main" val="3861396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082622D-AAF3-4897-8629-FC918530D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A7457DD9-5A45-400A-AB4B-4B4EDECA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EFEFEF"/>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A4CE615-DD19-4BF4-8DEA-2EE2AC70E819}"/>
              </a:ext>
            </a:extLst>
          </p:cNvPr>
          <p:cNvSpPr>
            <a:spLocks noGrp="1"/>
          </p:cNvSpPr>
          <p:nvPr>
            <p:ph type="title"/>
          </p:nvPr>
        </p:nvSpPr>
        <p:spPr>
          <a:xfrm>
            <a:off x="1046746" y="641850"/>
            <a:ext cx="3611880" cy="1535865"/>
          </a:xfrm>
        </p:spPr>
        <p:txBody>
          <a:bodyPr>
            <a:normAutofit/>
          </a:bodyPr>
          <a:lstStyle/>
          <a:p>
            <a:r>
              <a:rPr lang="en-US" sz="3200" dirty="0">
                <a:ea typeface="+mj-lt"/>
                <a:cs typeface="+mj-lt"/>
              </a:rPr>
              <a:t>Environmental issues that concern students the most</a:t>
            </a:r>
            <a:endParaRPr lang="en-US" sz="3200" dirty="0"/>
          </a:p>
        </p:txBody>
      </p:sp>
      <p:sp>
        <p:nvSpPr>
          <p:cNvPr id="15" name="Rectangle 14">
            <a:extLst>
              <a:ext uri="{FF2B5EF4-FFF2-40B4-BE49-F238E27FC236}">
                <a16:creationId xmlns:a16="http://schemas.microsoft.com/office/drawing/2014/main" id="{441CF7D6-A660-431A-B0BB-140A0D555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17" name="Rectangle 16">
            <a:extLst>
              <a:ext uri="{FF2B5EF4-FFF2-40B4-BE49-F238E27FC236}">
                <a16:creationId xmlns:a16="http://schemas.microsoft.com/office/drawing/2014/main" id="{0570A85B-3810-4F95-97B0-CBF4CCDB3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1405210"/>
            <a:ext cx="1463040" cy="9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E4040611-3E73-4BD0-9CB4-1B6B570878D8}"/>
              </a:ext>
            </a:extLst>
          </p:cNvPr>
          <p:cNvSpPr>
            <a:spLocks noGrp="1"/>
          </p:cNvSpPr>
          <p:nvPr>
            <p:ph idx="1"/>
          </p:nvPr>
        </p:nvSpPr>
        <p:spPr>
          <a:xfrm>
            <a:off x="5300640" y="641850"/>
            <a:ext cx="6053160" cy="1535865"/>
          </a:xfrm>
        </p:spPr>
        <p:txBody>
          <a:bodyPr anchor="ctr">
            <a:normAutofit/>
          </a:bodyPr>
          <a:lstStyle/>
          <a:p>
            <a:pPr marL="0" indent="0">
              <a:buNone/>
            </a:pPr>
            <a:r>
              <a:rPr lang="en-US" sz="2400" dirty="0">
                <a:cs typeface="Calibri"/>
              </a:rPr>
              <a:t>We asked students to tick three</a:t>
            </a:r>
            <a:r>
              <a:rPr lang="en-US" sz="2400" dirty="0">
                <a:ea typeface="+mn-lt"/>
                <a:cs typeface="+mn-lt"/>
              </a:rPr>
              <a:t> biggest issues. Results showed that </a:t>
            </a:r>
            <a:r>
              <a:rPr lang="en-US" sz="2400" b="1" dirty="0">
                <a:ea typeface="+mn-lt"/>
                <a:cs typeface="+mn-lt"/>
              </a:rPr>
              <a:t>climate change</a:t>
            </a:r>
            <a:r>
              <a:rPr lang="en-US" sz="2400" dirty="0">
                <a:ea typeface="+mn-lt"/>
                <a:cs typeface="+mn-lt"/>
              </a:rPr>
              <a:t>, </a:t>
            </a:r>
            <a:r>
              <a:rPr lang="en-US" sz="2400" b="1" dirty="0">
                <a:ea typeface="+mn-lt"/>
                <a:cs typeface="+mn-lt"/>
              </a:rPr>
              <a:t>air pollution</a:t>
            </a:r>
            <a:r>
              <a:rPr lang="en-US" sz="2400" dirty="0">
                <a:ea typeface="+mn-lt"/>
                <a:cs typeface="+mn-lt"/>
              </a:rPr>
              <a:t> and </a:t>
            </a:r>
            <a:r>
              <a:rPr lang="en-US" sz="2400" b="1" dirty="0">
                <a:ea typeface="+mn-lt"/>
                <a:cs typeface="+mn-lt"/>
              </a:rPr>
              <a:t>poor waste management</a:t>
            </a:r>
            <a:r>
              <a:rPr lang="en-US" sz="2400" dirty="0">
                <a:ea typeface="+mn-lt"/>
                <a:cs typeface="+mn-lt"/>
              </a:rPr>
              <a:t> concerned our students the most.</a:t>
            </a:r>
            <a:endParaRPr lang="en-US" sz="2400" dirty="0">
              <a:cs typeface="Calibri"/>
            </a:endParaRPr>
          </a:p>
          <a:p>
            <a:pPr marL="0" indent="0">
              <a:buNone/>
            </a:pPr>
            <a:endParaRPr lang="en-US" sz="1800" dirty="0">
              <a:cs typeface="Calibri"/>
            </a:endParaRPr>
          </a:p>
        </p:txBody>
      </p:sp>
      <p:pic>
        <p:nvPicPr>
          <p:cNvPr id="4" name="Picture 4" descr="A screenshot of a cell phone&#10;&#10;Description generated with very high confidence">
            <a:extLst>
              <a:ext uri="{FF2B5EF4-FFF2-40B4-BE49-F238E27FC236}">
                <a16:creationId xmlns:a16="http://schemas.microsoft.com/office/drawing/2014/main" id="{AF7B6ECE-8D4F-4E09-816A-4B377AF5B2C2}"/>
              </a:ext>
            </a:extLst>
          </p:cNvPr>
          <p:cNvPicPr>
            <a:picLocks noChangeAspect="1"/>
          </p:cNvPicPr>
          <p:nvPr/>
        </p:nvPicPr>
        <p:blipFill rotWithShape="1">
          <a:blip r:embed="rId2"/>
          <a:srcRect t="23511" r="129" b="10773"/>
          <a:stretch/>
        </p:blipFill>
        <p:spPr>
          <a:xfrm>
            <a:off x="554416" y="2262350"/>
            <a:ext cx="11152852" cy="4026212"/>
          </a:xfrm>
          <a:prstGeom prst="rect">
            <a:avLst/>
          </a:prstGeom>
        </p:spPr>
      </p:pic>
    </p:spTree>
    <p:extLst>
      <p:ext uri="{BB962C8B-B14F-4D97-AF65-F5344CB8AC3E}">
        <p14:creationId xmlns:p14="http://schemas.microsoft.com/office/powerpoint/2010/main" val="2759031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32">
            <a:extLst>
              <a:ext uri="{FF2B5EF4-FFF2-40B4-BE49-F238E27FC236}">
                <a16:creationId xmlns:a16="http://schemas.microsoft.com/office/drawing/2014/main" id="{E45CA849-654C-4173-AD99-B3A2528275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8B03E7-AB57-4369-8F3C-6349836AE384}"/>
              </a:ext>
            </a:extLst>
          </p:cNvPr>
          <p:cNvSpPr>
            <a:spLocks noGrp="1"/>
          </p:cNvSpPr>
          <p:nvPr>
            <p:ph type="title"/>
          </p:nvPr>
        </p:nvSpPr>
        <p:spPr>
          <a:xfrm>
            <a:off x="429768" y="411480"/>
            <a:ext cx="11201400" cy="1106424"/>
          </a:xfrm>
        </p:spPr>
        <p:txBody>
          <a:bodyPr>
            <a:normAutofit/>
          </a:bodyPr>
          <a:lstStyle/>
          <a:p>
            <a:r>
              <a:rPr lang="en-US" sz="3600">
                <a:ea typeface="+mj-lt"/>
                <a:cs typeface="+mj-lt"/>
              </a:rPr>
              <a:t>Highest concern level</a:t>
            </a:r>
            <a:endParaRPr lang="en-US" sz="3600">
              <a:cs typeface="Calibri Light" panose="020F0302020204030204"/>
            </a:endParaRPr>
          </a:p>
        </p:txBody>
      </p:sp>
      <p:sp>
        <p:nvSpPr>
          <p:cNvPr id="29" name="Rectangle 34">
            <a:extLst>
              <a:ext uri="{FF2B5EF4-FFF2-40B4-BE49-F238E27FC236}">
                <a16:creationId xmlns:a16="http://schemas.microsoft.com/office/drawing/2014/main" id="{3E23A947-2D45-4208-AE2B-64948C87A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87931"/>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6" descr="A screenshot of a cell phone&#10;&#10;Description generated with very high confidence">
            <a:extLst>
              <a:ext uri="{FF2B5EF4-FFF2-40B4-BE49-F238E27FC236}">
                <a16:creationId xmlns:a16="http://schemas.microsoft.com/office/drawing/2014/main" id="{31A9D9B9-6C9E-4C8F-B3D0-D74A0D63390E}"/>
              </a:ext>
            </a:extLst>
          </p:cNvPr>
          <p:cNvPicPr>
            <a:picLocks noChangeAspect="1"/>
          </p:cNvPicPr>
          <p:nvPr/>
        </p:nvPicPr>
        <p:blipFill rotWithShape="1">
          <a:blip r:embed="rId2"/>
          <a:srcRect l="11008" r="-2" b="-2"/>
          <a:stretch/>
        </p:blipFill>
        <p:spPr>
          <a:xfrm>
            <a:off x="429769" y="1721922"/>
            <a:ext cx="7049947" cy="4980634"/>
          </a:xfrm>
          <a:prstGeom prst="rect">
            <a:avLst/>
          </a:prstGeom>
        </p:spPr>
      </p:pic>
      <p:sp useBgFill="1">
        <p:nvSpPr>
          <p:cNvPr id="31" name="Rectangle 36">
            <a:extLst>
              <a:ext uri="{FF2B5EF4-FFF2-40B4-BE49-F238E27FC236}">
                <a16:creationId xmlns:a16="http://schemas.microsoft.com/office/drawing/2014/main" id="{E5BBB0F9-6A59-4D02-A9C7-A2D651668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3801" y="1721922"/>
            <a:ext cx="4218432" cy="4520560"/>
          </a:xfrm>
          <a:prstGeom prst="rect">
            <a:avLst/>
          </a:prstGeom>
          <a:ln w="9525">
            <a:solidFill>
              <a:srgbClr val="EFEFEF"/>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Content Placeholder 29">
            <a:extLst>
              <a:ext uri="{FF2B5EF4-FFF2-40B4-BE49-F238E27FC236}">
                <a16:creationId xmlns:a16="http://schemas.microsoft.com/office/drawing/2014/main" id="{FB2CE7C2-FDCD-4640-98AF-6C8E27DAAD5F}"/>
              </a:ext>
            </a:extLst>
          </p:cNvPr>
          <p:cNvSpPr>
            <a:spLocks noGrp="1"/>
          </p:cNvSpPr>
          <p:nvPr>
            <p:ph idx="1"/>
          </p:nvPr>
        </p:nvSpPr>
        <p:spPr>
          <a:xfrm>
            <a:off x="8082525" y="1718899"/>
            <a:ext cx="3455097" cy="3959352"/>
          </a:xfrm>
        </p:spPr>
        <p:txBody>
          <a:bodyPr anchor="ctr">
            <a:normAutofit/>
          </a:bodyPr>
          <a:lstStyle/>
          <a:p>
            <a:pPr marL="0" indent="0">
              <a:buNone/>
            </a:pPr>
            <a:r>
              <a:rPr lang="en-US" sz="2400" dirty="0">
                <a:cs typeface="Calibri"/>
              </a:rPr>
              <a:t>Degradation of the environment causes the highest level of concern.</a:t>
            </a:r>
          </a:p>
        </p:txBody>
      </p:sp>
    </p:spTree>
    <p:extLst>
      <p:ext uri="{BB962C8B-B14F-4D97-AF65-F5344CB8AC3E}">
        <p14:creationId xmlns:p14="http://schemas.microsoft.com/office/powerpoint/2010/main" val="3561623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EAC55C9-0B3C-4AE0-AEDB-790FCF96B026}"/>
              </a:ext>
            </a:extLst>
          </p:cNvPr>
          <p:cNvSpPr>
            <a:spLocks noGrp="1"/>
          </p:cNvSpPr>
          <p:nvPr>
            <p:ph type="title"/>
          </p:nvPr>
        </p:nvSpPr>
        <p:spPr>
          <a:xfrm>
            <a:off x="524256" y="4767072"/>
            <a:ext cx="6594189" cy="1625210"/>
          </a:xfrm>
        </p:spPr>
        <p:txBody>
          <a:bodyPr>
            <a:normAutofit/>
          </a:bodyPr>
          <a:lstStyle/>
          <a:p>
            <a:pPr algn="r"/>
            <a:r>
              <a:rPr lang="en-US" b="1" dirty="0">
                <a:solidFill>
                  <a:srgbClr val="FFFFFF"/>
                </a:solidFill>
                <a:cs typeface="Calibri Light"/>
              </a:rPr>
              <a:t>Who is responsible for</a:t>
            </a:r>
            <a:r>
              <a:rPr lang="lt-LT" b="1" dirty="0">
                <a:solidFill>
                  <a:srgbClr val="FFFFFF"/>
                </a:solidFill>
                <a:cs typeface="Calibri Light"/>
              </a:rPr>
              <a:t> the</a:t>
            </a:r>
            <a:r>
              <a:rPr lang="en-US" b="1" dirty="0">
                <a:solidFill>
                  <a:srgbClr val="FFFFFF"/>
                </a:solidFill>
                <a:cs typeface="Calibri Light"/>
              </a:rPr>
              <a:t> climate change?</a:t>
            </a:r>
            <a:endParaRPr lang="en-US" b="1" dirty="0">
              <a:solidFill>
                <a:srgbClr val="FFFFFF"/>
              </a:solidFill>
            </a:endParaRPr>
          </a:p>
        </p:txBody>
      </p:sp>
      <p:pic>
        <p:nvPicPr>
          <p:cNvPr id="8" name="Picture 8" descr="A screenshot of a cell phone&#10;&#10;Description generated with very high confidence">
            <a:extLst>
              <a:ext uri="{FF2B5EF4-FFF2-40B4-BE49-F238E27FC236}">
                <a16:creationId xmlns:a16="http://schemas.microsoft.com/office/drawing/2014/main" id="{CF3A2968-483C-41D3-9630-9E4E85C539C3}"/>
              </a:ext>
            </a:extLst>
          </p:cNvPr>
          <p:cNvPicPr>
            <a:picLocks noChangeAspect="1"/>
          </p:cNvPicPr>
          <p:nvPr/>
        </p:nvPicPr>
        <p:blipFill rotWithShape="1">
          <a:blip r:embed="rId2"/>
          <a:srcRect l="12972" t="3726" r="4762" b="8885"/>
          <a:stretch/>
        </p:blipFill>
        <p:spPr>
          <a:xfrm>
            <a:off x="183774" y="-844"/>
            <a:ext cx="7210113" cy="4584011"/>
          </a:xfrm>
          <a:prstGeom prst="rect">
            <a:avLst/>
          </a:prstGeom>
        </p:spPr>
      </p:pic>
      <p:sp>
        <p:nvSpPr>
          <p:cNvPr id="28" name="Rectangle 2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ontent Placeholder 11">
            <a:extLst>
              <a:ext uri="{FF2B5EF4-FFF2-40B4-BE49-F238E27FC236}">
                <a16:creationId xmlns:a16="http://schemas.microsoft.com/office/drawing/2014/main" id="{ECAD14FA-B788-45A6-BA34-80BF99BD2420}"/>
              </a:ext>
            </a:extLst>
          </p:cNvPr>
          <p:cNvSpPr>
            <a:spLocks noGrp="1"/>
          </p:cNvSpPr>
          <p:nvPr>
            <p:ph idx="1"/>
          </p:nvPr>
        </p:nvSpPr>
        <p:spPr>
          <a:xfrm>
            <a:off x="8029319" y="917725"/>
            <a:ext cx="3424739" cy="4852362"/>
          </a:xfrm>
        </p:spPr>
        <p:txBody>
          <a:bodyPr anchor="ctr">
            <a:normAutofit/>
          </a:bodyPr>
          <a:lstStyle/>
          <a:p>
            <a:pPr marL="0" indent="0">
              <a:buNone/>
            </a:pPr>
            <a:r>
              <a:rPr lang="en-US" sz="2400" dirty="0">
                <a:solidFill>
                  <a:srgbClr val="FFFFFF"/>
                </a:solidFill>
                <a:cs typeface="Calibri"/>
              </a:rPr>
              <a:t>In our students’ view, the biggest responsibility for climate changes should go to businesses and industries. </a:t>
            </a:r>
          </a:p>
        </p:txBody>
      </p:sp>
    </p:spTree>
    <p:extLst>
      <p:ext uri="{BB962C8B-B14F-4D97-AF65-F5344CB8AC3E}">
        <p14:creationId xmlns:p14="http://schemas.microsoft.com/office/powerpoint/2010/main" val="3014376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A screenshot of a cell phone&#10;&#10;Description generated with very high confidence">
            <a:extLst>
              <a:ext uri="{FF2B5EF4-FFF2-40B4-BE49-F238E27FC236}">
                <a16:creationId xmlns:a16="http://schemas.microsoft.com/office/drawing/2014/main" id="{2EFB1F47-9C8F-47CE-B50A-E2F755F3AF19}"/>
              </a:ext>
            </a:extLst>
          </p:cNvPr>
          <p:cNvPicPr>
            <a:picLocks noChangeAspect="1"/>
          </p:cNvPicPr>
          <p:nvPr/>
        </p:nvPicPr>
        <p:blipFill rotWithShape="1">
          <a:blip r:embed="rId2"/>
          <a:srcRect l="708" t="26894" r="-826" b="6074"/>
          <a:stretch/>
        </p:blipFill>
        <p:spPr>
          <a:xfrm>
            <a:off x="43131" y="3020"/>
            <a:ext cx="11645708" cy="4262728"/>
          </a:xfrm>
          <a:prstGeom prst="rect">
            <a:avLst/>
          </a:prstGeom>
        </p:spPr>
      </p:pic>
      <p:pic>
        <p:nvPicPr>
          <p:cNvPr id="11" name="Picture 10">
            <a:extLst>
              <a:ext uri="{FF2B5EF4-FFF2-40B4-BE49-F238E27FC236}">
                <a16:creationId xmlns:a16="http://schemas.microsoft.com/office/drawing/2014/main" id="{EE09A529-E47C-4634-BB98-0A9526C372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Oval 12">
            <a:extLst>
              <a:ext uri="{FF2B5EF4-FFF2-40B4-BE49-F238E27FC236}">
                <a16:creationId xmlns:a16="http://schemas.microsoft.com/office/drawing/2014/main" id="{569C1A01-6FB5-43CE-ADCC-936728ACA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6267" y="4388303"/>
            <a:ext cx="824089" cy="70298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EB7C01-2E70-4B47-8B44-E526B11A9899}"/>
              </a:ext>
            </a:extLst>
          </p:cNvPr>
          <p:cNvSpPr>
            <a:spLocks noGrp="1"/>
          </p:cNvSpPr>
          <p:nvPr>
            <p:ph type="title"/>
          </p:nvPr>
        </p:nvSpPr>
        <p:spPr>
          <a:xfrm>
            <a:off x="804998" y="4551037"/>
            <a:ext cx="5021782" cy="1509931"/>
          </a:xfrm>
        </p:spPr>
        <p:txBody>
          <a:bodyPr>
            <a:normAutofit/>
          </a:bodyPr>
          <a:lstStyle/>
          <a:p>
            <a:r>
              <a:rPr lang="en-US" sz="3700" b="1" dirty="0">
                <a:solidFill>
                  <a:srgbClr val="000000"/>
                </a:solidFill>
                <a:ea typeface="+mj-lt"/>
                <a:cs typeface="+mj-lt"/>
              </a:rPr>
              <a:t>Environmental issues that cause most concern</a:t>
            </a:r>
            <a:endParaRPr lang="en-US" sz="3700" b="1" dirty="0">
              <a:solidFill>
                <a:srgbClr val="000000"/>
              </a:solidFill>
            </a:endParaRPr>
          </a:p>
        </p:txBody>
      </p:sp>
      <p:sp>
        <p:nvSpPr>
          <p:cNvPr id="6" name="Content Placeholder 7">
            <a:extLst>
              <a:ext uri="{FF2B5EF4-FFF2-40B4-BE49-F238E27FC236}">
                <a16:creationId xmlns:a16="http://schemas.microsoft.com/office/drawing/2014/main" id="{24717D3D-F86C-42E8-A531-7EED618E09A1}"/>
              </a:ext>
            </a:extLst>
          </p:cNvPr>
          <p:cNvSpPr>
            <a:spLocks noGrp="1"/>
          </p:cNvSpPr>
          <p:nvPr>
            <p:ph idx="1"/>
          </p:nvPr>
        </p:nvSpPr>
        <p:spPr>
          <a:xfrm>
            <a:off x="6470247" y="4551037"/>
            <a:ext cx="4926411" cy="1509935"/>
          </a:xfrm>
        </p:spPr>
        <p:txBody>
          <a:bodyPr vert="horz" lIns="91440" tIns="45720" rIns="91440" bIns="45720" rtlCol="0" anchor="ctr">
            <a:noAutofit/>
          </a:bodyPr>
          <a:lstStyle/>
          <a:p>
            <a:pPr marL="0" indent="0">
              <a:buNone/>
            </a:pPr>
            <a:r>
              <a:rPr lang="en-US" sz="2400" dirty="0">
                <a:ea typeface="+mn-lt"/>
                <a:cs typeface="+mn-lt"/>
              </a:rPr>
              <a:t>93 students chose</a:t>
            </a:r>
            <a:r>
              <a:rPr lang="en-US" sz="2400" b="1" dirty="0">
                <a:ea typeface="+mn-lt"/>
                <a:cs typeface="+mn-lt"/>
              </a:rPr>
              <a:t> plastic consumption</a:t>
            </a:r>
            <a:r>
              <a:rPr lang="en-US" sz="2400" dirty="0">
                <a:ea typeface="+mn-lt"/>
                <a:cs typeface="+mn-lt"/>
              </a:rPr>
              <a:t> as one of the biggest environmental issues</a:t>
            </a:r>
            <a:r>
              <a:rPr lang="lt-LT" sz="2400" dirty="0">
                <a:ea typeface="+mn-lt"/>
                <a:cs typeface="+mn-lt"/>
              </a:rPr>
              <a:t>, followed by </a:t>
            </a:r>
            <a:r>
              <a:rPr lang="en-US" sz="2400" b="1" dirty="0">
                <a:ea typeface="+mn-lt"/>
                <a:cs typeface="+mn-lt"/>
              </a:rPr>
              <a:t>deforestation </a:t>
            </a:r>
            <a:r>
              <a:rPr lang="en-US" sz="2400" dirty="0">
                <a:ea typeface="+mn-lt"/>
                <a:cs typeface="+mn-lt"/>
              </a:rPr>
              <a:t>and </a:t>
            </a:r>
            <a:r>
              <a:rPr lang="en-US" sz="2400" b="1" dirty="0">
                <a:ea typeface="+mn-lt"/>
                <a:cs typeface="+mn-lt"/>
              </a:rPr>
              <a:t>population overgrowth.</a:t>
            </a:r>
            <a:endParaRPr lang="en-US" sz="2400" b="1" dirty="0">
              <a:solidFill>
                <a:srgbClr val="000000"/>
              </a:solidFill>
              <a:cs typeface="Calibri" panose="020F0502020204030204"/>
            </a:endParaRPr>
          </a:p>
        </p:txBody>
      </p:sp>
    </p:spTree>
    <p:extLst>
      <p:ext uri="{BB962C8B-B14F-4D97-AF65-F5344CB8AC3E}">
        <p14:creationId xmlns:p14="http://schemas.microsoft.com/office/powerpoint/2010/main" val="3259726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E77D98-5BC2-40CE-B8F5-D72C566FF0FA}"/>
              </a:ext>
            </a:extLst>
          </p:cNvPr>
          <p:cNvSpPr>
            <a:spLocks noGrp="1"/>
          </p:cNvSpPr>
          <p:nvPr>
            <p:ph type="title"/>
          </p:nvPr>
        </p:nvSpPr>
        <p:spPr>
          <a:xfrm>
            <a:off x="838200" y="963877"/>
            <a:ext cx="3494362" cy="4930246"/>
          </a:xfrm>
        </p:spPr>
        <p:txBody>
          <a:bodyPr>
            <a:normAutofit/>
          </a:bodyPr>
          <a:lstStyle/>
          <a:p>
            <a:pPr algn="r"/>
            <a:r>
              <a:rPr lang="en-US" sz="3400" b="1" dirty="0">
                <a:solidFill>
                  <a:schemeClr val="accent1"/>
                </a:solidFill>
                <a:cs typeface="Calibri Light"/>
              </a:rPr>
              <a:t>We asked survey participants to indicate how much they agree with a few statements about climate </a:t>
            </a:r>
            <a:r>
              <a:rPr lang="en-US" sz="3400" b="1" dirty="0" err="1">
                <a:solidFill>
                  <a:schemeClr val="accent1"/>
                </a:solidFill>
                <a:cs typeface="Calibri Light"/>
              </a:rPr>
              <a:t>chang</a:t>
            </a:r>
            <a:r>
              <a:rPr lang="lt-LT" sz="3400" b="1" dirty="0">
                <a:solidFill>
                  <a:schemeClr val="accent1"/>
                </a:solidFill>
                <a:cs typeface="Calibri Light"/>
              </a:rPr>
              <a:t>e</a:t>
            </a:r>
            <a:r>
              <a:rPr lang="en-US" sz="3200" b="1" dirty="0">
                <a:solidFill>
                  <a:schemeClr val="accent1"/>
                </a:solidFill>
                <a:cs typeface="Calibri Light"/>
              </a:rPr>
              <a:t>.</a:t>
            </a:r>
            <a:br>
              <a:rPr lang="en-US" sz="3200" b="1" dirty="0">
                <a:solidFill>
                  <a:schemeClr val="accent1"/>
                </a:solidFill>
                <a:cs typeface="Calibri Light"/>
              </a:rPr>
            </a:br>
            <a:br>
              <a:rPr lang="en-US" sz="3200" b="1" dirty="0">
                <a:cs typeface="Calibri Light"/>
              </a:rPr>
            </a:br>
            <a:r>
              <a:rPr lang="en-US" sz="2400" b="1" dirty="0">
                <a:solidFill>
                  <a:schemeClr val="accent1"/>
                </a:solidFill>
                <a:cs typeface="Calibri Light"/>
              </a:rPr>
              <a:t>(from 1 to 5. 1-strongly agree, 5- strongly disagree)</a:t>
            </a:r>
          </a:p>
        </p:txBody>
      </p:sp>
      <p:cxnSp>
        <p:nvCxnSpPr>
          <p:cNvPr id="25"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70178F7-66A9-4974-88A0-2BB648CC6DFA}"/>
              </a:ext>
            </a:extLst>
          </p:cNvPr>
          <p:cNvSpPr>
            <a:spLocks noGrp="1"/>
          </p:cNvSpPr>
          <p:nvPr>
            <p:ph idx="1"/>
          </p:nvPr>
        </p:nvSpPr>
        <p:spPr>
          <a:xfrm>
            <a:off x="4976031" y="963877"/>
            <a:ext cx="6377769" cy="4930246"/>
          </a:xfrm>
        </p:spPr>
        <p:txBody>
          <a:bodyPr vert="horz" lIns="91440" tIns="45720" rIns="91440" bIns="45720" rtlCol="0" anchor="ctr">
            <a:noAutofit/>
          </a:bodyPr>
          <a:lstStyle/>
          <a:p>
            <a:r>
              <a:rPr lang="en-US" sz="2600" dirty="0">
                <a:cs typeface="Calibri"/>
              </a:rPr>
              <a:t>More than  half of the participants strongly agreed that </a:t>
            </a:r>
            <a:r>
              <a:rPr lang="en-US" sz="2600" b="1" dirty="0">
                <a:cs typeface="Calibri"/>
              </a:rPr>
              <a:t>we </a:t>
            </a:r>
            <a:r>
              <a:rPr lang="en-US" sz="2600" b="1" dirty="0">
                <a:ea typeface="+mn-lt"/>
                <a:cs typeface="+mn-lt"/>
              </a:rPr>
              <a:t>can all do our bit to reduce the effects of climate change</a:t>
            </a:r>
            <a:r>
              <a:rPr lang="en-US" sz="2600" dirty="0">
                <a:ea typeface="+mn-lt"/>
                <a:cs typeface="+mn-lt"/>
              </a:rPr>
              <a:t> (53,5%)</a:t>
            </a:r>
            <a:r>
              <a:rPr lang="lt-LT" sz="2600" dirty="0">
                <a:ea typeface="+mn-lt"/>
                <a:cs typeface="+mn-lt"/>
              </a:rPr>
              <a:t>.</a:t>
            </a:r>
            <a:endParaRPr lang="en-US" sz="2600" dirty="0">
              <a:ea typeface="+mn-lt"/>
              <a:cs typeface="+mn-lt"/>
            </a:endParaRPr>
          </a:p>
          <a:p>
            <a:r>
              <a:rPr lang="en-US" sz="2600" dirty="0">
                <a:cs typeface="Calibri"/>
              </a:rPr>
              <a:t>40% marked that </a:t>
            </a:r>
            <a:r>
              <a:rPr lang="en-US" sz="2600" b="1" dirty="0">
                <a:cs typeface="Calibri"/>
              </a:rPr>
              <a:t>climate change </a:t>
            </a:r>
            <a:r>
              <a:rPr lang="en-US" sz="2600" b="1" dirty="0">
                <a:solidFill>
                  <a:srgbClr val="FF0000"/>
                </a:solidFill>
                <a:cs typeface="Calibri"/>
              </a:rPr>
              <a:t>isn't</a:t>
            </a:r>
            <a:r>
              <a:rPr lang="en-US" sz="2600" b="1" dirty="0">
                <a:cs typeface="Calibri"/>
              </a:rPr>
              <a:t> </a:t>
            </a:r>
            <a:r>
              <a:rPr lang="en-US" sz="2600" b="1" dirty="0">
                <a:ea typeface="+mn-lt"/>
                <a:cs typeface="+mn-lt"/>
              </a:rPr>
              <a:t>just a natural fluctuation in earth’s temperatures</a:t>
            </a:r>
            <a:r>
              <a:rPr lang="en-US" sz="2600" dirty="0">
                <a:ea typeface="+mn-lt"/>
                <a:cs typeface="+mn-lt"/>
              </a:rPr>
              <a:t>, only 3,5% agreed with this statement.</a:t>
            </a:r>
          </a:p>
          <a:p>
            <a:r>
              <a:rPr lang="en-US" sz="2600" dirty="0">
                <a:cs typeface="Calibri"/>
              </a:rPr>
              <a:t>34,2% strongly agreed, 32,5% agreed and only 4,4% disagreed with proposition that </a:t>
            </a:r>
            <a:r>
              <a:rPr lang="en-US" sz="2600" b="1" dirty="0">
                <a:cs typeface="Calibri"/>
              </a:rPr>
              <a:t>climate </a:t>
            </a:r>
            <a:r>
              <a:rPr lang="en-US" sz="2600" b="1" dirty="0" err="1">
                <a:cs typeface="Calibri"/>
              </a:rPr>
              <a:t>chang</a:t>
            </a:r>
            <a:r>
              <a:rPr lang="lt-LT" sz="2600" b="1" dirty="0">
                <a:cs typeface="Calibri"/>
              </a:rPr>
              <a:t>e</a:t>
            </a:r>
            <a:r>
              <a:rPr lang="en-US" sz="2600" b="1" dirty="0">
                <a:cs typeface="Calibri"/>
              </a:rPr>
              <a:t> is something that frightens students</a:t>
            </a:r>
            <a:r>
              <a:rPr lang="en-US" sz="2600" dirty="0">
                <a:cs typeface="Calibri"/>
              </a:rPr>
              <a:t>.</a:t>
            </a:r>
          </a:p>
          <a:p>
            <a:r>
              <a:rPr lang="en-US" sz="2600" dirty="0">
                <a:cs typeface="Calibri"/>
              </a:rPr>
              <a:t>43% agreed that </a:t>
            </a:r>
            <a:r>
              <a:rPr lang="en-US" sz="2600" b="1" dirty="0">
                <a:cs typeface="Calibri"/>
              </a:rPr>
              <a:t>society needs radical changes in order to tackle climate change.</a:t>
            </a:r>
          </a:p>
          <a:p>
            <a:endParaRPr lang="en-US" sz="2600" dirty="0">
              <a:cs typeface="Calibri"/>
            </a:endParaRPr>
          </a:p>
        </p:txBody>
      </p:sp>
    </p:spTree>
    <p:extLst>
      <p:ext uri="{BB962C8B-B14F-4D97-AF65-F5344CB8AC3E}">
        <p14:creationId xmlns:p14="http://schemas.microsoft.com/office/powerpoint/2010/main" val="4009145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E77D98-5BC2-40CE-B8F5-D72C566FF0FA}"/>
              </a:ext>
            </a:extLst>
          </p:cNvPr>
          <p:cNvSpPr>
            <a:spLocks noGrp="1"/>
          </p:cNvSpPr>
          <p:nvPr>
            <p:ph type="title"/>
          </p:nvPr>
        </p:nvSpPr>
        <p:spPr>
          <a:xfrm>
            <a:off x="838200" y="963877"/>
            <a:ext cx="3494362" cy="4930246"/>
          </a:xfrm>
        </p:spPr>
        <p:txBody>
          <a:bodyPr>
            <a:normAutofit/>
          </a:bodyPr>
          <a:lstStyle/>
          <a:p>
            <a:pPr algn="r"/>
            <a:r>
              <a:rPr lang="en-US" sz="3400" b="1" dirty="0">
                <a:solidFill>
                  <a:schemeClr val="accent1"/>
                </a:solidFill>
                <a:cs typeface="Calibri Light"/>
              </a:rPr>
              <a:t>We asked survey participants to indicate how much they agreed with a few statements about climate </a:t>
            </a:r>
            <a:r>
              <a:rPr lang="en-US" sz="3400" b="1" dirty="0" err="1">
                <a:solidFill>
                  <a:schemeClr val="accent1"/>
                </a:solidFill>
                <a:cs typeface="Calibri Light"/>
              </a:rPr>
              <a:t>chang</a:t>
            </a:r>
            <a:r>
              <a:rPr lang="lt-LT" sz="3400" b="1" dirty="0">
                <a:solidFill>
                  <a:schemeClr val="accent1"/>
                </a:solidFill>
                <a:cs typeface="Calibri Light"/>
              </a:rPr>
              <a:t>e</a:t>
            </a:r>
            <a:r>
              <a:rPr lang="en-US" sz="3200" b="1" dirty="0">
                <a:solidFill>
                  <a:schemeClr val="accent1"/>
                </a:solidFill>
                <a:cs typeface="Calibri Light"/>
              </a:rPr>
              <a:t>.</a:t>
            </a:r>
            <a:br>
              <a:rPr lang="en-US" sz="3200" b="1" dirty="0">
                <a:solidFill>
                  <a:schemeClr val="accent1"/>
                </a:solidFill>
                <a:cs typeface="Calibri Light"/>
              </a:rPr>
            </a:br>
            <a:br>
              <a:rPr lang="en-US" sz="3200" b="1" dirty="0">
                <a:cs typeface="Calibri Light"/>
              </a:rPr>
            </a:br>
            <a:r>
              <a:rPr lang="en-US" sz="2400" b="1" dirty="0">
                <a:solidFill>
                  <a:schemeClr val="accent1"/>
                </a:solidFill>
                <a:cs typeface="Calibri Light"/>
              </a:rPr>
              <a:t>(from 1 to 5. 1-strongly agree, 5- strongly disagree)</a:t>
            </a:r>
          </a:p>
        </p:txBody>
      </p:sp>
      <p:cxnSp>
        <p:nvCxnSpPr>
          <p:cNvPr id="25"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70178F7-66A9-4974-88A0-2BB648CC6DFA}"/>
              </a:ext>
            </a:extLst>
          </p:cNvPr>
          <p:cNvSpPr>
            <a:spLocks noGrp="1"/>
          </p:cNvSpPr>
          <p:nvPr>
            <p:ph idx="1"/>
          </p:nvPr>
        </p:nvSpPr>
        <p:spPr>
          <a:xfrm>
            <a:off x="4976031" y="963877"/>
            <a:ext cx="6377769" cy="4930246"/>
          </a:xfrm>
        </p:spPr>
        <p:txBody>
          <a:bodyPr vert="horz" lIns="91440" tIns="45720" rIns="91440" bIns="45720" rtlCol="0" anchor="ctr">
            <a:noAutofit/>
          </a:bodyPr>
          <a:lstStyle/>
          <a:p>
            <a:r>
              <a:rPr lang="en-US" sz="2600" dirty="0">
                <a:cs typeface="Calibri"/>
              </a:rPr>
              <a:t>46% strongly agreed </a:t>
            </a:r>
            <a:r>
              <a:rPr lang="en-US" sz="2600" b="1" dirty="0">
                <a:cs typeface="Calibri"/>
              </a:rPr>
              <a:t>that </a:t>
            </a:r>
            <a:r>
              <a:rPr lang="en-US" sz="2600" b="1" dirty="0">
                <a:ea typeface="+mn-lt"/>
                <a:cs typeface="+mn-lt"/>
              </a:rPr>
              <a:t>humans are severely abusing the planet.</a:t>
            </a:r>
          </a:p>
          <a:p>
            <a:r>
              <a:rPr lang="en-US" sz="2600" dirty="0">
                <a:cs typeface="Calibri"/>
              </a:rPr>
              <a:t>Almost 53% strongly agreed </a:t>
            </a:r>
            <a:r>
              <a:rPr lang="en-US" sz="2600" b="1" dirty="0">
                <a:cs typeface="Calibri"/>
              </a:rPr>
              <a:t>that </a:t>
            </a:r>
            <a:r>
              <a:rPr lang="en-US" sz="2600" b="1" dirty="0">
                <a:ea typeface="+mn-lt"/>
                <a:cs typeface="+mn-lt"/>
              </a:rPr>
              <a:t>plants and animals have the same rights as humans to exist.</a:t>
            </a:r>
          </a:p>
          <a:p>
            <a:r>
              <a:rPr lang="en-US" sz="2600" dirty="0">
                <a:cs typeface="Calibri"/>
              </a:rPr>
              <a:t>33% strongly disagreed and 40% </a:t>
            </a:r>
            <a:r>
              <a:rPr lang="en-US" sz="2600" b="1" dirty="0">
                <a:solidFill>
                  <a:srgbClr val="FF0000"/>
                </a:solidFill>
                <a:cs typeface="Calibri"/>
              </a:rPr>
              <a:t>disagreed</a:t>
            </a:r>
            <a:r>
              <a:rPr lang="en-US" sz="2600" dirty="0">
                <a:cs typeface="Calibri"/>
              </a:rPr>
              <a:t> that </a:t>
            </a:r>
            <a:r>
              <a:rPr lang="en-US" sz="2600" b="1" dirty="0">
                <a:ea typeface="+mn-lt"/>
                <a:cs typeface="+mn-lt"/>
              </a:rPr>
              <a:t>nature is strong enough to cope with the impact of modern industrial nations.</a:t>
            </a:r>
            <a:endParaRPr lang="en-US" sz="2600" b="1" dirty="0">
              <a:cs typeface="Calibri"/>
            </a:endParaRPr>
          </a:p>
        </p:txBody>
      </p:sp>
    </p:spTree>
    <p:extLst>
      <p:ext uri="{BB962C8B-B14F-4D97-AF65-F5344CB8AC3E}">
        <p14:creationId xmlns:p14="http://schemas.microsoft.com/office/powerpoint/2010/main" val="548961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8"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9" name="Oval 8">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0"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2" name="Rectangle 11">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263B182-720B-42F1-AA02-369B632E07D1}"/>
              </a:ext>
            </a:extLst>
          </p:cNvPr>
          <p:cNvSpPr>
            <a:spLocks noGrp="1"/>
          </p:cNvSpPr>
          <p:nvPr>
            <p:ph type="title"/>
          </p:nvPr>
        </p:nvSpPr>
        <p:spPr>
          <a:xfrm>
            <a:off x="1524000" y="2776538"/>
            <a:ext cx="9144000" cy="1381188"/>
          </a:xfrm>
        </p:spPr>
        <p:txBody>
          <a:bodyPr vert="horz" lIns="91440" tIns="45720" rIns="91440" bIns="45720" rtlCol="0" anchor="ctr">
            <a:normAutofit/>
          </a:bodyPr>
          <a:lstStyle/>
          <a:p>
            <a:pPr algn="ctr"/>
            <a:r>
              <a:rPr lang="en-US" sz="2200" kern="1200" dirty="0">
                <a:solidFill>
                  <a:schemeClr val="bg2"/>
                </a:solidFill>
                <a:latin typeface="+mj-lt"/>
                <a:ea typeface="+mj-ea"/>
                <a:cs typeface="+mj-cs"/>
              </a:rPr>
              <a:t>According to survey the most </a:t>
            </a:r>
            <a:r>
              <a:rPr lang="lt-LT" sz="2200" kern="1200" dirty="0">
                <a:solidFill>
                  <a:schemeClr val="bg2"/>
                </a:solidFill>
                <a:latin typeface="+mj-lt"/>
                <a:ea typeface="+mj-ea"/>
                <a:cs typeface="+mj-cs"/>
              </a:rPr>
              <a:t>effective way</a:t>
            </a:r>
            <a:r>
              <a:rPr lang="en-US" sz="2200" kern="1200" dirty="0">
                <a:solidFill>
                  <a:schemeClr val="bg2"/>
                </a:solidFill>
                <a:latin typeface="+mj-lt"/>
                <a:ea typeface="+mj-ea"/>
                <a:cs typeface="+mj-cs"/>
              </a:rPr>
              <a:t> t</a:t>
            </a:r>
            <a:r>
              <a:rPr lang="lt-LT" sz="2200" kern="1200" dirty="0">
                <a:solidFill>
                  <a:schemeClr val="bg2"/>
                </a:solidFill>
                <a:latin typeface="+mj-lt"/>
                <a:ea typeface="+mj-ea"/>
                <a:cs typeface="+mj-cs"/>
              </a:rPr>
              <a:t>o</a:t>
            </a:r>
            <a:r>
              <a:rPr lang="en-US" sz="2200" kern="1200" dirty="0">
                <a:solidFill>
                  <a:schemeClr val="bg2"/>
                </a:solidFill>
                <a:latin typeface="+mj-lt"/>
                <a:ea typeface="+mj-ea"/>
                <a:cs typeface="+mj-cs"/>
              </a:rPr>
              <a:t> make sure </a:t>
            </a:r>
            <a:r>
              <a:rPr lang="lt-LT" sz="2200" kern="1200" dirty="0">
                <a:solidFill>
                  <a:schemeClr val="bg2"/>
                </a:solidFill>
                <a:latin typeface="+mj-lt"/>
                <a:ea typeface="+mj-ea"/>
                <a:cs typeface="+mj-cs"/>
              </a:rPr>
              <a:t>that </a:t>
            </a:r>
            <a:r>
              <a:rPr lang="en-US" sz="2200" kern="1200" dirty="0">
                <a:solidFill>
                  <a:schemeClr val="bg2"/>
                </a:solidFill>
                <a:latin typeface="+mj-lt"/>
                <a:ea typeface="+mj-ea"/>
                <a:cs typeface="+mj-cs"/>
              </a:rPr>
              <a:t>the environment is healthy for </a:t>
            </a:r>
            <a:r>
              <a:rPr lang="lt-LT" sz="2200" kern="1200" dirty="0">
                <a:solidFill>
                  <a:schemeClr val="bg2"/>
                </a:solidFill>
                <a:latin typeface="+mj-lt"/>
                <a:ea typeface="+mj-ea"/>
                <a:cs typeface="+mj-cs"/>
              </a:rPr>
              <a:t>the </a:t>
            </a:r>
            <a:r>
              <a:rPr lang="en-US" sz="2200" kern="1200" dirty="0">
                <a:solidFill>
                  <a:schemeClr val="bg2"/>
                </a:solidFill>
                <a:latin typeface="+mj-lt"/>
                <a:ea typeface="+mj-ea"/>
                <a:cs typeface="+mj-cs"/>
              </a:rPr>
              <a:t>future generations is </a:t>
            </a:r>
            <a:r>
              <a:rPr lang="lt-LT" sz="2200" dirty="0">
                <a:solidFill>
                  <a:schemeClr val="bg2"/>
                </a:solidFill>
              </a:rPr>
              <a:t>for</a:t>
            </a:r>
            <a:r>
              <a:rPr lang="en-US" sz="2200" kern="1200" dirty="0">
                <a:solidFill>
                  <a:schemeClr val="bg2"/>
                </a:solidFill>
                <a:latin typeface="+mj-lt"/>
                <a:ea typeface="+mj-ea"/>
                <a:cs typeface="+mj-cs"/>
              </a:rPr>
              <a:t> </a:t>
            </a:r>
            <a:r>
              <a:rPr lang="en-US" sz="2200" b="1" kern="1200" dirty="0">
                <a:solidFill>
                  <a:schemeClr val="bg2"/>
                </a:solidFill>
                <a:latin typeface="+mj-lt"/>
                <a:ea typeface="+mj-ea"/>
                <a:cs typeface="+mj-cs"/>
              </a:rPr>
              <a:t>people learn to live with less and be more efficient users of energy and materials </a:t>
            </a:r>
            <a:r>
              <a:rPr lang="en-US" sz="2200" kern="1200" dirty="0">
                <a:solidFill>
                  <a:schemeClr val="bg2"/>
                </a:solidFill>
                <a:latin typeface="+mj-lt"/>
                <a:ea typeface="+mj-ea"/>
                <a:cs typeface="+mj-cs"/>
              </a:rPr>
              <a:t>and</a:t>
            </a:r>
            <a:r>
              <a:rPr lang="en-US" sz="2200" b="1" kern="1200" dirty="0">
                <a:solidFill>
                  <a:schemeClr val="bg2"/>
                </a:solidFill>
                <a:latin typeface="+mj-lt"/>
                <a:ea typeface="+mj-ea"/>
                <a:cs typeface="+mj-cs"/>
              </a:rPr>
              <a:t> </a:t>
            </a:r>
            <a:r>
              <a:rPr lang="lt-LT" sz="2200" b="1" kern="1200" dirty="0">
                <a:solidFill>
                  <a:schemeClr val="bg2"/>
                </a:solidFill>
                <a:latin typeface="+mj-lt"/>
                <a:ea typeface="+mj-ea"/>
                <a:cs typeface="+mj-cs"/>
              </a:rPr>
              <a:t>to invent </a:t>
            </a:r>
            <a:r>
              <a:rPr lang="en-US" sz="2200" b="1" kern="1200" dirty="0">
                <a:solidFill>
                  <a:schemeClr val="bg2"/>
                </a:solidFill>
                <a:latin typeface="+mj-lt"/>
                <a:ea typeface="+mj-ea"/>
                <a:cs typeface="+mj-cs"/>
              </a:rPr>
              <a:t>new technologies</a:t>
            </a:r>
            <a:r>
              <a:rPr lang="lt-LT" sz="2200" b="1" kern="1200" dirty="0">
                <a:solidFill>
                  <a:schemeClr val="bg2"/>
                </a:solidFill>
                <a:latin typeface="+mj-lt"/>
                <a:ea typeface="+mj-ea"/>
                <a:cs typeface="+mj-cs"/>
              </a:rPr>
              <a:t> that </a:t>
            </a:r>
            <a:r>
              <a:rPr lang="en-US" sz="2200" b="1" kern="1200" dirty="0">
                <a:solidFill>
                  <a:schemeClr val="bg2"/>
                </a:solidFill>
                <a:latin typeface="+mj-lt"/>
                <a:ea typeface="+mj-ea"/>
                <a:cs typeface="+mj-cs"/>
              </a:rPr>
              <a:t> c</a:t>
            </a:r>
            <a:r>
              <a:rPr lang="lt-LT" sz="2200" b="1" kern="1200" dirty="0">
                <a:solidFill>
                  <a:schemeClr val="bg2"/>
                </a:solidFill>
                <a:latin typeface="+mj-lt"/>
                <a:ea typeface="+mj-ea"/>
                <a:cs typeface="+mj-cs"/>
              </a:rPr>
              <a:t>ould </a:t>
            </a:r>
            <a:r>
              <a:rPr lang="en-US" sz="2200" b="1" kern="1200" dirty="0">
                <a:solidFill>
                  <a:schemeClr val="bg2"/>
                </a:solidFill>
                <a:latin typeface="+mj-lt"/>
                <a:ea typeface="+mj-ea"/>
                <a:cs typeface="+mj-cs"/>
              </a:rPr>
              <a:t>solve our </a:t>
            </a:r>
            <a:r>
              <a:rPr lang="lt-LT" sz="2200" b="1" kern="1200" dirty="0">
                <a:solidFill>
                  <a:schemeClr val="bg2"/>
                </a:solidFill>
                <a:latin typeface="+mj-lt"/>
                <a:ea typeface="+mj-ea"/>
                <a:cs typeface="+mj-cs"/>
              </a:rPr>
              <a:t>enviromental </a:t>
            </a:r>
            <a:r>
              <a:rPr lang="en-US" sz="2200" b="1" kern="1200" dirty="0">
                <a:solidFill>
                  <a:schemeClr val="bg2"/>
                </a:solidFill>
                <a:latin typeface="+mj-lt"/>
                <a:ea typeface="+mj-ea"/>
                <a:cs typeface="+mj-cs"/>
              </a:rPr>
              <a:t>problems</a:t>
            </a:r>
            <a:r>
              <a:rPr lang="lt-LT" sz="2200" b="1" kern="1200" dirty="0">
                <a:solidFill>
                  <a:schemeClr val="bg2"/>
                </a:solidFill>
                <a:latin typeface="+mj-lt"/>
                <a:ea typeface="+mj-ea"/>
                <a:cs typeface="+mj-cs"/>
              </a:rPr>
              <a:t>.</a:t>
            </a:r>
            <a:endParaRPr lang="en-US" sz="2200" b="1" kern="1200" dirty="0">
              <a:solidFill>
                <a:schemeClr val="bg2"/>
              </a:solidFill>
              <a:latin typeface="+mj-lt"/>
              <a:ea typeface="+mj-ea"/>
              <a:cs typeface="+mj-cs"/>
            </a:endParaRPr>
          </a:p>
        </p:txBody>
      </p:sp>
    </p:spTree>
    <p:extLst>
      <p:ext uri="{BB962C8B-B14F-4D97-AF65-F5344CB8AC3E}">
        <p14:creationId xmlns:p14="http://schemas.microsoft.com/office/powerpoint/2010/main" val="309604338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TotalTime>
  <Words>554</Words>
  <Application>Microsoft Office PowerPoint</Application>
  <PresentationFormat>Plačiaekranė</PresentationFormat>
  <Paragraphs>38</Paragraphs>
  <Slides>13</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13</vt:i4>
      </vt:variant>
    </vt:vector>
  </HeadingPairs>
  <TitlesOfParts>
    <vt:vector size="17" baseType="lpstr">
      <vt:lpstr>Arial</vt:lpstr>
      <vt:lpstr>Calibri</vt:lpstr>
      <vt:lpstr>Calibri Light</vt:lpstr>
      <vt:lpstr>office theme</vt:lpstr>
      <vt:lpstr>Survey Summary</vt:lpstr>
      <vt:lpstr>PURPOSE</vt:lpstr>
      <vt:lpstr>Environmental issues that concern students the most</vt:lpstr>
      <vt:lpstr>Highest concern level</vt:lpstr>
      <vt:lpstr>Who is responsible for the climate change?</vt:lpstr>
      <vt:lpstr>Environmental issues that cause most concern</vt:lpstr>
      <vt:lpstr>We asked survey participants to indicate how much they agree with a few statements about climate change.  (from 1 to 5. 1-strongly agree, 5- strongly disagree)</vt:lpstr>
      <vt:lpstr>We asked survey participants to indicate how much they agreed with a few statements about climate change.  (from 1 to 5. 1-strongly agree, 5- strongly disagree)</vt:lpstr>
      <vt:lpstr>According to survey the most effective way to make sure that the environment is healthy for the future generations is for people learn to live with less and be more efficient users of energy and materials and to invent new technologies that  could solve our enviromental problems.</vt:lpstr>
      <vt:lpstr>„PowerPoint“ pateiktis</vt:lpstr>
      <vt:lpstr>We asked participants to indicate how they contribute to nature conservation</vt:lpstr>
      <vt:lpstr>„PowerPoint“ pateiktis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Renatas</dc:creator>
  <cp:lastModifiedBy>compositus compositus</cp:lastModifiedBy>
  <cp:revision>673</cp:revision>
  <dcterms:created xsi:type="dcterms:W3CDTF">2019-12-21T13:10:48Z</dcterms:created>
  <dcterms:modified xsi:type="dcterms:W3CDTF">2020-01-09T19:03:06Z</dcterms:modified>
</cp:coreProperties>
</file>