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11"/>
    <p:restoredTop sz="94674"/>
  </p:normalViewPr>
  <p:slideViewPr>
    <p:cSldViewPr snapToGrid="0">
      <p:cViewPr varScale="1">
        <p:scale>
          <a:sx n="124" d="100"/>
          <a:sy n="124" d="100"/>
        </p:scale>
        <p:origin x="1824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6604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1992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9" name="Google Shape;15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97846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6" name="Google Shape;166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8069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7" name="Google Shape;17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990068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6" name="Google Shape;18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83679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946f87b00a66e9f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946f87b00a66e9f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g946f87b00a66e9f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623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46f87b00a66e9f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946f87b00a66e9f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g946f87b00a66e9f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48413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946f87b00a66e9f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946f87b00a66e9f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g946f87b00a66e9f_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97675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946f87b00a66e9f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946f87b00a66e9f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g946f87b00a66e9f_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46715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946f87b00a66e9f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946f87b00a66e9f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g946f87b00a66e9f_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60695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5" name="Google Shape;23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62561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60677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41896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0" name="Google Shape;1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2378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6" name="Google Shape;11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" name="Google Shape;11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203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576677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0" name="Google Shape;13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257252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9" name="Google Shape;13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554063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6" name="Google Shape;14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50174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08950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jpg"/><Relationship Id="rId5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/>
          <p:nvPr/>
        </p:nvSpPr>
        <p:spPr>
          <a:xfrm>
            <a:off x="3357554" y="771109"/>
            <a:ext cx="4214700" cy="41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8800"/>
              <a:buFont typeface="Comic Sans MS"/>
              <a:buNone/>
            </a:pPr>
            <a:r>
              <a:rPr lang="it-IT" sz="8800" b="1" i="0" u="none" strike="noStrike" cap="none"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Our  </a:t>
            </a:r>
            <a:endParaRPr sz="8800" b="1" i="0" u="none" strike="noStrike" cap="none"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8800"/>
              <a:buFont typeface="Comic Sans MS"/>
              <a:buNone/>
            </a:pPr>
            <a:r>
              <a:rPr lang="it-IT" sz="8800" b="1" i="0" u="none" strike="noStrike" cap="none"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Region:Puglia</a:t>
            </a:r>
            <a:endParaRPr sz="8800" b="1" i="0" u="none" strike="noStrike" cap="none"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90" name="Google Shape;90;p13" descr="C:\Documents and Settings\Sara\Documenti\Downloads\Ruv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98934">
            <a:off x="229289" y="334481"/>
            <a:ext cx="2860207" cy="2116704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fadeDir="5400012" sy="-100000" algn="bl" rotWithShape="0"/>
          </a:effectLst>
        </p:spPr>
      </p:pic>
      <p:pic>
        <p:nvPicPr>
          <p:cNvPr id="91" name="Google Shape;91;p13" descr="C:\Documents and Settings\Sara\Documenti\Downloads\Trullo esterno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30934">
            <a:off x="634076" y="4371275"/>
            <a:ext cx="2598737" cy="19526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</p:spTree>
  </p:cSld>
  <p:clrMapOvr>
    <a:masterClrMapping/>
  </p:clrMapOvr>
  <p:transition>
    <p:comb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b="1">
                <a:solidFill>
                  <a:srgbClr val="FF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Our  Little  Town </a:t>
            </a:r>
            <a:r>
              <a:rPr lang="it-IT" sz="4000" b="1">
                <a:solidFill>
                  <a:srgbClr val="FF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: BITETTO</a:t>
            </a:r>
            <a:endParaRPr sz="4000">
              <a:solidFill>
                <a:srgbClr val="FF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id="162" name="Google Shape;162;p2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900945" y="1412776"/>
            <a:ext cx="3342000" cy="471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3"/>
          <p:cNvSpPr/>
          <p:nvPr/>
        </p:nvSpPr>
        <p:spPr>
          <a:xfrm>
            <a:off x="755576" y="404664"/>
            <a:ext cx="70569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   Bitetto</a:t>
            </a:r>
            <a:r>
              <a:rPr lang="it-IT"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  is a town in the Metropolitan City Of Bari , Apulia , Italy. The main attraction of Bitetto is       the cathedral, dedicated to Saint Michael , one of the    main examples of Apulian Romanesque architecture , built in  1335</a:t>
            </a:r>
            <a:endParaRPr sz="18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9" name="Google Shape;169;p23" descr="https://upload.wikimedia.org/wikipedia/commons/8/84/Cattedrale_di_Bitetto.jpg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" name="Google Shape;17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561" y="2143125"/>
            <a:ext cx="2160239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81363" y="1916833"/>
            <a:ext cx="2581275" cy="1872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16216" y="2128838"/>
            <a:ext cx="2448271" cy="260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90900" y="4581128"/>
            <a:ext cx="2362200" cy="201622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3"/>
          <p:cNvSpPr/>
          <p:nvPr/>
        </p:nvSpPr>
        <p:spPr>
          <a:xfrm>
            <a:off x="3275856" y="4077072"/>
            <a:ext cx="2715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laces of the cathedral</a:t>
            </a:r>
            <a:endParaRPr sz="1400" b="1" i="0" u="none" strike="noStrike" cap="none">
              <a:solidFill>
                <a:srgbClr val="00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9942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4000">
                <a:latin typeface="Comic Sans MS"/>
                <a:ea typeface="Comic Sans MS"/>
                <a:cs typeface="Comic Sans MS"/>
                <a:sym typeface="Comic Sans MS"/>
              </a:rPr>
              <a:t>The ancient historical centre </a:t>
            </a:r>
            <a:endParaRPr sz="4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80" name="Google Shape;180;p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83568" y="3933056"/>
            <a:ext cx="2808300" cy="172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4"/>
          <p:cNvSpPr/>
          <p:nvPr/>
        </p:nvSpPr>
        <p:spPr>
          <a:xfrm>
            <a:off x="539552" y="1700808"/>
            <a:ext cx="3528300" cy="13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1" i="1" u="none" strike="noStrike" cap="none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rPr>
              <a:t>At the end of Corso Garibaldi there is the </a:t>
            </a:r>
            <a:r>
              <a:rPr lang="it-IT" sz="1400" b="1" i="1" u="none" strike="noStrike" cap="none">
                <a:solidFill>
                  <a:srgbClr val="FF0000"/>
                </a:solidFill>
                <a:latin typeface="Century"/>
                <a:ea typeface="Century"/>
                <a:cs typeface="Century"/>
                <a:sym typeface="Century"/>
              </a:rPr>
              <a:t>Church of Santa Maria la Veterana</a:t>
            </a:r>
            <a:r>
              <a:rPr lang="it-IT" sz="1400" b="1" i="1" u="none" strike="noStrike" cap="none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rPr>
              <a:t>, this was one of the churches of Bitetto built outside the city walls and had annexed a convent of which, however, today there is no trace.</a:t>
            </a:r>
            <a:endParaRPr sz="1400" b="1" i="1" u="none" strike="noStrike" cap="none">
              <a:solidFill>
                <a:schemeClr val="dk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pic>
        <p:nvPicPr>
          <p:cNvPr id="182" name="Google Shape;182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32040" y="1412777"/>
            <a:ext cx="3024336" cy="2376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2000" y="3861048"/>
            <a:ext cx="3672408" cy="2736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5"/>
          <p:cNvSpPr/>
          <p:nvPr/>
        </p:nvSpPr>
        <p:spPr>
          <a:xfrm>
            <a:off x="755576" y="476672"/>
            <a:ext cx="74169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BITETTO preserves the remains in the homonymous 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   convent of the </a:t>
            </a:r>
            <a:r>
              <a:rPr lang="it-IT" sz="1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Blessed Giacomo</a:t>
            </a:r>
            <a:r>
              <a:rPr lang="it-IT" sz="14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, a lay friar who during</a:t>
            </a:r>
            <a:endParaRPr sz="1400" b="1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the period of the plague in the 15th century did a great</a:t>
            </a:r>
            <a:endParaRPr sz="1400" b="1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        deal for the sick and was proclaimed blessed in 1700</a:t>
            </a:r>
            <a:endParaRPr sz="1400" b="1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89" name="Google Shape;18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560" y="1556792"/>
            <a:ext cx="4968552" cy="2448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16216" y="1772816"/>
            <a:ext cx="1944216" cy="2994447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5"/>
          <p:cNvSpPr/>
          <p:nvPr/>
        </p:nvSpPr>
        <p:spPr>
          <a:xfrm>
            <a:off x="6516216" y="4721662"/>
            <a:ext cx="2016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Blessed Giacomo</a:t>
            </a:r>
            <a:endParaRPr sz="1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" name="Google Shape;192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9" y="4077072"/>
            <a:ext cx="2520279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19873" y="4149080"/>
            <a:ext cx="2099866" cy="2448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6"/>
          <p:cNvSpPr txBox="1">
            <a:spLocks noGrp="1"/>
          </p:cNvSpPr>
          <p:nvPr>
            <p:ph type="title"/>
          </p:nvPr>
        </p:nvSpPr>
        <p:spPr>
          <a:xfrm>
            <a:off x="0" y="274654"/>
            <a:ext cx="8686800" cy="150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>
                <a:highlight>
                  <a:srgbClr val="FFFF00"/>
                </a:highlight>
              </a:rPr>
              <a:t> Polo Liceale Statale </a:t>
            </a:r>
            <a:endParaRPr b="1">
              <a:highlight>
                <a:srgbClr val="FFFF00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>
                <a:highlight>
                  <a:srgbClr val="FFFF00"/>
                </a:highlight>
              </a:rPr>
              <a:t>“Edoardo Amaldi”</a:t>
            </a:r>
            <a:endParaRPr b="1">
              <a:solidFill>
                <a:srgbClr val="00FFFF"/>
              </a:solidFill>
              <a:highlight>
                <a:srgbClr val="FFFF00"/>
              </a:highlight>
            </a:endParaRPr>
          </a:p>
        </p:txBody>
      </p:sp>
      <p:pic>
        <p:nvPicPr>
          <p:cNvPr id="200" name="Google Shape;200;p26"/>
          <p:cNvPicPr preferRelativeResize="0"/>
          <p:nvPr/>
        </p:nvPicPr>
        <p:blipFill rotWithShape="1">
          <a:blip r:embed="rId3">
            <a:alphaModFix/>
          </a:blip>
          <a:srcRect l="26483" t="40309" r="23661" b="40608"/>
          <a:stretch/>
        </p:blipFill>
        <p:spPr>
          <a:xfrm>
            <a:off x="1771351" y="1777700"/>
            <a:ext cx="5601301" cy="4526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8" name="Google Shape;208;p27"/>
          <p:cNvPicPr preferRelativeResize="0"/>
          <p:nvPr/>
        </p:nvPicPr>
        <p:blipFill rotWithShape="1">
          <a:blip r:embed="rId3">
            <a:alphaModFix/>
          </a:blip>
          <a:srcRect t="31329" b="34002"/>
          <a:stretch/>
        </p:blipFill>
        <p:spPr>
          <a:xfrm>
            <a:off x="-1" y="-585627"/>
            <a:ext cx="9144001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28"/>
          <p:cNvPicPr preferRelativeResize="0"/>
          <p:nvPr/>
        </p:nvPicPr>
        <p:blipFill rotWithShape="1">
          <a:blip r:embed="rId3">
            <a:alphaModFix/>
          </a:blip>
          <a:srcRect l="8409" t="31597" r="7245" b="38785"/>
          <a:stretch/>
        </p:blipFill>
        <p:spPr>
          <a:xfrm>
            <a:off x="0" y="0"/>
            <a:ext cx="9144001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29"/>
          <p:cNvPicPr preferRelativeResize="0"/>
          <p:nvPr/>
        </p:nvPicPr>
        <p:blipFill rotWithShape="1">
          <a:blip r:embed="rId3">
            <a:alphaModFix/>
          </a:blip>
          <a:srcRect l="7441" t="31729" b="39107"/>
          <a:stretch/>
        </p:blipFill>
        <p:spPr>
          <a:xfrm>
            <a:off x="0" y="0"/>
            <a:ext cx="9144001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30"/>
          <p:cNvPicPr preferRelativeResize="0"/>
          <p:nvPr/>
        </p:nvPicPr>
        <p:blipFill rotWithShape="1">
          <a:blip r:embed="rId3">
            <a:alphaModFix/>
          </a:blip>
          <a:srcRect l="6559" t="31023" b="36907"/>
          <a:stretch/>
        </p:blipFill>
        <p:spPr>
          <a:xfrm>
            <a:off x="0" y="0"/>
            <a:ext cx="9144001" cy="674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2"/>
          <p:cNvSpPr txBox="1">
            <a:spLocks noGrp="1"/>
          </p:cNvSpPr>
          <p:nvPr>
            <p:ph type="title"/>
          </p:nvPr>
        </p:nvSpPr>
        <p:spPr>
          <a:xfrm>
            <a:off x="892940" y="442610"/>
            <a:ext cx="7358100" cy="712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Our previous Erasmus</a:t>
            </a:r>
            <a:endParaRPr/>
          </a:p>
        </p:txBody>
      </p:sp>
      <p:pic>
        <p:nvPicPr>
          <p:cNvPr id="238" name="Google Shape;238;p32"/>
          <p:cNvPicPr preferRelativeResize="0"/>
          <p:nvPr/>
        </p:nvPicPr>
        <p:blipFill rotWithShape="1">
          <a:blip r:embed="rId3">
            <a:alphaModFix/>
          </a:blip>
          <a:srcRect t="34579" b="33024"/>
          <a:stretch/>
        </p:blipFill>
        <p:spPr>
          <a:xfrm>
            <a:off x="152400" y="3915425"/>
            <a:ext cx="4027425" cy="272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2"/>
          <p:cNvPicPr preferRelativeResize="0"/>
          <p:nvPr/>
        </p:nvPicPr>
        <p:blipFill rotWithShape="1">
          <a:blip r:embed="rId4">
            <a:alphaModFix/>
          </a:blip>
          <a:srcRect t="34229" b="35839"/>
          <a:stretch/>
        </p:blipFill>
        <p:spPr>
          <a:xfrm>
            <a:off x="4572000" y="3915425"/>
            <a:ext cx="4571999" cy="272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2"/>
          <p:cNvPicPr preferRelativeResize="0"/>
          <p:nvPr/>
        </p:nvPicPr>
        <p:blipFill rotWithShape="1">
          <a:blip r:embed="rId5">
            <a:alphaModFix/>
          </a:blip>
          <a:srcRect t="33752" b="32085"/>
          <a:stretch/>
        </p:blipFill>
        <p:spPr>
          <a:xfrm>
            <a:off x="892950" y="1363713"/>
            <a:ext cx="3248551" cy="2342803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2"/>
          <p:cNvSpPr txBox="1"/>
          <p:nvPr/>
        </p:nvSpPr>
        <p:spPr>
          <a:xfrm>
            <a:off x="4314000" y="1363725"/>
            <a:ext cx="4572000" cy="7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Erasmus is also friendship and fun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32"/>
          <p:cNvSpPr txBox="1"/>
          <p:nvPr/>
        </p:nvSpPr>
        <p:spPr>
          <a:xfrm>
            <a:off x="4517175" y="2075925"/>
            <a:ext cx="4027500" cy="13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32"/>
          <p:cNvSpPr txBox="1"/>
          <p:nvPr/>
        </p:nvSpPr>
        <p:spPr>
          <a:xfrm>
            <a:off x="4484700" y="2319175"/>
            <a:ext cx="4230600" cy="13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Erasmus 2018/2019 with Spanish,  Czech Republic and Irish partners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4"/>
          <p:cNvPicPr preferRelativeResize="0"/>
          <p:nvPr/>
        </p:nvPicPr>
        <p:blipFill rotWithShape="1">
          <a:blip r:embed="rId3">
            <a:alphaModFix/>
          </a:blip>
          <a:srcRect t="3436" b="3436"/>
          <a:stretch/>
        </p:blipFill>
        <p:spPr>
          <a:xfrm>
            <a:off x="0" y="1"/>
            <a:ext cx="9143999" cy="6857986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4"/>
          <p:cNvSpPr txBox="1"/>
          <p:nvPr/>
        </p:nvSpPr>
        <p:spPr>
          <a:xfrm>
            <a:off x="-4" y="2644039"/>
            <a:ext cx="45006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mic Sans MS"/>
              <a:buNone/>
            </a:pPr>
            <a:r>
              <a:rPr lang="it-IT" sz="24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Bitetto is situated in Puglia in the south of Italy.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mic Sans MS"/>
              <a:buNone/>
            </a:pPr>
            <a:r>
              <a:rPr lang="it-IT" sz="24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This city is about 12 kms from the sea.</a:t>
            </a:r>
            <a:endParaRPr sz="2400" b="1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8" name="Google Shape;98;p14"/>
          <p:cNvSpPr/>
          <p:nvPr/>
        </p:nvSpPr>
        <p:spPr>
          <a:xfrm>
            <a:off x="4143372" y="0"/>
            <a:ext cx="62043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203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200"/>
              <a:buFont typeface="Arial"/>
              <a:buChar char="•"/>
            </a:pPr>
            <a:r>
              <a:rPr lang="it-IT" sz="3200" b="1" i="0" u="none" strike="noStrike" cap="none"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Geographic location </a:t>
            </a:r>
            <a:endParaRPr sz="1800" b="1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4"/>
          <p:cNvSpPr/>
          <p:nvPr/>
        </p:nvSpPr>
        <p:spPr>
          <a:xfrm>
            <a:off x="6804248" y="1844824"/>
            <a:ext cx="1872300" cy="360000"/>
          </a:xfrm>
          <a:prstGeom prst="rect">
            <a:avLst/>
          </a:prstGeom>
          <a:solidFill>
            <a:srgbClr val="00FFFF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chemeClr val="dk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BITETTO</a:t>
            </a:r>
            <a:endParaRPr sz="2400" b="1" i="0" u="none" strike="noStrike" cap="none">
              <a:solidFill>
                <a:schemeClr val="dk1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" name="Google Shape;100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726675"/>
            <a:ext cx="2841774" cy="21313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" name="Google Shape;101;p14"/>
          <p:cNvCxnSpPr>
            <a:stCxn id="99" idx="2"/>
          </p:cNvCxnSpPr>
          <p:nvPr/>
        </p:nvCxnSpPr>
        <p:spPr>
          <a:xfrm flipH="1">
            <a:off x="6864998" y="2204824"/>
            <a:ext cx="875400" cy="1623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5"/>
          <p:cNvPicPr preferRelativeResize="0"/>
          <p:nvPr/>
        </p:nvPicPr>
        <p:blipFill rotWithShape="1">
          <a:blip r:embed="rId3">
            <a:alphaModFix/>
          </a:blip>
          <a:srcRect l="16666" r="16666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5"/>
          <p:cNvSpPr/>
          <p:nvPr/>
        </p:nvSpPr>
        <p:spPr>
          <a:xfrm>
            <a:off x="0" y="357188"/>
            <a:ext cx="3286200" cy="45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In our territory there are many natural areas, churches and museums to visit. 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In the north of Puglia, there is the    Gargano, an imposing promontory situated on the sea coast. 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6"/>
          <p:cNvPicPr preferRelativeResize="0"/>
          <p:nvPr/>
        </p:nvPicPr>
        <p:blipFill rotWithShape="1">
          <a:blip r:embed="rId3">
            <a:alphaModFix/>
          </a:blip>
          <a:srcRect t="25000" b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6"/>
          <p:cNvSpPr/>
          <p:nvPr/>
        </p:nvSpPr>
        <p:spPr>
          <a:xfrm>
            <a:off x="4572000" y="1305338"/>
            <a:ext cx="4572000" cy="42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t-IT" sz="30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……you can visit the caves of Castellana, 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t-IT" sz="30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 complex of underground caverns of carsic origin, it 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t-IT" sz="30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is a big abyss, its depth is 60 meters. 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>
    <p:strips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7"/>
          <p:cNvPicPr preferRelativeResize="0"/>
          <p:nvPr/>
        </p:nvPicPr>
        <p:blipFill rotWithShape="1">
          <a:blip r:embed="rId3">
            <a:alphaModFix/>
          </a:blip>
          <a:srcRect l="28743" r="28743"/>
          <a:stretch/>
        </p:blipFill>
        <p:spPr>
          <a:xfrm>
            <a:off x="4786314" y="0"/>
            <a:ext cx="435768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7"/>
          <p:cNvSpPr/>
          <p:nvPr/>
        </p:nvSpPr>
        <p:spPr>
          <a:xfrm>
            <a:off x="142875" y="214313"/>
            <a:ext cx="4572000" cy="60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t-IT" sz="30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……or </a:t>
            </a:r>
            <a:r>
              <a:rPr lang="it-IT" sz="3000" b="0" i="0" u="none" strike="noStrike" cap="none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you</a:t>
            </a:r>
            <a:r>
              <a:rPr lang="it-IT" sz="30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can </a:t>
            </a:r>
            <a:r>
              <a:rPr lang="it-IT" sz="3000" b="0" i="0" u="none" strike="noStrike" cap="none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visit</a:t>
            </a:r>
            <a:r>
              <a:rPr lang="it-IT" sz="30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 the Trulli of Alberobello, 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t-IT" sz="3000" b="0" i="0" u="none" strike="noStrike" cap="none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those</a:t>
            </a:r>
            <a:r>
              <a:rPr lang="it-IT" sz="30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 </a:t>
            </a:r>
            <a:r>
              <a:rPr lang="it-IT" sz="3000" b="0" i="0" u="none" strike="noStrike" cap="none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stone</a:t>
            </a:r>
            <a:r>
              <a:rPr lang="it-IT" sz="30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3000" b="0" i="0" u="none" strike="noStrike" cap="none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buildings</a:t>
            </a:r>
            <a:r>
              <a:rPr lang="it-IT" sz="30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 of </a:t>
            </a:r>
            <a:r>
              <a:rPr lang="it-IT" sz="3000" b="0" i="0" u="none" strike="noStrike" cap="none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prehistoric</a:t>
            </a:r>
            <a:r>
              <a:rPr lang="it-IT" sz="30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3000" b="0" i="0" u="none" strike="noStrike" cap="none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origins</a:t>
            </a:r>
            <a:r>
              <a:rPr lang="it-IT" sz="30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 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t-IT" sz="30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trullo </a:t>
            </a:r>
            <a:r>
              <a:rPr lang="it-IT" sz="3000" b="0" i="0" u="none" strike="noStrike" cap="none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was</a:t>
            </a:r>
            <a:r>
              <a:rPr lang="it-IT" sz="30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 a </a:t>
            </a:r>
            <a:r>
              <a:rPr lang="it-IT" sz="3000" b="0" i="0" u="none" strike="noStrike" cap="none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typical</a:t>
            </a:r>
            <a:r>
              <a:rPr lang="it-IT" sz="30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 farm </a:t>
            </a:r>
            <a:r>
              <a:rPr lang="it-IT" sz="3000" b="0" i="0" u="none" strike="noStrike" cap="none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construction</a:t>
            </a:r>
            <a:r>
              <a:rPr lang="it-IT" sz="30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, </a:t>
            </a:r>
            <a:r>
              <a:rPr lang="it-IT" sz="3000" b="0" i="0" u="none" strike="noStrike" cap="none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where</a:t>
            </a:r>
            <a:r>
              <a:rPr lang="it-IT" sz="30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 the </a:t>
            </a:r>
            <a:r>
              <a:rPr lang="it-IT" sz="3000" b="0" i="0" u="none" strike="noStrike" cap="none" dirty="0" err="1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workers</a:t>
            </a:r>
            <a:r>
              <a:rPr lang="it-IT" sz="3000" b="0" i="0" u="none" strike="noStrike" cap="none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3000" b="0" i="0" u="none" strike="noStrike" cap="none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who</a:t>
            </a:r>
            <a:r>
              <a:rPr lang="it-IT" sz="30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3000" b="0" i="0" u="none" strike="noStrike" cap="none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cultivated</a:t>
            </a:r>
            <a:r>
              <a:rPr lang="it-IT" sz="30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 the </a:t>
            </a:r>
            <a:r>
              <a:rPr lang="it-IT" sz="3000" b="0" i="0" u="none" strike="noStrike" cap="none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land</a:t>
            </a:r>
            <a:r>
              <a:rPr lang="it-IT" sz="30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, </a:t>
            </a:r>
            <a:r>
              <a:rPr lang="it-IT" sz="3000" b="0" i="0" u="none" strike="noStrike" cap="none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could</a:t>
            </a:r>
            <a:r>
              <a:rPr lang="it-IT" sz="30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3000" b="0" i="0" u="none" strike="noStrike" cap="none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have</a:t>
            </a:r>
            <a:r>
              <a:rPr lang="it-IT" sz="30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 a bed to </a:t>
            </a:r>
            <a:r>
              <a:rPr lang="it-IT" sz="3000" b="0" i="0" u="none" strike="noStrike" cap="none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sleep</a:t>
            </a:r>
            <a:r>
              <a:rPr lang="it-IT" sz="30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 and </a:t>
            </a:r>
            <a:r>
              <a:rPr lang="it-IT" sz="3000" b="0" i="0" u="none" strike="noStrike" cap="none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keep</a:t>
            </a:r>
            <a:r>
              <a:rPr lang="it-IT" sz="30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 the </a:t>
            </a:r>
            <a:r>
              <a:rPr lang="it-IT" sz="3000" b="0" i="0" u="none" strike="noStrike" cap="none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tools</a:t>
            </a:r>
            <a:r>
              <a:rPr lang="it-IT" sz="30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of the </a:t>
            </a:r>
            <a:r>
              <a:rPr lang="it-IT" sz="3000" b="0" i="0" u="none" strike="noStrike" cap="none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field</a:t>
            </a:r>
            <a:r>
              <a:rPr lang="it-IT" sz="30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30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8"/>
          <p:cNvPicPr preferRelativeResize="0"/>
          <p:nvPr/>
        </p:nvPicPr>
        <p:blipFill rotWithShape="1">
          <a:blip r:embed="rId3">
            <a:alphaModFix/>
          </a:blip>
          <a:srcRect l="5555" r="5555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8"/>
          <p:cNvSpPr/>
          <p:nvPr/>
        </p:nvSpPr>
        <p:spPr>
          <a:xfrm>
            <a:off x="4862675" y="1689575"/>
            <a:ext cx="4026600" cy="41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del monte Castle: built in the territory of Andria, in the first half of the eleventh century by Frederick II of Svevia. 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building has an octagonal plan and every angle is an octagonal 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tower. </a:t>
            </a:r>
            <a:endParaRPr sz="1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it-IT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174967"/>
            <a:ext cx="4026600" cy="2683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heel spokes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/>
          <p:nvPr/>
        </p:nvSpPr>
        <p:spPr>
          <a:xfrm flipH="1">
            <a:off x="2638775" y="265143"/>
            <a:ext cx="4087800" cy="1200300"/>
          </a:xfrm>
          <a:prstGeom prst="rect">
            <a:avLst/>
          </a:prstGeom>
          <a:solidFill>
            <a:srgbClr val="DAEEF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it-IT" sz="5400" b="1" i="1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Il Salento</a:t>
            </a:r>
            <a:endParaRPr sz="5400" b="1" i="1" u="none" strike="noStrike" cap="none">
              <a:solidFill>
                <a:srgbClr val="0000FF"/>
              </a:solidFill>
              <a:effectLst>
                <a:glow rad="45500">
                  <a:srgbClr val="0D7BFF">
                    <a:alpha val="34901"/>
                  </a:srgbClr>
                </a:glow>
              </a:effectLst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3" name="Google Shape;133;p19"/>
          <p:cNvPicPr preferRelativeResize="0"/>
          <p:nvPr/>
        </p:nvPicPr>
        <p:blipFill rotWithShape="1">
          <a:blip r:embed="rId3">
            <a:alphaModFix/>
          </a:blip>
          <a:srcRect l="18789" r="18789"/>
          <a:stretch/>
        </p:blipFill>
        <p:spPr>
          <a:xfrm>
            <a:off x="6294121" y="1775349"/>
            <a:ext cx="2592300" cy="273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9"/>
          <p:cNvPicPr preferRelativeResize="0"/>
          <p:nvPr/>
        </p:nvPicPr>
        <p:blipFill rotWithShape="1">
          <a:blip r:embed="rId4">
            <a:alphaModFix/>
          </a:blip>
          <a:srcRect l="17443" r="17443"/>
          <a:stretch/>
        </p:blipFill>
        <p:spPr>
          <a:xfrm>
            <a:off x="3707902" y="1775358"/>
            <a:ext cx="2376265" cy="2736304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9"/>
          <p:cNvSpPr/>
          <p:nvPr/>
        </p:nvSpPr>
        <p:spPr>
          <a:xfrm>
            <a:off x="1403648" y="4821545"/>
            <a:ext cx="69849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Lecce</a:t>
            </a:r>
            <a:r>
              <a:rPr lang="it-IT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the Florence of the south,represents the best  example of baroque art.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Piazza del Duomo, is one of the most beautiful squares in Italy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9750" y="1895075"/>
            <a:ext cx="2818200" cy="2496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amond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0"/>
          <p:cNvPicPr preferRelativeResize="0"/>
          <p:nvPr/>
        </p:nvPicPr>
        <p:blipFill rotWithShape="1">
          <a:blip r:embed="rId3">
            <a:alphaModFix/>
          </a:blip>
          <a:srcRect l="24229" r="24229"/>
          <a:stretch/>
        </p:blipFill>
        <p:spPr>
          <a:xfrm>
            <a:off x="4788015" y="2799891"/>
            <a:ext cx="3672408" cy="3778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0"/>
          <p:cNvSpPr/>
          <p:nvPr/>
        </p:nvSpPr>
        <p:spPr>
          <a:xfrm>
            <a:off x="683568" y="548680"/>
            <a:ext cx="7776900" cy="1908300"/>
          </a:xfrm>
          <a:prstGeom prst="rect">
            <a:avLst/>
          </a:prstGeom>
          <a:solidFill>
            <a:srgbClr val="C5D8F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rgbClr val="366092"/>
                </a:solidFill>
                <a:latin typeface="Arial"/>
                <a:ea typeface="Arial"/>
                <a:cs typeface="Arial"/>
                <a:sym typeface="Arial"/>
              </a:rPr>
              <a:t>                   </a:t>
            </a:r>
            <a:r>
              <a:rPr lang="it-IT" sz="2800" b="1" i="0" u="none" strike="noStrike" cap="none">
                <a:solidFill>
                  <a:srgbClr val="366092"/>
                </a:solidFill>
                <a:latin typeface="Arial"/>
                <a:ea typeface="Arial"/>
                <a:cs typeface="Arial"/>
                <a:sym typeface="Arial"/>
              </a:rPr>
              <a:t>                OUR SEA</a:t>
            </a:r>
            <a:r>
              <a:rPr lang="it-IT" sz="1800" b="1" i="0" u="none" strike="noStrike" cap="none">
                <a:solidFill>
                  <a:srgbClr val="366092"/>
                </a:solidFill>
                <a:latin typeface="Arial"/>
                <a:ea typeface="Arial"/>
                <a:cs typeface="Arial"/>
                <a:sym typeface="Arial"/>
              </a:rPr>
              <a:t>🌴🐚🦈🏖️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rgbClr val="366092"/>
                </a:solidFill>
                <a:latin typeface="Arial"/>
                <a:ea typeface="Arial"/>
                <a:cs typeface="Arial"/>
                <a:sym typeface="Arial"/>
              </a:rPr>
              <a:t>                         Our sea is one of the most beautiful in Italy 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rgbClr val="366092"/>
                </a:solidFill>
                <a:latin typeface="Arial"/>
                <a:ea typeface="Arial"/>
                <a:cs typeface="Arial"/>
                <a:sym typeface="Arial"/>
              </a:rPr>
              <a:t>                             We have both sandy and rocky coasts. 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rgbClr val="366092"/>
                </a:solidFill>
                <a:latin typeface="Arial"/>
                <a:ea typeface="Arial"/>
                <a:cs typeface="Arial"/>
                <a:sym typeface="Arial"/>
              </a:rPr>
              <a:t>The sea of Puglia is one of the favourite destinations for travellers from northern Italy and also from other nations: Germany, Poland, Switzerland, Austria etc.</a:t>
            </a:r>
            <a:endParaRPr sz="1800" b="1" i="0" u="none" strike="noStrike" cap="none">
              <a:solidFill>
                <a:srgbClr val="36609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" name="Google Shape;143;p20"/>
          <p:cNvPicPr preferRelativeResize="0"/>
          <p:nvPr/>
        </p:nvPicPr>
        <p:blipFill rotWithShape="1">
          <a:blip r:embed="rId4">
            <a:alphaModFix/>
          </a:blip>
          <a:srcRect l="26886" r="26886"/>
          <a:stretch/>
        </p:blipFill>
        <p:spPr>
          <a:xfrm>
            <a:off x="683575" y="2799900"/>
            <a:ext cx="3528375" cy="377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amond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1"/>
          <p:cNvSpPr txBox="1">
            <a:spLocks noGrp="1"/>
          </p:cNvSpPr>
          <p:nvPr>
            <p:ph type="title"/>
          </p:nvPr>
        </p:nvSpPr>
        <p:spPr>
          <a:xfrm>
            <a:off x="1028030" y="332656"/>
            <a:ext cx="7358100" cy="1135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b="1"/>
              <a:t>             </a:t>
            </a:r>
            <a:r>
              <a:rPr lang="it-IT"/>
              <a:t> </a:t>
            </a:r>
            <a:r>
              <a:rPr lang="it-IT" b="1"/>
              <a:t>    POLIGNANO</a:t>
            </a:r>
            <a:endParaRPr sz="1300" b="1" i="1">
              <a:solidFill>
                <a:srgbClr val="000000"/>
              </a:solidFill>
            </a:endParaRPr>
          </a:p>
        </p:txBody>
      </p:sp>
      <p:sp>
        <p:nvSpPr>
          <p:cNvPr id="149" name="Google Shape;149;p21"/>
          <p:cNvSpPr txBox="1"/>
          <p:nvPr/>
        </p:nvSpPr>
        <p:spPr>
          <a:xfrm>
            <a:off x="1078260" y="5589239"/>
            <a:ext cx="7037700" cy="14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32125" rIns="64275" bIns="321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it-IT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it-IT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it-IT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18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it-IT" sz="18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21"/>
          <p:cNvSpPr txBox="1"/>
          <p:nvPr/>
        </p:nvSpPr>
        <p:spPr>
          <a:xfrm>
            <a:off x="443000" y="1467825"/>
            <a:ext cx="2952600" cy="44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21"/>
          <p:cNvSpPr txBox="1"/>
          <p:nvPr/>
        </p:nvSpPr>
        <p:spPr>
          <a:xfrm>
            <a:off x="202625" y="2162873"/>
            <a:ext cx="3423600" cy="4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21"/>
          <p:cNvSpPr txBox="1"/>
          <p:nvPr/>
        </p:nvSpPr>
        <p:spPr>
          <a:xfrm>
            <a:off x="0" y="2162823"/>
            <a:ext cx="4111200" cy="4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21"/>
          <p:cNvSpPr txBox="1"/>
          <p:nvPr/>
        </p:nvSpPr>
        <p:spPr>
          <a:xfrm>
            <a:off x="4816525" y="1984425"/>
            <a:ext cx="4400400" cy="21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Known as the “Pearl of the Adriatic”, Polignano a Mare is the ideal place to plunge into uncontaminated waters and explore a picturesque historic centre by the sea.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2625" y="1445073"/>
            <a:ext cx="3662984" cy="267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2625" y="4718100"/>
            <a:ext cx="5126226" cy="213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20400" y="3428999"/>
            <a:ext cx="3423600" cy="323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233</Words>
  <Application>Microsoft Macintosh PowerPoint</Application>
  <PresentationFormat>Presentazione su schermo (4:3)</PresentationFormat>
  <Paragraphs>52</Paragraphs>
  <Slides>19</Slides>
  <Notes>19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5" baseType="lpstr">
      <vt:lpstr>Calibri</vt:lpstr>
      <vt:lpstr>Century</vt:lpstr>
      <vt:lpstr>Comic Sans MS</vt:lpstr>
      <vt:lpstr>Libre Baskerville</vt:lpstr>
      <vt:lpstr>Arial</vt:lpstr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                  POLIGNANO</vt:lpstr>
      <vt:lpstr>Our  Little  Town : BITETTO</vt:lpstr>
      <vt:lpstr>Presentazione di PowerPoint</vt:lpstr>
      <vt:lpstr>The ancient historical centre </vt:lpstr>
      <vt:lpstr>Presentazione di PowerPoint</vt:lpstr>
      <vt:lpstr> Polo Liceale Statale  “Edoardo Amaldi”</vt:lpstr>
      <vt:lpstr>Presentazione di PowerPoint</vt:lpstr>
      <vt:lpstr>Presentazione di PowerPoint</vt:lpstr>
      <vt:lpstr>Presentazione di PowerPoint</vt:lpstr>
      <vt:lpstr>Presentazione di PowerPoint</vt:lpstr>
      <vt:lpstr>Our previous Erasmus</vt:lpstr>
    </vt:vector>
  </TitlesOfParts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cp:lastModifiedBy>Utente di Microsoft Office</cp:lastModifiedBy>
  <cp:revision>3</cp:revision>
  <dcterms:modified xsi:type="dcterms:W3CDTF">2020-05-14T16:26:28Z</dcterms:modified>
</cp:coreProperties>
</file>