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8" r:id="rId2"/>
    <p:sldId id="256" r:id="rId3"/>
    <p:sldId id="257" r:id="rId4"/>
    <p:sldId id="261" r:id="rId5"/>
    <p:sldId id="262" r:id="rId6"/>
    <p:sldId id="264" r:id="rId7"/>
    <p:sldId id="258" r:id="rId8"/>
    <p:sldId id="263" r:id="rId9"/>
    <p:sldId id="265" r:id="rId10"/>
    <p:sldId id="267" r:id="rId11"/>
    <p:sldId id="259" r:id="rId12"/>
    <p:sldId id="266"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53" autoAdjust="0"/>
    <p:restoredTop sz="94660"/>
  </p:normalViewPr>
  <p:slideViewPr>
    <p:cSldViewPr snapToGrid="0">
      <p:cViewPr varScale="1">
        <p:scale>
          <a:sx n="131" d="100"/>
          <a:sy n="131" d="100"/>
        </p:scale>
        <p:origin x="280" y="1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it-IT" smtClean="0"/>
              <a:t>Fare clic per modificare lo stile del titolo</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1/10/20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it-IT" smtClean="0"/>
              <a:t>Fare clic per modificare lo stile del titolo</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Modifica gli stili del testo dello schema</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1/10/20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1/10/20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it-IT" smtClean="0"/>
              <a:t>Fare clic per modificare lo stile del titolo</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Modifica gli stili del testo dello schema</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1/10/20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it-IT" smtClean="0"/>
              <a:t>Fare clic per modificare lo stile del titolo</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Modifica gli stili del testo dello schema</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1/10/20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1/10/20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1/10/20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1/10/20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it-IT" smtClean="0"/>
              <a:t>Fare clic per modificare lo stile del titolo</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42A54C80-263E-416B-A8E0-580EDEADCBDC}" type="datetimeFigureOut">
              <a:rPr lang="en-US" dirty="0"/>
              <a:t>1/10/20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1/10/20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2.png"/><Relationship Id="rId5"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2509"/>
          </a:xfrm>
          <a:prstGeom prst="rect">
            <a:avLst/>
          </a:prstGeom>
        </p:spPr>
      </p:pic>
      <p:sp>
        <p:nvSpPr>
          <p:cNvPr id="6" name="Rettangolo 5"/>
          <p:cNvSpPr/>
          <p:nvPr/>
        </p:nvSpPr>
        <p:spPr>
          <a:xfrm>
            <a:off x="2470826" y="2811294"/>
            <a:ext cx="7762672" cy="69066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p:nvPr/>
        </p:nvSpPr>
        <p:spPr>
          <a:xfrm>
            <a:off x="5049657" y="2811294"/>
            <a:ext cx="2605009" cy="707886"/>
          </a:xfrm>
          <a:prstGeom prst="rect">
            <a:avLst/>
          </a:prstGeom>
        </p:spPr>
        <p:txBody>
          <a:bodyPr wrap="square">
            <a:spAutoFit/>
          </a:bodyPr>
          <a:lstStyle/>
          <a:p>
            <a:pPr algn="ctr"/>
            <a:r>
              <a:rPr lang="it-IT" sz="4000" smtClean="0"/>
              <a:t>LICHENS</a:t>
            </a:r>
            <a:endParaRPr lang="it-IT" sz="4000" dirty="0"/>
          </a:p>
        </p:txBody>
      </p:sp>
    </p:spTree>
    <p:extLst>
      <p:ext uri="{BB962C8B-B14F-4D97-AF65-F5344CB8AC3E}">
        <p14:creationId xmlns:p14="http://schemas.microsoft.com/office/powerpoint/2010/main" val="843275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623507" y="359664"/>
            <a:ext cx="3455056" cy="6150864"/>
          </a:xfrm>
          <a:prstGeom prst="rect">
            <a:avLst/>
          </a:prstGeom>
        </p:spPr>
      </p:pic>
      <p:pic>
        <p:nvPicPr>
          <p:cNvPr id="3" name="Immagine 2"/>
          <p:cNvPicPr>
            <a:picLocks noChangeAspect="1"/>
          </p:cNvPicPr>
          <p:nvPr/>
        </p:nvPicPr>
        <p:blipFill>
          <a:blip r:embed="rId3"/>
          <a:stretch>
            <a:fillRect/>
          </a:stretch>
        </p:blipFill>
        <p:spPr>
          <a:xfrm>
            <a:off x="4875467" y="359664"/>
            <a:ext cx="3455056" cy="6150864"/>
          </a:xfrm>
          <a:prstGeom prst="rect">
            <a:avLst/>
          </a:prstGeom>
        </p:spPr>
      </p:pic>
      <p:sp>
        <p:nvSpPr>
          <p:cNvPr id="4" name="CasellaDiTesto 3"/>
          <p:cNvSpPr txBox="1"/>
          <p:nvPr/>
        </p:nvSpPr>
        <p:spPr>
          <a:xfrm>
            <a:off x="8824299" y="2029968"/>
            <a:ext cx="2880360" cy="1477328"/>
          </a:xfrm>
          <a:prstGeom prst="rect">
            <a:avLst/>
          </a:prstGeom>
          <a:noFill/>
        </p:spPr>
        <p:txBody>
          <a:bodyPr wrap="square" rtlCol="0">
            <a:spAutoFit/>
          </a:bodyPr>
          <a:lstStyle/>
          <a:p>
            <a:r>
              <a:rPr lang="it-IT" dirty="0" err="1" smtClean="0"/>
              <a:t>These</a:t>
            </a:r>
            <a:r>
              <a:rPr lang="it-IT" dirty="0" smtClean="0"/>
              <a:t> are some </a:t>
            </a:r>
            <a:r>
              <a:rPr lang="it-IT" dirty="0" err="1" smtClean="0"/>
              <a:t>pictures</a:t>
            </a:r>
            <a:r>
              <a:rPr lang="it-IT" dirty="0" smtClean="0"/>
              <a:t> </a:t>
            </a:r>
            <a:r>
              <a:rPr lang="it-IT" dirty="0" err="1" smtClean="0"/>
              <a:t>taken</a:t>
            </a:r>
            <a:r>
              <a:rPr lang="it-IT" dirty="0" smtClean="0"/>
              <a:t> by </a:t>
            </a:r>
            <a:r>
              <a:rPr lang="it-IT" dirty="0" err="1" smtClean="0"/>
              <a:t>us</a:t>
            </a:r>
            <a:r>
              <a:rPr lang="it-IT" dirty="0" smtClean="0"/>
              <a:t> in </a:t>
            </a:r>
            <a:r>
              <a:rPr lang="it-IT" b="1" dirty="0" smtClean="0"/>
              <a:t>Bari. </a:t>
            </a:r>
            <a:r>
              <a:rPr lang="it-IT" dirty="0" err="1" smtClean="0"/>
              <a:t>We</a:t>
            </a:r>
            <a:r>
              <a:rPr lang="it-IT" dirty="0" smtClean="0"/>
              <a:t> can </a:t>
            </a:r>
            <a:r>
              <a:rPr lang="it-IT" dirty="0" err="1" smtClean="0"/>
              <a:t>see</a:t>
            </a:r>
            <a:r>
              <a:rPr lang="it-IT" dirty="0" smtClean="0"/>
              <a:t> </a:t>
            </a:r>
            <a:r>
              <a:rPr lang="it-IT" dirty="0" err="1" smtClean="0"/>
              <a:t>that</a:t>
            </a:r>
            <a:r>
              <a:rPr lang="it-IT" dirty="0" smtClean="0"/>
              <a:t> </a:t>
            </a:r>
            <a:r>
              <a:rPr lang="it-IT" dirty="0" err="1" smtClean="0"/>
              <a:t>there</a:t>
            </a:r>
            <a:r>
              <a:rPr lang="it-IT" dirty="0" smtClean="0"/>
              <a:t> are </a:t>
            </a:r>
            <a:r>
              <a:rPr lang="it-IT" dirty="0" err="1" smtClean="0"/>
              <a:t>not</a:t>
            </a:r>
            <a:r>
              <a:rPr lang="it-IT" dirty="0" smtClean="0"/>
              <a:t> </a:t>
            </a:r>
            <a:r>
              <a:rPr lang="it-IT" dirty="0" err="1" smtClean="0"/>
              <a:t>lichens</a:t>
            </a:r>
            <a:r>
              <a:rPr lang="it-IT" dirty="0" smtClean="0"/>
              <a:t>. </a:t>
            </a:r>
            <a:r>
              <a:rPr lang="it-IT" dirty="0" err="1" smtClean="0"/>
              <a:t>That</a:t>
            </a:r>
            <a:r>
              <a:rPr lang="it-IT" dirty="0" smtClean="0"/>
              <a:t> </a:t>
            </a:r>
            <a:r>
              <a:rPr lang="it-IT" dirty="0" err="1" smtClean="0"/>
              <a:t>means</a:t>
            </a:r>
            <a:r>
              <a:rPr lang="it-IT" dirty="0" smtClean="0"/>
              <a:t> </a:t>
            </a:r>
            <a:r>
              <a:rPr lang="it-IT" dirty="0" err="1" smtClean="0"/>
              <a:t>that</a:t>
            </a:r>
            <a:r>
              <a:rPr lang="it-IT" dirty="0" smtClean="0"/>
              <a:t> </a:t>
            </a:r>
            <a:r>
              <a:rPr lang="it-IT" dirty="0" err="1" smtClean="0"/>
              <a:t>is</a:t>
            </a:r>
            <a:r>
              <a:rPr lang="it-IT" dirty="0" smtClean="0"/>
              <a:t> a </a:t>
            </a:r>
            <a:r>
              <a:rPr lang="it-IT" dirty="0" err="1" smtClean="0"/>
              <a:t>polluted</a:t>
            </a:r>
            <a:r>
              <a:rPr lang="it-IT" dirty="0" smtClean="0"/>
              <a:t> area. </a:t>
            </a:r>
            <a:endParaRPr lang="it-IT" dirty="0"/>
          </a:p>
        </p:txBody>
      </p:sp>
    </p:spTree>
    <p:extLst>
      <p:ext uri="{BB962C8B-B14F-4D97-AF65-F5344CB8AC3E}">
        <p14:creationId xmlns:p14="http://schemas.microsoft.com/office/powerpoint/2010/main" val="26364304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813816" y="521208"/>
            <a:ext cx="6720840" cy="584775"/>
          </a:xfrm>
          <a:prstGeom prst="rect">
            <a:avLst/>
          </a:prstGeom>
          <a:noFill/>
        </p:spPr>
        <p:txBody>
          <a:bodyPr wrap="square" rtlCol="0">
            <a:spAutoFit/>
          </a:bodyPr>
          <a:lstStyle/>
          <a:p>
            <a:r>
              <a:rPr lang="it-IT" sz="3200" b="1" dirty="0" smtClean="0">
                <a:solidFill>
                  <a:schemeClr val="accent1"/>
                </a:solidFill>
              </a:rPr>
              <a:t>CURIOSITY</a:t>
            </a:r>
            <a:endParaRPr lang="it-IT" sz="3200" b="1" dirty="0">
              <a:solidFill>
                <a:schemeClr val="accent1"/>
              </a:solidFill>
            </a:endParaRPr>
          </a:p>
        </p:txBody>
      </p:sp>
      <p:sp>
        <p:nvSpPr>
          <p:cNvPr id="7" name="CasellaDiTesto 6"/>
          <p:cNvSpPr txBox="1"/>
          <p:nvPr/>
        </p:nvSpPr>
        <p:spPr>
          <a:xfrm>
            <a:off x="493776" y="1243584"/>
            <a:ext cx="3886200" cy="3693319"/>
          </a:xfrm>
          <a:prstGeom prst="rect">
            <a:avLst/>
          </a:prstGeom>
          <a:noFill/>
        </p:spPr>
        <p:txBody>
          <a:bodyPr wrap="square" rtlCol="0">
            <a:spAutoFit/>
          </a:bodyPr>
          <a:lstStyle/>
          <a:p>
            <a:pPr marL="285750" indent="-285750">
              <a:buFont typeface="Arial" panose="020B0604020202020204" pitchFamily="34" charset="0"/>
              <a:buChar char="•"/>
            </a:pPr>
            <a:r>
              <a:rPr lang="en-US" dirty="0"/>
              <a:t>The Egyptians used lichens for the preparation </a:t>
            </a:r>
            <a:r>
              <a:rPr lang="en-US" dirty="0" smtClean="0"/>
              <a:t>of mummies</a:t>
            </a:r>
            <a:r>
              <a:rPr lang="en-US" dirty="0"/>
              <a:t>.</a:t>
            </a:r>
          </a:p>
          <a:p>
            <a:pPr marL="285750" indent="-285750">
              <a:buFont typeface="Arial" panose="020B0604020202020204" pitchFamily="34" charset="0"/>
              <a:buChar char="•"/>
            </a:pPr>
            <a:r>
              <a:rPr lang="en-US" dirty="0"/>
              <a:t>Before the invention of synthetic </a:t>
            </a:r>
            <a:r>
              <a:rPr lang="en-US" dirty="0" smtClean="0"/>
              <a:t>coloring, </a:t>
            </a:r>
            <a:r>
              <a:rPr lang="en-US" dirty="0"/>
              <a:t>lichens </a:t>
            </a:r>
            <a:r>
              <a:rPr lang="en-US" dirty="0" smtClean="0"/>
              <a:t>were used </a:t>
            </a:r>
            <a:r>
              <a:rPr lang="en-US" dirty="0"/>
              <a:t>as </a:t>
            </a:r>
            <a:r>
              <a:rPr lang="en-US" dirty="0" smtClean="0"/>
              <a:t>colorants.</a:t>
            </a:r>
            <a:endParaRPr lang="en-US" dirty="0"/>
          </a:p>
          <a:p>
            <a:pPr marL="285750" indent="-285750">
              <a:buFont typeface="Arial" panose="020B0604020202020204" pitchFamily="34" charset="0"/>
              <a:buChar char="•"/>
            </a:pPr>
            <a:r>
              <a:rPr lang="en-US" dirty="0"/>
              <a:t>Their average life is very long: crusty lichens </a:t>
            </a:r>
            <a:r>
              <a:rPr lang="en-US" dirty="0" smtClean="0"/>
              <a:t>live about </a:t>
            </a:r>
            <a:r>
              <a:rPr lang="en-US" dirty="0"/>
              <a:t>300 </a:t>
            </a:r>
            <a:r>
              <a:rPr lang="en-US" dirty="0" smtClean="0"/>
              <a:t>years, </a:t>
            </a:r>
            <a:r>
              <a:rPr lang="en-US" dirty="0"/>
              <a:t>while </a:t>
            </a:r>
            <a:r>
              <a:rPr lang="en-US" dirty="0" smtClean="0"/>
              <a:t>foliose and fruticose lichens live about </a:t>
            </a:r>
            <a:r>
              <a:rPr lang="en-US" dirty="0"/>
              <a:t>70/80 </a:t>
            </a:r>
            <a:r>
              <a:rPr lang="en-US" dirty="0" smtClean="0"/>
              <a:t>years. </a:t>
            </a:r>
          </a:p>
          <a:p>
            <a:pPr marL="285750" indent="-285750">
              <a:buFont typeface="Arial" panose="020B0604020202020204" pitchFamily="34" charset="0"/>
              <a:buChar char="•"/>
            </a:pPr>
            <a:r>
              <a:rPr lang="en-US" dirty="0" smtClean="0"/>
              <a:t>For </a:t>
            </a:r>
            <a:r>
              <a:rPr lang="en-US" dirty="0"/>
              <a:t>some animals, </a:t>
            </a:r>
            <a:r>
              <a:rPr lang="en-US" dirty="0" smtClean="0"/>
              <a:t>like the </a:t>
            </a:r>
            <a:r>
              <a:rPr lang="en-US" dirty="0"/>
              <a:t>reindeer </a:t>
            </a:r>
            <a:r>
              <a:rPr lang="en-US" dirty="0" smtClean="0"/>
              <a:t>lichens represent  food.</a:t>
            </a:r>
          </a:p>
          <a:p>
            <a:pPr marL="285750" indent="-285750">
              <a:buFont typeface="Arial" panose="020B0604020202020204" pitchFamily="34" charset="0"/>
              <a:buChar char="•"/>
            </a:pPr>
            <a:r>
              <a:rPr lang="en-US" dirty="0"/>
              <a:t>even men in the past </a:t>
            </a:r>
            <a:r>
              <a:rPr lang="en-US" dirty="0" smtClean="0"/>
              <a:t>used them as food and </a:t>
            </a:r>
            <a:r>
              <a:rPr lang="en-US" smtClean="0"/>
              <a:t>for other </a:t>
            </a:r>
            <a:r>
              <a:rPr lang="en-US" dirty="0" smtClean="0"/>
              <a:t>purposes.</a:t>
            </a:r>
          </a:p>
        </p:txBody>
      </p:sp>
      <p:pic>
        <p:nvPicPr>
          <p:cNvPr id="3" name="Immagine 2"/>
          <p:cNvPicPr>
            <a:picLocks noChangeAspect="1"/>
          </p:cNvPicPr>
          <p:nvPr/>
        </p:nvPicPr>
        <p:blipFill>
          <a:blip r:embed="rId2"/>
          <a:stretch>
            <a:fillRect/>
          </a:stretch>
        </p:blipFill>
        <p:spPr>
          <a:xfrm>
            <a:off x="6456588" y="1105983"/>
            <a:ext cx="2989164" cy="19919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Immagine 3"/>
          <p:cNvPicPr>
            <a:picLocks noChangeAspect="1"/>
          </p:cNvPicPr>
          <p:nvPr/>
        </p:nvPicPr>
        <p:blipFill>
          <a:blip r:embed="rId3"/>
          <a:stretch>
            <a:fillRect/>
          </a:stretch>
        </p:blipFill>
        <p:spPr>
          <a:xfrm>
            <a:off x="4715118" y="3498903"/>
            <a:ext cx="2989164" cy="19919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874000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5422392" y="4032504"/>
            <a:ext cx="4279392" cy="1569660"/>
          </a:xfrm>
          <a:prstGeom prst="rect">
            <a:avLst/>
          </a:prstGeom>
          <a:noFill/>
        </p:spPr>
        <p:txBody>
          <a:bodyPr wrap="square" rtlCol="0">
            <a:spAutoFit/>
          </a:bodyPr>
          <a:lstStyle/>
          <a:p>
            <a:r>
              <a:rPr lang="it-IT" sz="32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MADE BY</a:t>
            </a:r>
          </a:p>
          <a:p>
            <a:pPr marL="285750" indent="-285750">
              <a:buFont typeface="Arial" panose="020B0604020202020204" pitchFamily="34" charset="0"/>
              <a:buChar char="•"/>
            </a:pPr>
            <a:r>
              <a:rPr lang="it-IT" sz="32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DI MAGGIO VITO</a:t>
            </a:r>
          </a:p>
          <a:p>
            <a:pPr marL="285750" indent="-285750">
              <a:buFont typeface="Arial" panose="020B0604020202020204" pitchFamily="34" charset="0"/>
              <a:buChar char="•"/>
            </a:pPr>
            <a:r>
              <a:rPr lang="it-IT" sz="32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VITUCCI STEFANIA</a:t>
            </a:r>
            <a:endParaRPr lang="it-IT" sz="32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5" name="CasellaDiTesto 4"/>
          <p:cNvSpPr txBox="1"/>
          <p:nvPr/>
        </p:nvSpPr>
        <p:spPr>
          <a:xfrm>
            <a:off x="274320" y="960120"/>
            <a:ext cx="7818120" cy="1862048"/>
          </a:xfrm>
          <a:prstGeom prst="rect">
            <a:avLst/>
          </a:prstGeom>
          <a:noFill/>
        </p:spPr>
        <p:txBody>
          <a:bodyPr wrap="square" rtlCol="0">
            <a:spAutoFit/>
          </a:bodyPr>
          <a:lstStyle/>
          <a:p>
            <a:r>
              <a:rPr lang="it-IT" sz="11500" b="1" dirty="0" smtClean="0">
                <a:ln w="12700">
                  <a:solidFill>
                    <a:schemeClr val="accent5"/>
                  </a:solidFill>
                  <a:prstDash val="solid"/>
                </a:ln>
                <a:pattFill prst="ltDnDiag">
                  <a:fgClr>
                    <a:schemeClr val="accent5">
                      <a:lumMod val="60000"/>
                      <a:lumOff val="40000"/>
                    </a:schemeClr>
                  </a:fgClr>
                  <a:bgClr>
                    <a:schemeClr val="bg1"/>
                  </a:bgClr>
                </a:pattFill>
              </a:rPr>
              <a:t>THE END</a:t>
            </a:r>
            <a:endParaRPr lang="it-IT" sz="11500" b="1" dirty="0">
              <a:ln w="12700">
                <a:solidFill>
                  <a:schemeClr val="accent5"/>
                </a:solidFill>
                <a:prstDash val="solid"/>
              </a:ln>
              <a:pattFill prst="ltDnDiag">
                <a:fgClr>
                  <a:schemeClr val="accent5">
                    <a:lumMod val="60000"/>
                    <a:lumOff val="40000"/>
                  </a:schemeClr>
                </a:fgClr>
                <a:bgClr>
                  <a:schemeClr val="bg1"/>
                </a:bgClr>
              </a:pattFill>
            </a:endParaRPr>
          </a:p>
        </p:txBody>
      </p:sp>
    </p:spTree>
    <p:extLst>
      <p:ext uri="{BB962C8B-B14F-4D97-AF65-F5344CB8AC3E}">
        <p14:creationId xmlns:p14="http://schemas.microsoft.com/office/powerpoint/2010/main" val="1115303986"/>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0" y="0"/>
            <a:ext cx="12192000" cy="6858000"/>
          </a:xfrm>
          <a:prstGeom prst="rect">
            <a:avLst/>
          </a:prstGeom>
        </p:spPr>
      </p:pic>
      <p:sp>
        <p:nvSpPr>
          <p:cNvPr id="6" name="CasellaDiTesto 5"/>
          <p:cNvSpPr txBox="1"/>
          <p:nvPr/>
        </p:nvSpPr>
        <p:spPr>
          <a:xfrm>
            <a:off x="4681728" y="1940373"/>
            <a:ext cx="11082528" cy="2554545"/>
          </a:xfrm>
          <a:prstGeom prst="rect">
            <a:avLst/>
          </a:prstGeom>
          <a:noFill/>
          <a:ln>
            <a:solidFill>
              <a:schemeClr val="bg1"/>
            </a:solidFill>
          </a:ln>
        </p:spPr>
        <p:txBody>
          <a:bodyPr wrap="square" rtlCol="0">
            <a:spAutoFit/>
          </a:bodyPr>
          <a:lstStyle/>
          <a:p>
            <a:r>
              <a:rPr lang="it-IT" sz="8000" b="1" dirty="0" smtClean="0">
                <a:solidFill>
                  <a:schemeClr val="bg1"/>
                </a:solidFill>
              </a:rPr>
              <a:t>LICHENS AS BIOINDICATORS</a:t>
            </a:r>
            <a:endParaRPr lang="it-IT" sz="8000" b="1" dirty="0">
              <a:solidFill>
                <a:schemeClr val="bg1"/>
              </a:solidFill>
            </a:endParaRPr>
          </a:p>
        </p:txBody>
      </p:sp>
    </p:spTree>
    <p:extLst>
      <p:ext uri="{BB962C8B-B14F-4D97-AF65-F5344CB8AC3E}">
        <p14:creationId xmlns:p14="http://schemas.microsoft.com/office/powerpoint/2010/main" val="1329806455"/>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77334" y="344424"/>
            <a:ext cx="8596668" cy="1320800"/>
          </a:xfrm>
        </p:spPr>
        <p:txBody>
          <a:bodyPr/>
          <a:lstStyle/>
          <a:p>
            <a:r>
              <a:rPr lang="it-IT" dirty="0" smtClean="0"/>
              <a:t>WHAT IS A LICHEN?</a:t>
            </a:r>
            <a:endParaRPr lang="it-IT" dirty="0"/>
          </a:p>
        </p:txBody>
      </p:sp>
      <p:sp>
        <p:nvSpPr>
          <p:cNvPr id="3" name="Segnaposto contenuto 2"/>
          <p:cNvSpPr>
            <a:spLocks noGrp="1"/>
          </p:cNvSpPr>
          <p:nvPr>
            <p:ph idx="1"/>
          </p:nvPr>
        </p:nvSpPr>
        <p:spPr>
          <a:xfrm>
            <a:off x="677334" y="1270000"/>
            <a:ext cx="8596668" cy="5099747"/>
          </a:xfrm>
        </p:spPr>
        <p:txBody>
          <a:bodyPr>
            <a:normAutofit lnSpcReduction="10000"/>
          </a:bodyPr>
          <a:lstStyle/>
          <a:p>
            <a:pPr marL="0" indent="0">
              <a:buNone/>
            </a:pPr>
            <a:r>
              <a:rPr lang="en-US" dirty="0"/>
              <a:t>A lichen is an organism formed by the symbiosis between a fungus and an </a:t>
            </a:r>
            <a:r>
              <a:rPr lang="en-US" dirty="0" smtClean="0"/>
              <a:t>algae that live </a:t>
            </a:r>
            <a:r>
              <a:rPr lang="en-US" dirty="0"/>
              <a:t>among filaments of multiple fungi </a:t>
            </a:r>
            <a:r>
              <a:rPr lang="en-US" dirty="0" smtClean="0"/>
              <a:t>species in a </a:t>
            </a:r>
            <a:r>
              <a:rPr lang="en-US" dirty="0"/>
              <a:t>mutualistic </a:t>
            </a:r>
            <a:r>
              <a:rPr lang="en-US" dirty="0" smtClean="0"/>
              <a:t>relationship</a:t>
            </a:r>
            <a:r>
              <a:rPr lang="en-US" dirty="0"/>
              <a:t>. (Simon </a:t>
            </a:r>
            <a:r>
              <a:rPr lang="en-US" dirty="0" err="1"/>
              <a:t>Schwender</a:t>
            </a:r>
            <a:r>
              <a:rPr lang="en-US" dirty="0"/>
              <a:t>, 1867).</a:t>
            </a:r>
            <a:endParaRPr lang="en-US" dirty="0" smtClean="0"/>
          </a:p>
          <a:p>
            <a:pPr marL="0" indent="0">
              <a:buNone/>
            </a:pPr>
            <a:endParaRPr lang="en-US" dirty="0"/>
          </a:p>
          <a:p>
            <a:pPr marL="0" indent="0">
              <a:buNone/>
            </a:pPr>
            <a:endParaRPr lang="en-US" dirty="0" smtClean="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a:p>
          <a:p>
            <a:pPr marL="0" indent="0">
              <a:buNone/>
            </a:pPr>
            <a:r>
              <a:rPr lang="en-US" dirty="0"/>
              <a:t>Symbiosis means the relationship of alliance and collaboration between two or more species that live together and derive the greatest possible benefit from this situation. The algae, through photosynthesis, produces the nourishment for the fungus. The fungus uses this nourishment and provides the alga with water and mineral salts, necessary for its survival, also protects it from the bad weather.</a:t>
            </a:r>
            <a:endParaRPr lang="en-US" dirty="0" smtClean="0"/>
          </a:p>
          <a:p>
            <a:pPr marL="0" indent="0">
              <a:buNone/>
            </a:pPr>
            <a:endParaRPr lang="en-US" dirty="0"/>
          </a:p>
          <a:p>
            <a:pPr marL="0" indent="0">
              <a:buNone/>
            </a:pPr>
            <a:endParaRPr lang="en-US" dirty="0" smtClean="0"/>
          </a:p>
        </p:txBody>
      </p:sp>
      <p:pic>
        <p:nvPicPr>
          <p:cNvPr id="4" name="Immagine 3"/>
          <p:cNvPicPr>
            <a:picLocks noChangeAspect="1"/>
          </p:cNvPicPr>
          <p:nvPr/>
        </p:nvPicPr>
        <p:blipFill>
          <a:blip r:embed="rId2"/>
          <a:stretch>
            <a:fillRect/>
          </a:stretch>
        </p:blipFill>
        <p:spPr>
          <a:xfrm>
            <a:off x="5303520" y="2007483"/>
            <a:ext cx="3532440" cy="2428553"/>
          </a:xfrm>
          <a:prstGeom prst="rect">
            <a:avLst/>
          </a:prstGeom>
        </p:spPr>
      </p:pic>
      <p:sp>
        <p:nvSpPr>
          <p:cNvPr id="5" name="Ovale 4"/>
          <p:cNvSpPr/>
          <p:nvPr/>
        </p:nvSpPr>
        <p:spPr>
          <a:xfrm>
            <a:off x="8309745" y="3669307"/>
            <a:ext cx="1517904" cy="8778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p:cNvSpPr txBox="1"/>
          <p:nvPr/>
        </p:nvSpPr>
        <p:spPr>
          <a:xfrm>
            <a:off x="8625213" y="3900470"/>
            <a:ext cx="886968" cy="415498"/>
          </a:xfrm>
          <a:prstGeom prst="rect">
            <a:avLst/>
          </a:prstGeom>
          <a:noFill/>
        </p:spPr>
        <p:txBody>
          <a:bodyPr wrap="square" rtlCol="0">
            <a:spAutoFit/>
          </a:bodyPr>
          <a:lstStyle/>
          <a:p>
            <a:r>
              <a:rPr lang="it-IT" sz="1050" dirty="0" smtClean="0"/>
              <a:t>Lichen on microscope</a:t>
            </a:r>
            <a:endParaRPr lang="it-IT" sz="1050" dirty="0"/>
          </a:p>
        </p:txBody>
      </p:sp>
    </p:spTree>
    <p:extLst>
      <p:ext uri="{BB962C8B-B14F-4D97-AF65-F5344CB8AC3E}">
        <p14:creationId xmlns:p14="http://schemas.microsoft.com/office/powerpoint/2010/main" val="364408835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9550" y="109921"/>
            <a:ext cx="3885522" cy="597408"/>
          </a:xfrm>
        </p:spPr>
        <p:txBody>
          <a:bodyPr>
            <a:normAutofit fontScale="90000"/>
          </a:bodyPr>
          <a:lstStyle/>
          <a:p>
            <a:r>
              <a:rPr lang="it-IT" dirty="0" smtClean="0"/>
              <a:t>LICHEN STRUCTURE</a:t>
            </a:r>
            <a:endParaRPr lang="it-IT" dirty="0"/>
          </a:p>
        </p:txBody>
      </p:sp>
      <p:sp>
        <p:nvSpPr>
          <p:cNvPr id="3" name="Segnaposto contenuto 2"/>
          <p:cNvSpPr>
            <a:spLocks noGrp="1"/>
          </p:cNvSpPr>
          <p:nvPr>
            <p:ph idx="1"/>
          </p:nvPr>
        </p:nvSpPr>
        <p:spPr>
          <a:xfrm>
            <a:off x="422146" y="1078221"/>
            <a:ext cx="4553034" cy="381991"/>
          </a:xfrm>
        </p:spPr>
        <p:txBody>
          <a:bodyPr>
            <a:normAutofit/>
          </a:bodyPr>
          <a:lstStyle/>
          <a:p>
            <a:pPr marL="0" indent="0">
              <a:buNone/>
            </a:pPr>
            <a:r>
              <a:rPr lang="en-US" dirty="0" smtClean="0"/>
              <a:t>The </a:t>
            </a:r>
            <a:r>
              <a:rPr lang="en-US" dirty="0"/>
              <a:t>body of the lichen is </a:t>
            </a:r>
            <a:r>
              <a:rPr lang="en-US" dirty="0" smtClean="0"/>
              <a:t>called </a:t>
            </a:r>
            <a:r>
              <a:rPr lang="en-US" b="1" dirty="0" smtClean="0"/>
              <a:t>THALLUS</a:t>
            </a:r>
            <a:r>
              <a:rPr lang="en-US" dirty="0"/>
              <a:t>.</a:t>
            </a:r>
            <a:endParaRPr lang="it-IT" dirty="0"/>
          </a:p>
        </p:txBody>
      </p:sp>
      <p:pic>
        <p:nvPicPr>
          <p:cNvPr id="4" name="Immagine 3"/>
          <p:cNvPicPr>
            <a:picLocks noChangeAspect="1"/>
          </p:cNvPicPr>
          <p:nvPr/>
        </p:nvPicPr>
        <p:blipFill>
          <a:blip r:embed="rId2"/>
          <a:stretch>
            <a:fillRect/>
          </a:stretch>
        </p:blipFill>
        <p:spPr>
          <a:xfrm>
            <a:off x="6345936" y="707329"/>
            <a:ext cx="2340864" cy="1429969"/>
          </a:xfrm>
          <a:prstGeom prst="rect">
            <a:avLst/>
          </a:prstGeom>
        </p:spPr>
      </p:pic>
      <p:sp>
        <p:nvSpPr>
          <p:cNvPr id="6" name="Rettangolo 5"/>
          <p:cNvSpPr/>
          <p:nvPr/>
        </p:nvSpPr>
        <p:spPr>
          <a:xfrm>
            <a:off x="257554" y="4809744"/>
            <a:ext cx="3107437" cy="1200329"/>
          </a:xfrm>
          <a:prstGeom prst="rect">
            <a:avLst/>
          </a:prstGeom>
        </p:spPr>
        <p:txBody>
          <a:bodyPr wrap="square">
            <a:spAutoFit/>
          </a:bodyPr>
          <a:lstStyle/>
          <a:p>
            <a:r>
              <a:rPr lang="en-US" dirty="0"/>
              <a:t>In </a:t>
            </a:r>
            <a:r>
              <a:rPr lang="en-US" dirty="0" smtClean="0"/>
              <a:t>the leafy </a:t>
            </a:r>
            <a:r>
              <a:rPr lang="en-US" dirty="0"/>
              <a:t>lichens </a:t>
            </a:r>
            <a:r>
              <a:rPr lang="en-US" dirty="0" smtClean="0"/>
              <a:t>it </a:t>
            </a:r>
            <a:r>
              <a:rPr lang="en-US" dirty="0"/>
              <a:t>can be </a:t>
            </a:r>
            <a:r>
              <a:rPr lang="en-US" dirty="0" smtClean="0"/>
              <a:t>recognized the </a:t>
            </a:r>
            <a:r>
              <a:rPr lang="en-US" b="1" dirty="0"/>
              <a:t>LOBI</a:t>
            </a:r>
            <a:r>
              <a:rPr lang="en-US" dirty="0"/>
              <a:t>, which have forms </a:t>
            </a:r>
            <a:r>
              <a:rPr lang="en-US" dirty="0" smtClean="0"/>
              <a:t>and different </a:t>
            </a:r>
            <a:r>
              <a:rPr lang="en-US" dirty="0"/>
              <a:t>sizes.</a:t>
            </a:r>
            <a:endParaRPr lang="it-IT" dirty="0"/>
          </a:p>
        </p:txBody>
      </p:sp>
      <p:pic>
        <p:nvPicPr>
          <p:cNvPr id="7" name="Immagine 6"/>
          <p:cNvPicPr>
            <a:picLocks noChangeAspect="1"/>
          </p:cNvPicPr>
          <p:nvPr/>
        </p:nvPicPr>
        <p:blipFill>
          <a:blip r:embed="rId3"/>
          <a:stretch>
            <a:fillRect/>
          </a:stretch>
        </p:blipFill>
        <p:spPr>
          <a:xfrm>
            <a:off x="2698663" y="2508190"/>
            <a:ext cx="5312665" cy="2148432"/>
          </a:xfrm>
          <a:prstGeom prst="rect">
            <a:avLst/>
          </a:prstGeom>
        </p:spPr>
      </p:pic>
      <p:sp>
        <p:nvSpPr>
          <p:cNvPr id="9" name="CasellaDiTesto 8"/>
          <p:cNvSpPr txBox="1"/>
          <p:nvPr/>
        </p:nvSpPr>
        <p:spPr>
          <a:xfrm>
            <a:off x="7803804" y="4532745"/>
            <a:ext cx="2046270" cy="1477328"/>
          </a:xfrm>
          <a:prstGeom prst="rect">
            <a:avLst/>
          </a:prstGeom>
          <a:noFill/>
        </p:spPr>
        <p:txBody>
          <a:bodyPr wrap="square" rtlCol="0">
            <a:spAutoFit/>
          </a:bodyPr>
          <a:lstStyle/>
          <a:p>
            <a:r>
              <a:rPr lang="en-US" dirty="0" smtClean="0"/>
              <a:t>In </a:t>
            </a:r>
            <a:r>
              <a:rPr lang="en-US" dirty="0"/>
              <a:t>the fruticose </a:t>
            </a:r>
            <a:r>
              <a:rPr lang="en-US" dirty="0" smtClean="0"/>
              <a:t>lichens the more elongated branches </a:t>
            </a:r>
            <a:r>
              <a:rPr lang="en-US" dirty="0"/>
              <a:t>are called </a:t>
            </a:r>
            <a:r>
              <a:rPr lang="en-US" b="1" dirty="0"/>
              <a:t>LACINIE</a:t>
            </a:r>
            <a:r>
              <a:rPr lang="en-US" dirty="0"/>
              <a:t>.</a:t>
            </a:r>
            <a:endParaRPr lang="it-IT" b="1" dirty="0"/>
          </a:p>
        </p:txBody>
      </p:sp>
      <p:sp>
        <p:nvSpPr>
          <p:cNvPr id="5" name="Freccia a destra 4"/>
          <p:cNvSpPr/>
          <p:nvPr/>
        </p:nvSpPr>
        <p:spPr>
          <a:xfrm>
            <a:off x="5248656" y="1097627"/>
            <a:ext cx="886968" cy="5117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reccia angolare in su 11"/>
          <p:cNvSpPr/>
          <p:nvPr/>
        </p:nvSpPr>
        <p:spPr>
          <a:xfrm>
            <a:off x="3090672" y="4864608"/>
            <a:ext cx="914400" cy="649224"/>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Freccia angolare in su 14"/>
          <p:cNvSpPr/>
          <p:nvPr/>
        </p:nvSpPr>
        <p:spPr>
          <a:xfrm flipH="1">
            <a:off x="6752242" y="4864608"/>
            <a:ext cx="932689" cy="649224"/>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2220589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THE SHAPE OF THALLIUM</a:t>
            </a:r>
            <a:endParaRPr lang="it-IT" dirty="0"/>
          </a:p>
        </p:txBody>
      </p:sp>
      <p:sp>
        <p:nvSpPr>
          <p:cNvPr id="3" name="CasellaDiTesto 2"/>
          <p:cNvSpPr txBox="1"/>
          <p:nvPr/>
        </p:nvSpPr>
        <p:spPr>
          <a:xfrm>
            <a:off x="932688" y="1773936"/>
            <a:ext cx="3090672" cy="646331"/>
          </a:xfrm>
          <a:prstGeom prst="rect">
            <a:avLst/>
          </a:prstGeom>
          <a:noFill/>
        </p:spPr>
        <p:txBody>
          <a:bodyPr wrap="square" rtlCol="0">
            <a:spAutoFit/>
          </a:bodyPr>
          <a:lstStyle/>
          <a:p>
            <a:r>
              <a:rPr lang="it-IT" b="1" dirty="0"/>
              <a:t>CRUSTOSE</a:t>
            </a:r>
            <a:r>
              <a:rPr lang="it-IT" dirty="0" smtClean="0"/>
              <a:t>: </a:t>
            </a:r>
            <a:r>
              <a:rPr lang="it-IT" dirty="0" err="1" smtClean="0"/>
              <a:t>very</a:t>
            </a:r>
            <a:r>
              <a:rPr lang="it-IT" dirty="0" smtClean="0"/>
              <a:t> </a:t>
            </a:r>
            <a:r>
              <a:rPr lang="it-IT" dirty="0" err="1"/>
              <a:t>adherent</a:t>
            </a:r>
            <a:r>
              <a:rPr lang="it-IT" dirty="0"/>
              <a:t> </a:t>
            </a:r>
            <a:r>
              <a:rPr lang="it-IT" dirty="0" smtClean="0"/>
              <a:t>to </a:t>
            </a:r>
            <a:r>
              <a:rPr lang="it-IT" dirty="0" err="1" smtClean="0"/>
              <a:t>substrate</a:t>
            </a:r>
            <a:r>
              <a:rPr lang="it-IT" dirty="0" smtClean="0"/>
              <a:t>  </a:t>
            </a:r>
            <a:endParaRPr lang="it-IT" dirty="0"/>
          </a:p>
        </p:txBody>
      </p:sp>
      <p:pic>
        <p:nvPicPr>
          <p:cNvPr id="5" name="Immagine 4"/>
          <p:cNvPicPr>
            <a:picLocks noChangeAspect="1"/>
          </p:cNvPicPr>
          <p:nvPr/>
        </p:nvPicPr>
        <p:blipFill>
          <a:blip r:embed="rId2"/>
          <a:stretch>
            <a:fillRect/>
          </a:stretch>
        </p:blipFill>
        <p:spPr>
          <a:xfrm>
            <a:off x="6353068" y="1405168"/>
            <a:ext cx="2625840" cy="17672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CasellaDiTesto 5"/>
          <p:cNvSpPr txBox="1"/>
          <p:nvPr/>
        </p:nvSpPr>
        <p:spPr>
          <a:xfrm>
            <a:off x="5110818" y="3375502"/>
            <a:ext cx="3529584" cy="923330"/>
          </a:xfrm>
          <a:prstGeom prst="rect">
            <a:avLst/>
          </a:prstGeom>
          <a:noFill/>
        </p:spPr>
        <p:txBody>
          <a:bodyPr wrap="square" rtlCol="0">
            <a:spAutoFit/>
          </a:bodyPr>
          <a:lstStyle/>
          <a:p>
            <a:r>
              <a:rPr lang="it-IT" b="1" dirty="0" smtClean="0"/>
              <a:t>FOLIOSE</a:t>
            </a:r>
            <a:r>
              <a:rPr lang="it-IT" dirty="0" smtClean="0"/>
              <a:t>: </a:t>
            </a:r>
            <a:r>
              <a:rPr lang="en-US" dirty="0" smtClean="0"/>
              <a:t>the </a:t>
            </a:r>
            <a:r>
              <a:rPr lang="en-US" dirty="0"/>
              <a:t>lobes are flattened a</a:t>
            </a:r>
            <a:r>
              <a:rPr lang="en-US" dirty="0" smtClean="0"/>
              <a:t>nd they </a:t>
            </a:r>
            <a:r>
              <a:rPr lang="en-US" dirty="0"/>
              <a:t>grow parallel to </a:t>
            </a:r>
            <a:r>
              <a:rPr lang="en-US" dirty="0" smtClean="0"/>
              <a:t>the substrate</a:t>
            </a:r>
            <a:r>
              <a:rPr lang="en-US" dirty="0"/>
              <a:t>;</a:t>
            </a:r>
            <a:r>
              <a:rPr lang="it-IT" dirty="0" smtClean="0"/>
              <a:t> </a:t>
            </a:r>
            <a:endParaRPr lang="it-IT" dirty="0"/>
          </a:p>
        </p:txBody>
      </p:sp>
      <p:pic>
        <p:nvPicPr>
          <p:cNvPr id="9" name="Immagine 8"/>
          <p:cNvPicPr>
            <a:picLocks noChangeAspect="1"/>
          </p:cNvPicPr>
          <p:nvPr/>
        </p:nvPicPr>
        <p:blipFill>
          <a:blip r:embed="rId3"/>
          <a:stretch>
            <a:fillRect/>
          </a:stretch>
        </p:blipFill>
        <p:spPr>
          <a:xfrm>
            <a:off x="749808" y="2953533"/>
            <a:ext cx="2651938" cy="17672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CasellaDiTesto 11"/>
          <p:cNvSpPr txBox="1"/>
          <p:nvPr/>
        </p:nvSpPr>
        <p:spPr>
          <a:xfrm>
            <a:off x="749808" y="5254067"/>
            <a:ext cx="3273552" cy="923330"/>
          </a:xfrm>
          <a:prstGeom prst="rect">
            <a:avLst/>
          </a:prstGeom>
          <a:noFill/>
        </p:spPr>
        <p:txBody>
          <a:bodyPr wrap="square" rtlCol="0">
            <a:spAutoFit/>
          </a:bodyPr>
          <a:lstStyle/>
          <a:p>
            <a:r>
              <a:rPr lang="en-US" b="1" dirty="0" smtClean="0"/>
              <a:t>FRUTICOSE</a:t>
            </a:r>
            <a:r>
              <a:rPr lang="en-US" dirty="0" smtClean="0"/>
              <a:t>: </a:t>
            </a:r>
            <a:r>
              <a:rPr lang="en-US" dirty="0" err="1" smtClean="0"/>
              <a:t>Thalluses</a:t>
            </a:r>
            <a:r>
              <a:rPr lang="en-US" dirty="0" smtClean="0"/>
              <a:t> </a:t>
            </a:r>
            <a:r>
              <a:rPr lang="en-US" dirty="0"/>
              <a:t>branch</a:t>
            </a:r>
          </a:p>
          <a:p>
            <a:r>
              <a:rPr lang="en-US" dirty="0"/>
              <a:t>in </a:t>
            </a:r>
            <a:r>
              <a:rPr lang="en-US" dirty="0" smtClean="0"/>
              <a:t>various </a:t>
            </a:r>
            <a:r>
              <a:rPr lang="en-US" dirty="0"/>
              <a:t>directions. The </a:t>
            </a:r>
            <a:r>
              <a:rPr lang="en-US" dirty="0" smtClean="0"/>
              <a:t>look </a:t>
            </a:r>
            <a:r>
              <a:rPr lang="en-US" dirty="0"/>
              <a:t>is bushy.</a:t>
            </a:r>
            <a:endParaRPr lang="it-IT" dirty="0"/>
          </a:p>
        </p:txBody>
      </p:sp>
      <p:pic>
        <p:nvPicPr>
          <p:cNvPr id="13" name="Immagine 12"/>
          <p:cNvPicPr>
            <a:picLocks noChangeAspect="1"/>
          </p:cNvPicPr>
          <p:nvPr/>
        </p:nvPicPr>
        <p:blipFill>
          <a:blip r:embed="rId4"/>
          <a:stretch>
            <a:fillRect/>
          </a:stretch>
        </p:blipFill>
        <p:spPr>
          <a:xfrm>
            <a:off x="6353068" y="4612642"/>
            <a:ext cx="2602633" cy="17672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Freccia a destra 3"/>
          <p:cNvSpPr/>
          <p:nvPr/>
        </p:nvSpPr>
        <p:spPr>
          <a:xfrm>
            <a:off x="4187952" y="2075688"/>
            <a:ext cx="1216152" cy="4389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reccia a destra 6"/>
          <p:cNvSpPr/>
          <p:nvPr/>
        </p:nvSpPr>
        <p:spPr>
          <a:xfrm flipH="1">
            <a:off x="3719598" y="3617711"/>
            <a:ext cx="1256070" cy="4389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a destra 9"/>
          <p:cNvSpPr/>
          <p:nvPr/>
        </p:nvSpPr>
        <p:spPr>
          <a:xfrm>
            <a:off x="4187952" y="5496276"/>
            <a:ext cx="1216152" cy="4389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92444617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77334" y="1106425"/>
            <a:ext cx="8596668" cy="4934938"/>
          </a:xfrm>
        </p:spPr>
        <p:txBody>
          <a:bodyPr/>
          <a:lstStyle/>
          <a:p>
            <a:r>
              <a:rPr lang="en-US" dirty="0"/>
              <a:t>Perhaps few will know instead that lichens can be used as </a:t>
            </a:r>
            <a:r>
              <a:rPr lang="en-US" b="1" dirty="0" err="1"/>
              <a:t>bioindicators</a:t>
            </a:r>
            <a:r>
              <a:rPr lang="en-US" b="1" dirty="0"/>
              <a:t> </a:t>
            </a:r>
            <a:r>
              <a:rPr lang="en-US" dirty="0"/>
              <a:t>of atmospheric pollution and this thanks to their particular sensitivity, against toxic </a:t>
            </a:r>
            <a:r>
              <a:rPr lang="en-US" dirty="0" smtClean="0"/>
              <a:t>substances.</a:t>
            </a:r>
            <a:endParaRPr lang="en-US" dirty="0"/>
          </a:p>
          <a:p>
            <a:r>
              <a:rPr lang="en-US" dirty="0"/>
              <a:t>Since the 1980s, in other parts of Europe it has been shown that these organisms respond relatively quickly to the decline in air quality and can return to </a:t>
            </a:r>
            <a:r>
              <a:rPr lang="en-US" dirty="0" err="1"/>
              <a:t>colonise</a:t>
            </a:r>
            <a:r>
              <a:rPr lang="en-US" dirty="0"/>
              <a:t>, in a few years, in urban and industrial contexts if there is an improvement.</a:t>
            </a:r>
          </a:p>
          <a:p>
            <a:endParaRPr lang="it-IT" dirty="0"/>
          </a:p>
        </p:txBody>
      </p:sp>
      <p:pic>
        <p:nvPicPr>
          <p:cNvPr id="4" name="Immagine 3"/>
          <p:cNvPicPr>
            <a:picLocks noChangeAspect="1"/>
          </p:cNvPicPr>
          <p:nvPr/>
        </p:nvPicPr>
        <p:blipFill>
          <a:blip r:embed="rId2"/>
          <a:stretch>
            <a:fillRect/>
          </a:stretch>
        </p:blipFill>
        <p:spPr>
          <a:xfrm>
            <a:off x="2212600" y="3573894"/>
            <a:ext cx="5718544" cy="2950720"/>
          </a:xfrm>
          <a:prstGeom prst="rect">
            <a:avLst/>
          </a:prstGeom>
          <a:ln>
            <a:noFill/>
          </a:ln>
          <a:effectLst>
            <a:outerShdw blurRad="190500" algn="tl" rotWithShape="0">
              <a:srgbClr val="000000">
                <a:alpha val="70000"/>
              </a:srgbClr>
            </a:outerShdw>
          </a:effectLst>
        </p:spPr>
      </p:pic>
      <p:pic>
        <p:nvPicPr>
          <p:cNvPr id="5" name="Immagine 4"/>
          <p:cNvPicPr>
            <a:picLocks noChangeAspect="1"/>
          </p:cNvPicPr>
          <p:nvPr/>
        </p:nvPicPr>
        <p:blipFill>
          <a:blip r:embed="rId3"/>
          <a:stretch>
            <a:fillRect/>
          </a:stretch>
        </p:blipFill>
        <p:spPr>
          <a:xfrm>
            <a:off x="2133275" y="198042"/>
            <a:ext cx="7504826" cy="908383"/>
          </a:xfrm>
          <a:prstGeom prst="rect">
            <a:avLst/>
          </a:prstGeom>
        </p:spPr>
      </p:pic>
    </p:spTree>
    <p:extLst>
      <p:ext uri="{BB962C8B-B14F-4D97-AF65-F5344CB8AC3E}">
        <p14:creationId xmlns:p14="http://schemas.microsoft.com/office/powerpoint/2010/main" val="17672498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19456" y="1133058"/>
            <a:ext cx="5824728" cy="1477328"/>
          </a:xfrm>
          <a:prstGeom prst="rect">
            <a:avLst/>
          </a:prstGeom>
          <a:noFill/>
        </p:spPr>
        <p:txBody>
          <a:bodyPr wrap="square" rtlCol="0">
            <a:spAutoFit/>
          </a:bodyPr>
          <a:lstStyle/>
          <a:p>
            <a:r>
              <a:rPr lang="en-US" dirty="0" smtClean="0"/>
              <a:t>They </a:t>
            </a:r>
            <a:r>
              <a:rPr lang="en-US" dirty="0"/>
              <a:t>in fact:</a:t>
            </a:r>
          </a:p>
          <a:p>
            <a:pPr marL="285750" indent="-285750">
              <a:buFont typeface="Wingdings" panose="05000000000000000000" pitchFamily="2" charset="2"/>
              <a:buChar char="Ø"/>
            </a:pPr>
            <a:r>
              <a:rPr lang="en-US" dirty="0" smtClean="0"/>
              <a:t> are </a:t>
            </a:r>
            <a:r>
              <a:rPr lang="en-US" dirty="0"/>
              <a:t>sensitive to pollutants because </a:t>
            </a:r>
            <a:r>
              <a:rPr lang="en-US" u="sng" dirty="0"/>
              <a:t>they lack</a:t>
            </a:r>
          </a:p>
          <a:p>
            <a:r>
              <a:rPr lang="en-US" u="sng" dirty="0"/>
              <a:t>surface cuticle and </a:t>
            </a:r>
            <a:r>
              <a:rPr lang="en-US" u="sng" dirty="0" err="1"/>
              <a:t>stomatic</a:t>
            </a:r>
            <a:r>
              <a:rPr lang="en-US" u="sng" dirty="0"/>
              <a:t> openings</a:t>
            </a:r>
            <a:r>
              <a:rPr lang="en-US" dirty="0"/>
              <a:t> and </a:t>
            </a:r>
            <a:r>
              <a:rPr lang="en-US" dirty="0" smtClean="0"/>
              <a:t>therefore indiscriminately </a:t>
            </a:r>
            <a:r>
              <a:rPr lang="en-US" dirty="0"/>
              <a:t>absorb gases and pollutants;</a:t>
            </a:r>
          </a:p>
          <a:p>
            <a:pPr marL="285750" indent="-285750">
              <a:buFont typeface="Wingdings" panose="05000000000000000000" pitchFamily="2" charset="2"/>
              <a:buChar char="Ø"/>
            </a:pPr>
            <a:r>
              <a:rPr lang="en-US" dirty="0"/>
              <a:t>have a slow growth and a great longevity</a:t>
            </a:r>
            <a:endParaRPr lang="en-US" dirty="0" smtClean="0"/>
          </a:p>
        </p:txBody>
      </p:sp>
      <p:pic>
        <p:nvPicPr>
          <p:cNvPr id="5" name="Immagine 4"/>
          <p:cNvPicPr>
            <a:picLocks noChangeAspect="1"/>
          </p:cNvPicPr>
          <p:nvPr/>
        </p:nvPicPr>
        <p:blipFill>
          <a:blip r:embed="rId2"/>
          <a:stretch>
            <a:fillRect/>
          </a:stretch>
        </p:blipFill>
        <p:spPr>
          <a:xfrm>
            <a:off x="6839712" y="2904744"/>
            <a:ext cx="2620518" cy="3048000"/>
          </a:xfrm>
          <a:prstGeom prst="rect">
            <a:avLst/>
          </a:prstGeom>
          <a:ln>
            <a:noFill/>
          </a:ln>
          <a:effectLst>
            <a:outerShdw blurRad="190500" algn="tl" rotWithShape="0">
              <a:srgbClr val="000000">
                <a:alpha val="70000"/>
              </a:srgbClr>
            </a:outerShdw>
          </a:effectLst>
        </p:spPr>
      </p:pic>
      <p:pic>
        <p:nvPicPr>
          <p:cNvPr id="4" name="Immagine 3"/>
          <p:cNvPicPr>
            <a:picLocks noChangeAspect="1"/>
          </p:cNvPicPr>
          <p:nvPr/>
        </p:nvPicPr>
        <p:blipFill>
          <a:blip r:embed="rId3"/>
          <a:stretch>
            <a:fillRect/>
          </a:stretch>
        </p:blipFill>
        <p:spPr>
          <a:xfrm>
            <a:off x="747522" y="2904744"/>
            <a:ext cx="5905500" cy="3048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26402572"/>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77334" y="609600"/>
            <a:ext cx="8596668" cy="624840"/>
          </a:xfrm>
        </p:spPr>
        <p:txBody>
          <a:bodyPr>
            <a:normAutofit/>
          </a:bodyPr>
          <a:lstStyle/>
          <a:p>
            <a:r>
              <a:rPr lang="it-IT" sz="3200" b="1" i="1" u="sng" dirty="0" smtClean="0"/>
              <a:t>WHY ARE LICHENS GOOD BIOINDICATORS?</a:t>
            </a:r>
            <a:endParaRPr lang="it-IT" sz="3200" b="1" i="1" u="sng" dirty="0"/>
          </a:p>
        </p:txBody>
      </p:sp>
      <p:pic>
        <p:nvPicPr>
          <p:cNvPr id="3" name="Immagine 2"/>
          <p:cNvPicPr>
            <a:picLocks noChangeAspect="1"/>
          </p:cNvPicPr>
          <p:nvPr/>
        </p:nvPicPr>
        <p:blipFill>
          <a:blip r:embed="rId2"/>
          <a:stretch>
            <a:fillRect/>
          </a:stretch>
        </p:blipFill>
        <p:spPr>
          <a:xfrm>
            <a:off x="501098" y="2312924"/>
            <a:ext cx="8772904" cy="371888"/>
          </a:xfrm>
          <a:prstGeom prst="rect">
            <a:avLst/>
          </a:prstGeom>
        </p:spPr>
      </p:pic>
      <p:pic>
        <p:nvPicPr>
          <p:cNvPr id="5" name="Immagine 4"/>
          <p:cNvPicPr>
            <a:picLocks noChangeAspect="1"/>
          </p:cNvPicPr>
          <p:nvPr/>
        </p:nvPicPr>
        <p:blipFill>
          <a:blip r:embed="rId2"/>
          <a:stretch>
            <a:fillRect/>
          </a:stretch>
        </p:blipFill>
        <p:spPr>
          <a:xfrm>
            <a:off x="586973" y="2029968"/>
            <a:ext cx="8772904" cy="371888"/>
          </a:xfrm>
          <a:prstGeom prst="rect">
            <a:avLst/>
          </a:prstGeom>
        </p:spPr>
      </p:pic>
      <p:sp>
        <p:nvSpPr>
          <p:cNvPr id="6" name="Rettangolo 5"/>
          <p:cNvSpPr/>
          <p:nvPr/>
        </p:nvSpPr>
        <p:spPr>
          <a:xfrm>
            <a:off x="677334" y="1632079"/>
            <a:ext cx="6096000" cy="2585323"/>
          </a:xfrm>
          <a:prstGeom prst="rect">
            <a:avLst/>
          </a:prstGeom>
        </p:spPr>
        <p:txBody>
          <a:bodyPr>
            <a:spAutoFit/>
          </a:bodyPr>
          <a:lstStyle/>
          <a:p>
            <a:pPr marL="342900" indent="-342900">
              <a:buFont typeface="+mj-lt"/>
              <a:buAutoNum type="arabicPeriod"/>
            </a:pPr>
            <a:r>
              <a:rPr lang="en-US" dirty="0"/>
              <a:t>Their metabolism depends essentially </a:t>
            </a:r>
            <a:r>
              <a:rPr lang="en-US" dirty="0" smtClean="0"/>
              <a:t>by the atmospheric </a:t>
            </a:r>
            <a:r>
              <a:rPr lang="en-US" dirty="0"/>
              <a:t>weather </a:t>
            </a:r>
            <a:r>
              <a:rPr lang="en-US" dirty="0" smtClean="0"/>
              <a:t>conditions.</a:t>
            </a:r>
          </a:p>
          <a:p>
            <a:pPr marL="342900" indent="-342900">
              <a:buFont typeface="+mj-lt"/>
              <a:buAutoNum type="arabicPeriod"/>
            </a:pPr>
            <a:r>
              <a:rPr lang="en-US" dirty="0" smtClean="0"/>
              <a:t>Their </a:t>
            </a:r>
            <a:r>
              <a:rPr lang="en-US" dirty="0"/>
              <a:t>metabolic activity is continuous throughout the </a:t>
            </a:r>
            <a:r>
              <a:rPr lang="en-US" dirty="0" smtClean="0"/>
              <a:t>year.</a:t>
            </a:r>
          </a:p>
          <a:p>
            <a:pPr marL="342900" indent="-342900">
              <a:buFont typeface="+mj-lt"/>
              <a:buAutoNum type="arabicPeriod"/>
            </a:pPr>
            <a:r>
              <a:rPr lang="en-US" dirty="0" smtClean="0"/>
              <a:t>They </a:t>
            </a:r>
            <a:r>
              <a:rPr lang="en-US" dirty="0"/>
              <a:t>grow very slowly and are </a:t>
            </a:r>
            <a:r>
              <a:rPr lang="en-US" dirty="0" smtClean="0"/>
              <a:t>long-lived.</a:t>
            </a:r>
          </a:p>
          <a:p>
            <a:pPr marL="342900" indent="-342900">
              <a:buFont typeface="+mj-lt"/>
              <a:buAutoNum type="arabicPeriod"/>
            </a:pPr>
            <a:r>
              <a:rPr lang="en-US" dirty="0" smtClean="0"/>
              <a:t>They </a:t>
            </a:r>
            <a:r>
              <a:rPr lang="en-US" dirty="0"/>
              <a:t>don’t eliminate the intoxicated </a:t>
            </a:r>
            <a:r>
              <a:rPr lang="en-US" dirty="0" smtClean="0"/>
              <a:t>parts.</a:t>
            </a:r>
          </a:p>
          <a:p>
            <a:pPr marL="342900" indent="-342900">
              <a:buFont typeface="+mj-lt"/>
              <a:buAutoNum type="arabicPeriod"/>
            </a:pPr>
            <a:r>
              <a:rPr lang="en-US" dirty="0" smtClean="0"/>
              <a:t>They </a:t>
            </a:r>
            <a:r>
              <a:rPr lang="en-US" dirty="0"/>
              <a:t>are sensitive to pollutants (</a:t>
            </a:r>
            <a:r>
              <a:rPr lang="en-US" dirty="0" smtClean="0"/>
              <a:t>anhydride </a:t>
            </a:r>
            <a:r>
              <a:rPr lang="en-US" dirty="0" err="1" smtClean="0"/>
              <a:t>sulphur</a:t>
            </a:r>
            <a:r>
              <a:rPr lang="en-US" dirty="0"/>
              <a:t>, hydrocarbons, nitrogen oxides, heavy metals, </a:t>
            </a:r>
            <a:r>
              <a:rPr lang="en-US" dirty="0" smtClean="0"/>
              <a:t>substances radioactive </a:t>
            </a:r>
            <a:r>
              <a:rPr lang="en-US" dirty="0"/>
              <a:t>...)</a:t>
            </a:r>
            <a:endParaRPr lang="it-IT" dirty="0"/>
          </a:p>
        </p:txBody>
      </p:sp>
      <p:pic>
        <p:nvPicPr>
          <p:cNvPr id="7" name="Immagine 6"/>
          <p:cNvPicPr>
            <a:picLocks noChangeAspect="1"/>
          </p:cNvPicPr>
          <p:nvPr/>
        </p:nvPicPr>
        <p:blipFill>
          <a:blip r:embed="rId3"/>
          <a:stretch>
            <a:fillRect/>
          </a:stretch>
        </p:blipFill>
        <p:spPr>
          <a:xfrm>
            <a:off x="1356537" y="4500358"/>
            <a:ext cx="2743701" cy="1924812"/>
          </a:xfrm>
          <a:prstGeom prst="rect">
            <a:avLst/>
          </a:prstGeom>
        </p:spPr>
      </p:pic>
      <p:pic>
        <p:nvPicPr>
          <p:cNvPr id="8" name="Immagine 7"/>
          <p:cNvPicPr>
            <a:picLocks noChangeAspect="1"/>
          </p:cNvPicPr>
          <p:nvPr/>
        </p:nvPicPr>
        <p:blipFill>
          <a:blip r:embed="rId4"/>
          <a:stretch>
            <a:fillRect/>
          </a:stretch>
        </p:blipFill>
        <p:spPr>
          <a:xfrm>
            <a:off x="5773089" y="4500358"/>
            <a:ext cx="2743701" cy="1924812"/>
          </a:xfrm>
          <a:prstGeom prst="rect">
            <a:avLst/>
          </a:prstGeom>
        </p:spPr>
      </p:pic>
      <p:sp>
        <p:nvSpPr>
          <p:cNvPr id="9" name="Freccia bidirezionale orizzontale 8"/>
          <p:cNvSpPr/>
          <p:nvPr/>
        </p:nvSpPr>
        <p:spPr>
          <a:xfrm>
            <a:off x="4443984" y="5157216"/>
            <a:ext cx="1170432" cy="47548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382150337"/>
      </p:ext>
    </p:extLst>
  </p:cSld>
  <p:clrMapOvr>
    <a:masterClrMapping/>
  </p:clrMapOvr>
  <p:transition spd="slow">
    <p:comb/>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628372" y="3319272"/>
            <a:ext cx="3998494" cy="2664621"/>
          </a:xfrm>
          <a:prstGeom prst="rect">
            <a:avLst/>
          </a:prstGeom>
        </p:spPr>
      </p:pic>
      <p:pic>
        <p:nvPicPr>
          <p:cNvPr id="4" name="Immagine 3"/>
          <p:cNvPicPr>
            <a:picLocks noChangeAspect="1"/>
          </p:cNvPicPr>
          <p:nvPr/>
        </p:nvPicPr>
        <p:blipFill>
          <a:blip r:embed="rId3"/>
          <a:stretch>
            <a:fillRect/>
          </a:stretch>
        </p:blipFill>
        <p:spPr>
          <a:xfrm>
            <a:off x="5127220" y="329184"/>
            <a:ext cx="3998494" cy="2664621"/>
          </a:xfrm>
          <a:prstGeom prst="rect">
            <a:avLst/>
          </a:prstGeom>
        </p:spPr>
      </p:pic>
      <p:pic>
        <p:nvPicPr>
          <p:cNvPr id="5" name="Immagine 4"/>
          <p:cNvPicPr>
            <a:picLocks noChangeAspect="1"/>
          </p:cNvPicPr>
          <p:nvPr/>
        </p:nvPicPr>
        <p:blipFill>
          <a:blip r:embed="rId4"/>
          <a:stretch>
            <a:fillRect/>
          </a:stretch>
        </p:blipFill>
        <p:spPr>
          <a:xfrm>
            <a:off x="5127220" y="3319272"/>
            <a:ext cx="3998494" cy="2664622"/>
          </a:xfrm>
          <a:prstGeom prst="rect">
            <a:avLst/>
          </a:prstGeom>
        </p:spPr>
      </p:pic>
      <p:pic>
        <p:nvPicPr>
          <p:cNvPr id="7" name="Immagine 6"/>
          <p:cNvPicPr>
            <a:picLocks noChangeAspect="1"/>
          </p:cNvPicPr>
          <p:nvPr/>
        </p:nvPicPr>
        <p:blipFill>
          <a:blip r:embed="rId5"/>
          <a:stretch>
            <a:fillRect/>
          </a:stretch>
        </p:blipFill>
        <p:spPr>
          <a:xfrm>
            <a:off x="628372" y="329184"/>
            <a:ext cx="3998494" cy="2664622"/>
          </a:xfrm>
          <a:prstGeom prst="rect">
            <a:avLst/>
          </a:prstGeom>
        </p:spPr>
      </p:pic>
      <p:sp>
        <p:nvSpPr>
          <p:cNvPr id="8" name="CasellaDiTesto 7"/>
          <p:cNvSpPr txBox="1"/>
          <p:nvPr/>
        </p:nvSpPr>
        <p:spPr>
          <a:xfrm>
            <a:off x="9296884" y="1978142"/>
            <a:ext cx="2818916" cy="1754326"/>
          </a:xfrm>
          <a:prstGeom prst="rect">
            <a:avLst/>
          </a:prstGeom>
          <a:noFill/>
        </p:spPr>
        <p:txBody>
          <a:bodyPr wrap="square" rtlCol="0">
            <a:spAutoFit/>
          </a:bodyPr>
          <a:lstStyle/>
          <a:p>
            <a:r>
              <a:rPr lang="en-US" dirty="0"/>
              <a:t>These are some pictures taken by us </a:t>
            </a:r>
            <a:r>
              <a:rPr lang="en-US" dirty="0" smtClean="0"/>
              <a:t>in </a:t>
            </a:r>
            <a:r>
              <a:rPr lang="en-US" b="1" dirty="0" err="1" smtClean="0"/>
              <a:t>Mercadante</a:t>
            </a:r>
            <a:r>
              <a:rPr lang="en-US" b="1" dirty="0" smtClean="0"/>
              <a:t> </a:t>
            </a:r>
            <a:r>
              <a:rPr lang="en-US" b="1" dirty="0"/>
              <a:t>Forest</a:t>
            </a:r>
            <a:r>
              <a:rPr lang="en-US" dirty="0"/>
              <a:t>. This means that it is still an </a:t>
            </a:r>
            <a:r>
              <a:rPr lang="en-US" dirty="0" smtClean="0"/>
              <a:t>area, fortunately</a:t>
            </a:r>
            <a:r>
              <a:rPr lang="en-US" dirty="0"/>
              <a:t>, free of </a:t>
            </a:r>
            <a:r>
              <a:rPr lang="en-US" dirty="0" smtClean="0"/>
              <a:t>pollution.</a:t>
            </a:r>
            <a:endParaRPr lang="it-IT" dirty="0"/>
          </a:p>
        </p:txBody>
      </p:sp>
      <p:sp>
        <p:nvSpPr>
          <p:cNvPr id="9" name="Smile 8"/>
          <p:cNvSpPr/>
          <p:nvPr/>
        </p:nvSpPr>
        <p:spPr>
          <a:xfrm>
            <a:off x="9357603" y="3867912"/>
            <a:ext cx="1216152" cy="1225296"/>
          </a:xfrm>
          <a:prstGeom prst="smileyFac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uore 9"/>
          <p:cNvSpPr/>
          <p:nvPr/>
        </p:nvSpPr>
        <p:spPr>
          <a:xfrm>
            <a:off x="10706342" y="3867912"/>
            <a:ext cx="1353312" cy="1225296"/>
          </a:xfrm>
          <a:prstGeom prst="hear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489738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Sfaccettatura">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584</TotalTime>
  <Words>493</Words>
  <Application>Microsoft Macintosh PowerPoint</Application>
  <PresentationFormat>Widescreen</PresentationFormat>
  <Paragraphs>46</Paragraphs>
  <Slides>12</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12</vt:i4>
      </vt:variant>
    </vt:vector>
  </HeadingPairs>
  <TitlesOfParts>
    <vt:vector size="17" baseType="lpstr">
      <vt:lpstr>Trebuchet MS</vt:lpstr>
      <vt:lpstr>Wingdings</vt:lpstr>
      <vt:lpstr>Wingdings 3</vt:lpstr>
      <vt:lpstr>Arial</vt:lpstr>
      <vt:lpstr>Sfaccettatura</vt:lpstr>
      <vt:lpstr>Presentazione di PowerPoint</vt:lpstr>
      <vt:lpstr>Presentazione di PowerPoint</vt:lpstr>
      <vt:lpstr>WHAT IS A LICHEN?</vt:lpstr>
      <vt:lpstr>LICHEN STRUCTURE</vt:lpstr>
      <vt:lpstr>THE SHAPE OF THALLIUM</vt:lpstr>
      <vt:lpstr>Presentazione di PowerPoint</vt:lpstr>
      <vt:lpstr>Presentazione di PowerPoint</vt:lpstr>
      <vt:lpstr>WHY ARE LICHENS GOOD BIOINDICATORS?</vt:lpstr>
      <vt:lpstr>Presentazione di PowerPoint</vt:lpstr>
      <vt:lpstr>Presentazione di PowerPoint</vt:lpstr>
      <vt:lpstr>Presentazione di PowerPoint</vt:lpstr>
      <vt:lpstr>Presentazione di PowerPoint</vt:lpstr>
    </vt:vector>
  </TitlesOfParts>
  <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LICHENS</dc:title>
  <dc:creator>Utente Windows</dc:creator>
  <cp:lastModifiedBy>Utente di Microsoft Office</cp:lastModifiedBy>
  <cp:revision>31</cp:revision>
  <dcterms:created xsi:type="dcterms:W3CDTF">2019-12-13T15:27:44Z</dcterms:created>
  <dcterms:modified xsi:type="dcterms:W3CDTF">2020-01-10T19:45:17Z</dcterms:modified>
</cp:coreProperties>
</file>