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5" r:id="rId5"/>
    <p:sldId id="259" r:id="rId6"/>
    <p:sldId id="263" r:id="rId7"/>
    <p:sldId id="261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2" d="100"/>
          <a:sy n="82" d="100"/>
        </p:scale>
        <p:origin x="43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Changes in temperature</a:t>
            </a:r>
            <a:r>
              <a:rPr lang="en-US" baseline="0" dirty="0"/>
              <a:t> over five years  (</a:t>
            </a:r>
            <a:r>
              <a:rPr lang="en-US" baseline="0" dirty="0" err="1"/>
              <a:t>kaunas</a:t>
            </a:r>
            <a:r>
              <a:rPr lang="en-US" baseline="0" dirty="0"/>
              <a:t> district, </a:t>
            </a:r>
            <a:r>
              <a:rPr lang="en-US" baseline="0" dirty="0" err="1"/>
              <a:t>november</a:t>
            </a:r>
            <a:r>
              <a:rPr lang="en-US" baseline="0" dirty="0"/>
              <a:t>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Sheet1!$B$2:$B$31</c:f>
              <c:numCache>
                <c:formatCode>0.0</c:formatCode>
                <c:ptCount val="30"/>
                <c:pt idx="0">
                  <c:v>5.7</c:v>
                </c:pt>
                <c:pt idx="1">
                  <c:v>5</c:v>
                </c:pt>
                <c:pt idx="2">
                  <c:v>5.6</c:v>
                </c:pt>
                <c:pt idx="3">
                  <c:v>5.8</c:v>
                </c:pt>
                <c:pt idx="4">
                  <c:v>6.1</c:v>
                </c:pt>
                <c:pt idx="5">
                  <c:v>7.5</c:v>
                </c:pt>
                <c:pt idx="6">
                  <c:v>10</c:v>
                </c:pt>
                <c:pt idx="7">
                  <c:v>6.7</c:v>
                </c:pt>
                <c:pt idx="8">
                  <c:v>6.1</c:v>
                </c:pt>
                <c:pt idx="9">
                  <c:v>7.8</c:v>
                </c:pt>
                <c:pt idx="10">
                  <c:v>8.8000000000000007</c:v>
                </c:pt>
                <c:pt idx="11">
                  <c:v>6</c:v>
                </c:pt>
                <c:pt idx="12">
                  <c:v>5</c:v>
                </c:pt>
                <c:pt idx="13">
                  <c:v>5.3</c:v>
                </c:pt>
                <c:pt idx="14">
                  <c:v>4.3</c:v>
                </c:pt>
                <c:pt idx="15">
                  <c:v>4.5999999999999996</c:v>
                </c:pt>
                <c:pt idx="16">
                  <c:v>4.9000000000000004</c:v>
                </c:pt>
                <c:pt idx="17">
                  <c:v>1.7</c:v>
                </c:pt>
                <c:pt idx="18">
                  <c:v>-0.2</c:v>
                </c:pt>
                <c:pt idx="19">
                  <c:v>0.6</c:v>
                </c:pt>
                <c:pt idx="20">
                  <c:v>0.1</c:v>
                </c:pt>
                <c:pt idx="21">
                  <c:v>0.2</c:v>
                </c:pt>
                <c:pt idx="22">
                  <c:v>1</c:v>
                </c:pt>
                <c:pt idx="23">
                  <c:v>-0.1</c:v>
                </c:pt>
                <c:pt idx="24">
                  <c:v>-0.3</c:v>
                </c:pt>
                <c:pt idx="25">
                  <c:v>-0.8</c:v>
                </c:pt>
                <c:pt idx="26">
                  <c:v>-3.5</c:v>
                </c:pt>
                <c:pt idx="27">
                  <c:v>-4.5</c:v>
                </c:pt>
                <c:pt idx="28">
                  <c:v>-7.4</c:v>
                </c:pt>
                <c:pt idx="29">
                  <c:v>-8.3000000000000007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9E-44CD-886B-155E7241D4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Sheet1!$C$2:$C$31</c:f>
              <c:numCache>
                <c:formatCode>0.0</c:formatCode>
                <c:ptCount val="30"/>
                <c:pt idx="0">
                  <c:v>4.3</c:v>
                </c:pt>
                <c:pt idx="1">
                  <c:v>2.7</c:v>
                </c:pt>
                <c:pt idx="2">
                  <c:v>7.8</c:v>
                </c:pt>
                <c:pt idx="3">
                  <c:v>10.9</c:v>
                </c:pt>
                <c:pt idx="4">
                  <c:v>10.8</c:v>
                </c:pt>
                <c:pt idx="5">
                  <c:v>8.1</c:v>
                </c:pt>
                <c:pt idx="6">
                  <c:v>6.4</c:v>
                </c:pt>
                <c:pt idx="7">
                  <c:v>4.9000000000000004</c:v>
                </c:pt>
                <c:pt idx="8">
                  <c:v>8.4</c:v>
                </c:pt>
                <c:pt idx="9">
                  <c:v>8.3000000000000007</c:v>
                </c:pt>
                <c:pt idx="10">
                  <c:v>5.9</c:v>
                </c:pt>
                <c:pt idx="11">
                  <c:v>4.0999999999999996</c:v>
                </c:pt>
                <c:pt idx="12">
                  <c:v>9.9</c:v>
                </c:pt>
                <c:pt idx="13">
                  <c:v>10.1</c:v>
                </c:pt>
                <c:pt idx="14">
                  <c:v>7</c:v>
                </c:pt>
                <c:pt idx="15">
                  <c:v>6.9</c:v>
                </c:pt>
                <c:pt idx="16">
                  <c:v>7.2</c:v>
                </c:pt>
                <c:pt idx="17">
                  <c:v>8.9</c:v>
                </c:pt>
                <c:pt idx="18">
                  <c:v>6.9</c:v>
                </c:pt>
                <c:pt idx="19">
                  <c:v>5.2</c:v>
                </c:pt>
                <c:pt idx="20">
                  <c:v>4.2</c:v>
                </c:pt>
                <c:pt idx="21">
                  <c:v>-0.2</c:v>
                </c:pt>
                <c:pt idx="22">
                  <c:v>-2.7</c:v>
                </c:pt>
                <c:pt idx="23">
                  <c:v>-1.7</c:v>
                </c:pt>
                <c:pt idx="24">
                  <c:v>-2.4</c:v>
                </c:pt>
                <c:pt idx="25">
                  <c:v>-1.2</c:v>
                </c:pt>
                <c:pt idx="26">
                  <c:v>1</c:v>
                </c:pt>
                <c:pt idx="27">
                  <c:v>3</c:v>
                </c:pt>
                <c:pt idx="28">
                  <c:v>6</c:v>
                </c:pt>
                <c:pt idx="29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A9E-44CD-886B-155E7241D4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8425464"/>
        <c:axId val="358425856"/>
      </c:lineChart>
      <c:catAx>
        <c:axId val="358425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58425856"/>
        <c:crossesAt val="0"/>
        <c:auto val="1"/>
        <c:lblAlgn val="ctr"/>
        <c:lblOffset val="100"/>
        <c:noMultiLvlLbl val="0"/>
      </c:catAx>
      <c:valAx>
        <c:axId val="358425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584254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</c:dTable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Changes in temperature</a:t>
            </a:r>
            <a:r>
              <a:rPr lang="en-US" baseline="0"/>
              <a:t> over five years  (</a:t>
            </a:r>
            <a:r>
              <a:rPr lang="en-US" baseline="0" err="1"/>
              <a:t>kaunas</a:t>
            </a:r>
            <a:r>
              <a:rPr lang="en-US" baseline="0"/>
              <a:t> district, </a:t>
            </a:r>
            <a:r>
              <a:rPr lang="en-US" baseline="0" err="1"/>
              <a:t>november</a:t>
            </a:r>
            <a:r>
              <a:rPr lang="en-US" baseline="0"/>
              <a:t>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year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Sheet1!$B$2:$B$7</c:f>
              <c:numCache>
                <c:formatCode>0.00</c:formatCode>
                <c:ptCount val="6"/>
                <c:pt idx="0">
                  <c:v>2.79</c:v>
                </c:pt>
                <c:pt idx="1">
                  <c:v>4.84</c:v>
                </c:pt>
                <c:pt idx="2">
                  <c:v>1.1499999999999999</c:v>
                </c:pt>
                <c:pt idx="3">
                  <c:v>3.88</c:v>
                </c:pt>
                <c:pt idx="4">
                  <c:v>2.77</c:v>
                </c:pt>
                <c:pt idx="5">
                  <c:v>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EB-4104-99FD-907690D4BE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8427032"/>
        <c:axId val="358427424"/>
      </c:lineChart>
      <c:catAx>
        <c:axId val="358427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58427424"/>
        <c:crossesAt val="0"/>
        <c:auto val="1"/>
        <c:lblAlgn val="ctr"/>
        <c:lblOffset val="100"/>
        <c:noMultiLvlLbl val="0"/>
      </c:catAx>
      <c:valAx>
        <c:axId val="358427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584270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</c:dTable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effectLst/>
              </a:rPr>
              <a:t>RAINFALL</a:t>
            </a:r>
            <a:r>
              <a:rPr lang="en-US" sz="2400" b="1" baseline="0" dirty="0">
                <a:effectLst/>
              </a:rPr>
              <a:t> OF NOVEMBER DIFERENCE OVER FIVE YEARS</a:t>
            </a:r>
            <a:endParaRPr lang="en-US" sz="2400" b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764-42D1-8D8F-CC4FEF32884E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1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November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64-42D1-8D8F-CC4FEF3288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November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95.6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64-42D1-8D8F-CC4FEF32884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November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64.8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64-42D1-8D8F-CC4FEF32884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November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44.7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64-42D1-8D8F-CC4FEF32884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November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26.1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64-42D1-8D8F-CC4FEF32884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November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64-42D1-8D8F-CC4FEF32884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8807248"/>
        <c:axId val="358807640"/>
      </c:barChart>
      <c:catAx>
        <c:axId val="358807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58807640"/>
        <c:crosses val="autoZero"/>
        <c:auto val="1"/>
        <c:lblAlgn val="ctr"/>
        <c:lblOffset val="100"/>
        <c:noMultiLvlLbl val="0"/>
      </c:catAx>
      <c:valAx>
        <c:axId val="358807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Rainfall (milliliters)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58807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87F8B-10B2-465D-8F16-D9AA03C41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453CB-BC91-410C-B5B5-F6C90C4C1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40A9C-639F-4150-88D5-90CDF17A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8DD3-4A4F-4710-A2FF-AF9418B05A19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CE464-E182-4713-9E15-8699994BE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B4C52-AFD0-4659-8919-4D29ECE39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BCB1-2087-45DB-98AF-C694389F1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60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8BF0-2FD3-47CB-BD81-754AD25F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91C416-582A-4F66-90EF-0970AF8A0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BEDD1-37F1-4BE3-8C0E-68653C90B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8DD3-4A4F-4710-A2FF-AF9418B05A19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95829-DC36-40CA-B8FA-11C7DDCD7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1D058-3ACC-4D98-BEAE-11EC7D0F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BCB1-2087-45DB-98AF-C694389F1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D8C763-9EE3-4272-A2DB-A68ABA083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6EA8D-CA5C-4016-91B9-AD929FC79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D2892-7717-42E7-8EA9-4F2ADC49B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8DD3-4A4F-4710-A2FF-AF9418B05A19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18723-08B6-435F-B5D8-35237417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38350-CD99-4C57-9D80-FA11DEDB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BCB1-2087-45DB-98AF-C694389F1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93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4F1-F0AF-43FA-B317-2F7448A18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AF7F7-F0E1-4658-95E2-F9CD6218F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05156-BDF4-428E-80E6-F0EEC98B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8DD3-4A4F-4710-A2FF-AF9418B05A19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6C73-85E9-42C4-BD89-F5280313C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51CF7-886C-4179-955A-306E58C31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BCB1-2087-45DB-98AF-C694389F1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5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B6544-D24B-486E-8E58-4E9A566EA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6C2E4-F0F3-48B9-95BC-DFD3BDD71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9634B-AD7E-4D2F-9C0A-1929C066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8DD3-4A4F-4710-A2FF-AF9418B05A19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B1A4E-B967-49C9-8D88-73964798B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9C201-DB75-4AED-AD3E-87B5E88D2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BCB1-2087-45DB-98AF-C694389F1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D31B0-81A0-4EB4-86E8-C203292F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A200E-06A1-48C8-A162-87C403229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35B6D-B764-4413-85F3-1D57A4B21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171C1E-CEF6-4944-9BA3-8A2D78D4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8DD3-4A4F-4710-A2FF-AF9418B05A19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EC89D-F0DF-47AF-AF02-47F8B671E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D5ED0-3697-4BA8-A21D-7DC76EE21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BCB1-2087-45DB-98AF-C694389F1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1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609D6-A1D1-40F5-8F82-BBB4C8C1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8DCFA-0160-4075-B265-861A291F8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6BDA6-E077-4C13-B490-ADE497543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F91CF5-09FC-4833-AC95-E10295EE5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4E13C-CAE8-4B51-8D1D-4C4269138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EB8792-499F-4D65-86CF-DBF2EDBB1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8DD3-4A4F-4710-A2FF-AF9418B05A19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3124B4-8D52-4162-B44A-487499300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DC6D4D-97F5-4DBF-854C-60BC009C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BCB1-2087-45DB-98AF-C694389F1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3AD8D-285E-46DF-A137-96AA2DEEB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BC7FA-A690-4F2F-8DCF-EE6D788BA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8DD3-4A4F-4710-A2FF-AF9418B05A19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4D74D-0D18-46AA-ADD5-2946A5827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9830B-B2F7-49AF-8F37-04196712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BCB1-2087-45DB-98AF-C694389F1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5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32DDB2-90A3-4323-A535-AA9AC09EE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8DD3-4A4F-4710-A2FF-AF9418B05A19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606A18-1EDB-4C4C-BD13-154385443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125AE-2689-4FFF-B5CE-97920DD4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BCB1-2087-45DB-98AF-C694389F1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2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79DC8-9C17-48B0-85B1-47EBC6E9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CFE9-7836-446C-95BC-D9FAE5EDF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78E76F-9328-4E27-AE60-D0CB81058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EC117-B661-4CF2-9604-EDE0F9F6D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8DD3-4A4F-4710-A2FF-AF9418B05A19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88B36-AC73-4DE7-88D5-59F083350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51E46-6452-4B05-A159-92DF174FD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BCB1-2087-45DB-98AF-C694389F1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6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CBBCC-A292-4396-8C15-5B694C634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B181F4-32EA-4F95-A415-37C85992C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2374DC-688E-490D-B746-0BDA2AFD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656D2-30B8-44C4-8BAE-B4F29828D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8DD3-4A4F-4710-A2FF-AF9418B05A19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950ED-42CA-49AE-948D-27431B9C5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1D7FA-DE31-446E-8F0D-DDB5532E4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BCB1-2087-45DB-98AF-C694389F1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02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C582E1-91AC-4410-9F1B-36F469B11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1812D-C23E-404B-ABC9-35C4059E4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1753E-F340-41FD-BED5-6809AC678D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28DD3-4A4F-4710-A2FF-AF9418B05A19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6C6AC-0E74-4129-8307-172C15D13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12DC8-21C8-4E14-B6F1-7A1353304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8BCB1-2087-45DB-98AF-C694389F1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7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4">
            <a:extLst>
              <a:ext uri="{FF2B5EF4-FFF2-40B4-BE49-F238E27FC236}">
                <a16:creationId xmlns:a16="http://schemas.microsoft.com/office/drawing/2014/main" id="{3DEF021D-AB1C-4089-951E-F6C724DDA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643A5-33DF-40AA-854C-EB2E7549A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2586" y="452347"/>
            <a:ext cx="6122022" cy="2967606"/>
          </a:xfrm>
        </p:spPr>
        <p:txBody>
          <a:bodyPr anchor="b">
            <a:normAutofit/>
          </a:bodyPr>
          <a:lstStyle/>
          <a:p>
            <a:r>
              <a:rPr lang="lt-LT" sz="4400" dirty="0" err="1"/>
              <a:t>Temperatures</a:t>
            </a:r>
            <a:r>
              <a:rPr lang="lt-LT" sz="4400" dirty="0"/>
              <a:t> </a:t>
            </a:r>
            <a:r>
              <a:rPr lang="lt-LT" sz="4400" dirty="0" err="1"/>
              <a:t>and</a:t>
            </a:r>
            <a:r>
              <a:rPr lang="lt-LT" sz="4400" dirty="0"/>
              <a:t> </a:t>
            </a:r>
            <a:r>
              <a:rPr lang="lt-LT" sz="4400" dirty="0" err="1"/>
              <a:t>precipitation</a:t>
            </a:r>
            <a:r>
              <a:rPr lang="lt-LT" sz="4400" dirty="0"/>
              <a:t> </a:t>
            </a:r>
            <a:r>
              <a:rPr lang="lt-LT" sz="4400" dirty="0" err="1"/>
              <a:t>in</a:t>
            </a:r>
            <a:r>
              <a:rPr lang="lt-LT" sz="4400" dirty="0"/>
              <a:t> Lithuania </a:t>
            </a:r>
            <a:r>
              <a:rPr lang="lt-LT" sz="4400" dirty="0" err="1"/>
              <a:t>in</a:t>
            </a:r>
            <a:r>
              <a:rPr lang="lt-LT" sz="4400" dirty="0"/>
              <a:t> </a:t>
            </a:r>
            <a:r>
              <a:rPr lang="lt-LT" sz="4400" dirty="0" err="1"/>
              <a:t>November</a:t>
            </a:r>
            <a:r>
              <a:rPr lang="en-US" sz="4400" dirty="0"/>
              <a:t>,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2B2CB-4EEB-4496-B364-FA22A5C8B3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1213" y="3702220"/>
            <a:ext cx="4114046" cy="219268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Lithuanian team from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Prienai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Žiburys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gymnasium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CE5A2-DEA2-4508-958C-0DB2C5A3A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500"/>
          <a:stretch/>
        </p:blipFill>
        <p:spPr>
          <a:xfrm>
            <a:off x="9839048" y="4798562"/>
            <a:ext cx="1159096" cy="1159096"/>
          </a:xfrm>
          <a:prstGeom prst="rect">
            <a:avLst/>
          </a:prstGeom>
        </p:spPr>
      </p:pic>
      <p:sp>
        <p:nvSpPr>
          <p:cNvPr id="48" name="Rectangle 36">
            <a:extLst>
              <a:ext uri="{FF2B5EF4-FFF2-40B4-BE49-F238E27FC236}">
                <a16:creationId xmlns:a16="http://schemas.microsoft.com/office/drawing/2014/main" id="{C46D1DC4-2D1F-447F-BBC7-DA989F74C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998147" y="703095"/>
            <a:ext cx="367840" cy="5426816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49" name="Straight Connector 38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0">
            <a:extLst>
              <a:ext uri="{FF2B5EF4-FFF2-40B4-BE49-F238E27FC236}">
                <a16:creationId xmlns:a16="http://schemas.microsoft.com/office/drawing/2014/main" id="{EE9C6408-AA0E-411D-A5D2-E5F13306F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>
            <a:extLst>
              <a:ext uri="{FF2B5EF4-FFF2-40B4-BE49-F238E27FC236}">
                <a16:creationId xmlns:a16="http://schemas.microsoft.com/office/drawing/2014/main" id="{E21BEF86-0304-479D-B9E1-E7B819A46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510" y="53118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t-LT"/>
          </a:p>
        </p:txBody>
      </p:sp>
      <p:pic>
        <p:nvPicPr>
          <p:cNvPr id="2049" name="Paveikslėlis 1" descr="euro">
            <a:extLst>
              <a:ext uri="{FF2B5EF4-FFF2-40B4-BE49-F238E27FC236}">
                <a16:creationId xmlns:a16="http://schemas.microsoft.com/office/drawing/2014/main" id="{06A2267C-1725-47D6-901B-74C24FACD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75" y="827506"/>
            <a:ext cx="800100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AFC2899D-9361-4580-97B4-D0C735A0B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845" y="98838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t-LT" altLang="lt-L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A </a:t>
            </a:r>
            <a:r>
              <a:rPr kumimoji="0" lang="lt-LT" altLang="lt-L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European</a:t>
            </a:r>
            <a:r>
              <a:rPr kumimoji="0" lang="lt-LT" altLang="lt-L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lt-LT" altLang="lt-L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green</a:t>
            </a:r>
            <a:r>
              <a:rPr kumimoji="0" lang="lt-LT" altLang="lt-L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lt-LT" altLang="lt-L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goal</a:t>
            </a:r>
            <a:r>
              <a:rPr kumimoji="0" lang="lt-LT" altLang="lt-L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lt-LT" altLang="lt-L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clean</a:t>
            </a:r>
            <a:r>
              <a:rPr kumimoji="0" lang="lt-LT" altLang="lt-L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lt-LT" altLang="lt-L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energy</a:t>
            </a:r>
            <a:r>
              <a:rPr kumimoji="0" lang="lt-LT" altLang="lt-L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lt-LT" altLang="lt-L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</a:t>
            </a:r>
            <a:r>
              <a:rPr kumimoji="0" lang="lt-LT" altLang="lt-L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lt-LT" altLang="lt-L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environmental</a:t>
            </a:r>
            <a:r>
              <a:rPr kumimoji="0" lang="lt-LT" altLang="lt-L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lt-LT" altLang="lt-L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sustainability</a:t>
            </a:r>
            <a:r>
              <a:rPr kumimoji="0" lang="lt-LT" altLang="lt-L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lt-LT" altLang="lt-L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against</a:t>
            </a:r>
            <a:r>
              <a:rPr kumimoji="0" lang="lt-LT" altLang="lt-L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lt-LT" altLang="lt-L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climate</a:t>
            </a:r>
            <a:r>
              <a:rPr kumimoji="0" lang="lt-LT" altLang="lt-L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lt-LT" altLang="lt-LT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change</a:t>
            </a:r>
            <a:endParaRPr kumimoji="0" lang="lt-LT" altLang="lt-LT" sz="1200" b="0" i="0" u="none" strike="noStrike" cap="none" normalizeH="0" baseline="0" dirty="0">
              <a:ln>
                <a:noFill/>
              </a:ln>
              <a:solidFill>
                <a:srgbClr val="00000A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t-LT" altLang="lt-L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Erasmus+ 2019-1-IT02-KA229-062189_4</a:t>
            </a:r>
            <a:endParaRPr kumimoji="0" lang="lt-LT" altLang="lt-L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612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10ADD8-CEBD-43F8-A65A-76F94DB7FD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15730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4A339-F5E4-44AF-9CC8-4841207AB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47" y="689022"/>
            <a:ext cx="12013833" cy="44560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t-LT" sz="2400" dirty="0" err="1"/>
              <a:t>Compared</a:t>
            </a:r>
            <a:r>
              <a:rPr lang="lt-LT" sz="2400" dirty="0"/>
              <a:t> to </a:t>
            </a:r>
            <a:r>
              <a:rPr lang="lt-LT" sz="2400" dirty="0" err="1"/>
              <a:t>the</a:t>
            </a:r>
            <a:r>
              <a:rPr lang="lt-LT" sz="2400" dirty="0"/>
              <a:t> 20th </a:t>
            </a:r>
            <a:r>
              <a:rPr lang="lt-LT" sz="2400" dirty="0" err="1"/>
              <a:t>century</a:t>
            </a:r>
            <a:r>
              <a:rPr lang="en-US" sz="2400" dirty="0"/>
              <a:t> t</a:t>
            </a:r>
            <a:r>
              <a:rPr lang="lt-LT" sz="2400" dirty="0" err="1"/>
              <a:t>he</a:t>
            </a:r>
            <a:r>
              <a:rPr lang="lt-LT" sz="2400" dirty="0"/>
              <a:t> </a:t>
            </a:r>
            <a:r>
              <a:rPr lang="lt-LT" sz="2400" dirty="0" err="1"/>
              <a:t>average</a:t>
            </a:r>
            <a:r>
              <a:rPr lang="lt-LT" sz="2400" dirty="0"/>
              <a:t> </a:t>
            </a:r>
            <a:r>
              <a:rPr lang="lt-LT" sz="2400" dirty="0" err="1"/>
              <a:t>annual</a:t>
            </a:r>
            <a:r>
              <a:rPr lang="lt-LT" sz="2400" dirty="0"/>
              <a:t> </a:t>
            </a:r>
            <a:r>
              <a:rPr lang="lt-LT" sz="2400" dirty="0" err="1"/>
              <a:t>temperature</a:t>
            </a:r>
            <a:r>
              <a:rPr lang="lt-LT" sz="2400" dirty="0"/>
              <a:t> </a:t>
            </a:r>
            <a:r>
              <a:rPr lang="lt-LT" sz="2400" dirty="0" err="1"/>
              <a:t>in</a:t>
            </a:r>
            <a:r>
              <a:rPr lang="lt-LT" sz="2400" dirty="0"/>
              <a:t> Lithuania </a:t>
            </a:r>
            <a:r>
              <a:rPr lang="lt-LT" sz="2400" dirty="0" err="1"/>
              <a:t>rose</a:t>
            </a:r>
            <a:r>
              <a:rPr lang="lt-LT" sz="2400" dirty="0"/>
              <a:t> </a:t>
            </a:r>
            <a:r>
              <a:rPr lang="lt-LT" sz="2400" dirty="0" err="1"/>
              <a:t>by</a:t>
            </a:r>
            <a:r>
              <a:rPr lang="lt-LT" sz="2400" dirty="0"/>
              <a:t> 0.7-0.9 ° C</a:t>
            </a:r>
            <a:r>
              <a:rPr lang="en-US" sz="2400" dirty="0"/>
              <a:t> 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rgbClr val="FFFFFF"/>
                </a:solidFill>
              </a:rPr>
              <a:t>S</a:t>
            </a:r>
            <a:r>
              <a:rPr lang="lt-LT" sz="2400" dirty="0" err="1">
                <a:solidFill>
                  <a:srgbClr val="FFFFFF"/>
                </a:solidFill>
              </a:rPr>
              <a:t>ummer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droughts</a:t>
            </a:r>
            <a:r>
              <a:rPr lang="lt-LT" sz="2400" dirty="0">
                <a:solidFill>
                  <a:srgbClr val="FFFFFF"/>
                </a:solidFill>
              </a:rPr>
              <a:t> are </a:t>
            </a:r>
            <a:r>
              <a:rPr lang="lt-LT" sz="2400" dirty="0" err="1">
                <a:solidFill>
                  <a:srgbClr val="FFFFFF"/>
                </a:solidFill>
              </a:rPr>
              <a:t>increasingly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frequent</a:t>
            </a:r>
            <a:r>
              <a:rPr lang="lt-LT" sz="2400" dirty="0">
                <a:solidFill>
                  <a:srgbClr val="FFFFFF"/>
                </a:solidFill>
              </a:rPr>
              <a:t> (1992, 1994, 2002, 2006)</a:t>
            </a:r>
            <a:r>
              <a:rPr lang="en-US" sz="2400" dirty="0">
                <a:solidFill>
                  <a:srgbClr val="FFFFFF"/>
                </a:solidFill>
              </a:rPr>
              <a:t>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lt-LT" sz="2400" dirty="0" err="1">
                <a:solidFill>
                  <a:srgbClr val="FFFFFF"/>
                </a:solidFill>
              </a:rPr>
              <a:t>Precipitation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changes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in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the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territory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of</a:t>
            </a:r>
            <a:r>
              <a:rPr lang="lt-LT" sz="2400" dirty="0">
                <a:solidFill>
                  <a:srgbClr val="FFFFFF"/>
                </a:solidFill>
              </a:rPr>
              <a:t> Lithuania vary</a:t>
            </a:r>
            <a:r>
              <a:rPr lang="en-US" sz="2400" dirty="0">
                <a:solidFill>
                  <a:srgbClr val="FFFFFF"/>
                </a:solidFill>
              </a:rPr>
              <a:t>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lt-LT" sz="2400" dirty="0" err="1">
                <a:solidFill>
                  <a:srgbClr val="FFFFFF"/>
                </a:solidFill>
              </a:rPr>
              <a:t>Liquid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precipitation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is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increasingly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responsible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for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the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cold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period</a:t>
            </a:r>
            <a:r>
              <a:rPr lang="lt-LT" sz="2400" dirty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4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CD8FD-00EE-4832-86BD-49436880C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31AB92D9-0707-49B5-A475-F019E69E0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540615" cy="4726276"/>
          </a:xfrm>
        </p:spPr>
        <p:txBody>
          <a:bodyPr>
            <a:normAutofit/>
          </a:bodyPr>
          <a:lstStyle/>
          <a:p>
            <a:pPr algn="r"/>
            <a:r>
              <a:rPr lang="lt-LT" sz="4000" dirty="0" err="1"/>
              <a:t>Work</a:t>
            </a:r>
            <a:r>
              <a:rPr lang="lt-LT" sz="4000" dirty="0"/>
              <a:t> </a:t>
            </a:r>
            <a:r>
              <a:rPr lang="lt-LT" sz="4000" dirty="0" err="1"/>
              <a:t>objective</a:t>
            </a:r>
            <a:r>
              <a:rPr lang="en-US" sz="4000" dirty="0"/>
              <a:t>:</a:t>
            </a:r>
            <a:endParaRPr lang="lt-LT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2916643-E8D7-4676-87C1-12B26C9FA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6126514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t-LT" sz="2400" dirty="0">
                <a:solidFill>
                  <a:srgbClr val="FFFFFF"/>
                </a:solidFill>
              </a:rPr>
              <a:t>To </a:t>
            </a:r>
            <a:r>
              <a:rPr lang="en-US" sz="2400" dirty="0">
                <a:solidFill>
                  <a:srgbClr val="FFFFFF"/>
                </a:solidFill>
              </a:rPr>
              <a:t>determine the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temperature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and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rainfall</a:t>
            </a:r>
            <a:r>
              <a:rPr lang="lt-LT" sz="2400" dirty="0">
                <a:solidFill>
                  <a:srgbClr val="FFFFFF"/>
                </a:solidFill>
              </a:rPr>
              <a:t> </a:t>
            </a:r>
            <a:r>
              <a:rPr lang="lt-LT" sz="2400" dirty="0" err="1">
                <a:solidFill>
                  <a:srgbClr val="FFFFFF"/>
                </a:solidFill>
              </a:rPr>
              <a:t>in</a:t>
            </a:r>
            <a:r>
              <a:rPr lang="lt-LT" sz="2400" dirty="0">
                <a:solidFill>
                  <a:srgbClr val="FFFFFF"/>
                </a:solidFill>
              </a:rPr>
              <a:t> Lithuania </a:t>
            </a:r>
            <a:r>
              <a:rPr lang="lt-LT" sz="2400" dirty="0" err="1">
                <a:solidFill>
                  <a:srgbClr val="FFFFFF"/>
                </a:solidFill>
              </a:rPr>
              <a:t>in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/>
              <a:t>November 2019.</a:t>
            </a: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To compare the average temperature of November 2019 and the rainfall with statistical data from 2014 to 2018.</a:t>
            </a:r>
            <a:endParaRPr lang="lt-LT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056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8DA5ADB-EB98-4F09-B90C-26194F59A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2000"/>
              <a:t>Statistics were collected using measurements provided by the Lithuanian Hydrometeorological Service from Kaunas Meteorological Station.</a:t>
            </a:r>
          </a:p>
          <a:p>
            <a:pPr marL="0" indent="0">
              <a:buNone/>
            </a:pPr>
            <a:endParaRPr lang="lt-LT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BDBA4-A7E3-4822-8CAF-AC4D5AE25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269" y="1119955"/>
            <a:ext cx="6695443" cy="513875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605302-6BCC-4061-805C-0C7F4A996FCD}"/>
              </a:ext>
            </a:extLst>
          </p:cNvPr>
          <p:cNvCxnSpPr/>
          <p:nvPr/>
        </p:nvCxnSpPr>
        <p:spPr>
          <a:xfrm flipV="1">
            <a:off x="5583627" y="4253023"/>
            <a:ext cx="2700670" cy="928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E32E5D-2572-440D-8A81-7482EB29E29D}"/>
              </a:ext>
            </a:extLst>
          </p:cNvPr>
          <p:cNvCxnSpPr/>
          <p:nvPr/>
        </p:nvCxnSpPr>
        <p:spPr>
          <a:xfrm flipV="1">
            <a:off x="5583627" y="4774357"/>
            <a:ext cx="2700670" cy="928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E638A688-832B-4D5F-A38F-1CD71E1DB5E2}"/>
              </a:ext>
            </a:extLst>
          </p:cNvPr>
          <p:cNvSpPr/>
          <p:nvPr/>
        </p:nvSpPr>
        <p:spPr>
          <a:xfrm>
            <a:off x="8284297" y="4121547"/>
            <a:ext cx="221750" cy="1778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E48C9AF9-E098-4E1C-A837-238F8DA42C26}"/>
              </a:ext>
            </a:extLst>
          </p:cNvPr>
          <p:cNvSpPr/>
          <p:nvPr/>
        </p:nvSpPr>
        <p:spPr>
          <a:xfrm>
            <a:off x="8284297" y="4667351"/>
            <a:ext cx="221750" cy="1778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1E18A3-4B82-47C0-B39A-A5F5E1018B6B}"/>
              </a:ext>
            </a:extLst>
          </p:cNvPr>
          <p:cNvSpPr txBox="1"/>
          <p:nvPr/>
        </p:nvSpPr>
        <p:spPr>
          <a:xfrm>
            <a:off x="5032269" y="3948851"/>
            <a:ext cx="149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solidFill>
                  <a:schemeClr val="bg1"/>
                </a:solidFill>
              </a:rPr>
              <a:t>Kaunas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6C119C-D66E-4452-BE2E-737ED089F7CC}"/>
              </a:ext>
            </a:extLst>
          </p:cNvPr>
          <p:cNvSpPr txBox="1"/>
          <p:nvPr/>
        </p:nvSpPr>
        <p:spPr>
          <a:xfrm>
            <a:off x="5162161" y="4423513"/>
            <a:ext cx="149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solidFill>
                  <a:schemeClr val="bg1"/>
                </a:solidFill>
              </a:rPr>
              <a:t>Prienai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56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AD70D8-6E8B-4CEA-82DA-C473C579B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07" y="0"/>
            <a:ext cx="1028378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B99751EF-462B-496B-B658-93689CCBF8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291357"/>
              </p:ext>
            </p:extLst>
          </p:nvPr>
        </p:nvGraphicFramePr>
        <p:xfrm>
          <a:off x="1120477" y="1123527"/>
          <a:ext cx="9951041" cy="460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8935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1F11764F-30A8-4DAB-942F-433AE44583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8708166"/>
              </p:ext>
            </p:extLst>
          </p:nvPr>
        </p:nvGraphicFramePr>
        <p:xfrm>
          <a:off x="1120477" y="1123527"/>
          <a:ext cx="9951041" cy="460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0561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A240A8A-04C4-4FA8-BBA1-4E8F64A213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2391014"/>
              </p:ext>
            </p:extLst>
          </p:nvPr>
        </p:nvGraphicFramePr>
        <p:xfrm>
          <a:off x="838200" y="765544"/>
          <a:ext cx="10515600" cy="5411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4890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809B83-C472-4551-8233-E1E83F0A6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C8F9AB4E-83A5-4EB4-A8A5-6F2411D31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Conclusions</a:t>
            </a:r>
            <a:endParaRPr lang="lt-LT" sz="36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B963AA8-750F-4F20-BFB6-EFAADD28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05" y="2968459"/>
            <a:ext cx="4881243" cy="2619839"/>
          </a:xfrm>
        </p:spPr>
        <p:txBody>
          <a:bodyPr anchor="ctr">
            <a:normAutofit/>
          </a:bodyPr>
          <a:lstStyle/>
          <a:p>
            <a:r>
              <a:rPr lang="lt-LT" sz="1800" dirty="0" err="1"/>
              <a:t>The</a:t>
            </a:r>
            <a:r>
              <a:rPr lang="lt-LT" sz="1800" dirty="0"/>
              <a:t> </a:t>
            </a:r>
            <a:r>
              <a:rPr lang="lt-LT" sz="1800" dirty="0" err="1"/>
              <a:t>average</a:t>
            </a:r>
            <a:r>
              <a:rPr lang="lt-LT" sz="1800" dirty="0"/>
              <a:t> </a:t>
            </a:r>
            <a:r>
              <a:rPr lang="lt-LT" sz="1800" dirty="0" err="1"/>
              <a:t>temperature</a:t>
            </a:r>
            <a:r>
              <a:rPr lang="lt-LT" sz="1800" dirty="0"/>
              <a:t> </a:t>
            </a:r>
            <a:r>
              <a:rPr lang="lt-LT" sz="1800" dirty="0" err="1"/>
              <a:t>in</a:t>
            </a:r>
            <a:r>
              <a:rPr lang="lt-LT" sz="1800" dirty="0"/>
              <a:t> </a:t>
            </a:r>
            <a:r>
              <a:rPr lang="lt-LT" sz="1800" dirty="0" err="1"/>
              <a:t>November</a:t>
            </a:r>
            <a:r>
              <a:rPr lang="lt-LT" sz="1800" dirty="0"/>
              <a:t> 2019 </a:t>
            </a:r>
            <a:r>
              <a:rPr lang="lt-LT" sz="1800" dirty="0" err="1"/>
              <a:t>is</a:t>
            </a:r>
            <a:r>
              <a:rPr lang="lt-LT" sz="1800" dirty="0"/>
              <a:t> 5.4 </a:t>
            </a:r>
            <a:r>
              <a:rPr lang="lt-LT" sz="1800" dirty="0" err="1"/>
              <a:t>degrees</a:t>
            </a:r>
            <a:r>
              <a:rPr lang="lt-LT" sz="1800" dirty="0"/>
              <a:t>. </a:t>
            </a:r>
            <a:r>
              <a:rPr lang="lt-LT" sz="1800" dirty="0" err="1"/>
              <a:t>And</a:t>
            </a:r>
            <a:r>
              <a:rPr lang="lt-LT" sz="1800" dirty="0"/>
              <a:t> </a:t>
            </a:r>
            <a:r>
              <a:rPr lang="lt-LT" sz="1800" dirty="0" err="1"/>
              <a:t>that</a:t>
            </a:r>
            <a:r>
              <a:rPr lang="en-US" sz="1800" dirty="0"/>
              <a:t> is</a:t>
            </a:r>
            <a:r>
              <a:rPr lang="lt-LT" sz="1800" dirty="0"/>
              <a:t> 1.5 </a:t>
            </a:r>
            <a:r>
              <a:rPr lang="lt-LT" sz="1800" dirty="0" err="1"/>
              <a:t>times</a:t>
            </a:r>
            <a:r>
              <a:rPr lang="lt-LT" sz="1800" dirty="0"/>
              <a:t> </a:t>
            </a:r>
            <a:r>
              <a:rPr lang="lt-LT" sz="1800" dirty="0" err="1"/>
              <a:t>the</a:t>
            </a:r>
            <a:r>
              <a:rPr lang="lt-LT" sz="1800" dirty="0"/>
              <a:t> </a:t>
            </a:r>
            <a:r>
              <a:rPr lang="lt-LT" sz="1800" dirty="0" err="1"/>
              <a:t>normal</a:t>
            </a:r>
            <a:r>
              <a:rPr lang="lt-LT" sz="1800" dirty="0"/>
              <a:t> </a:t>
            </a:r>
            <a:r>
              <a:rPr lang="lt-LT" sz="1800" dirty="0" err="1"/>
              <a:t>November</a:t>
            </a:r>
            <a:r>
              <a:rPr lang="lt-LT" sz="1800" dirty="0"/>
              <a:t> </a:t>
            </a:r>
            <a:r>
              <a:rPr lang="lt-LT" sz="1800" dirty="0" err="1"/>
              <a:t>temperature</a:t>
            </a:r>
            <a:r>
              <a:rPr lang="en-US" sz="1800" dirty="0"/>
              <a:t>;</a:t>
            </a:r>
          </a:p>
          <a:p>
            <a:r>
              <a:rPr lang="lt-LT" sz="1800" dirty="0"/>
              <a:t>2019 </a:t>
            </a:r>
            <a:r>
              <a:rPr lang="lt-LT" sz="1800" dirty="0" err="1"/>
              <a:t>November's</a:t>
            </a:r>
            <a:r>
              <a:rPr lang="lt-LT" sz="1800" dirty="0"/>
              <a:t> </a:t>
            </a:r>
            <a:r>
              <a:rPr lang="lt-LT" sz="1800" dirty="0" err="1"/>
              <a:t>precipitation</a:t>
            </a:r>
            <a:r>
              <a:rPr lang="lt-LT" sz="1800" dirty="0"/>
              <a:t> </a:t>
            </a:r>
            <a:r>
              <a:rPr lang="lt-LT" sz="1800" dirty="0" err="1"/>
              <a:t>was</a:t>
            </a:r>
            <a:r>
              <a:rPr lang="lt-LT" sz="1800" dirty="0"/>
              <a:t> 23.2 mm. (2 </a:t>
            </a:r>
            <a:r>
              <a:rPr lang="lt-LT" sz="1800" dirty="0" err="1"/>
              <a:t>times</a:t>
            </a:r>
            <a:r>
              <a:rPr lang="lt-LT" sz="1800" dirty="0"/>
              <a:t> </a:t>
            </a:r>
            <a:r>
              <a:rPr lang="lt-LT" sz="1800" dirty="0" err="1"/>
              <a:t>less</a:t>
            </a:r>
            <a:r>
              <a:rPr lang="lt-LT" sz="1800" dirty="0"/>
              <a:t> </a:t>
            </a:r>
            <a:r>
              <a:rPr lang="lt-LT" sz="1800" dirty="0" err="1"/>
              <a:t>than</a:t>
            </a:r>
            <a:r>
              <a:rPr lang="lt-LT" sz="1800" dirty="0"/>
              <a:t> </a:t>
            </a:r>
            <a:r>
              <a:rPr lang="lt-LT" sz="1800" dirty="0" err="1"/>
              <a:t>average</a:t>
            </a:r>
            <a:r>
              <a:rPr lang="lt-LT" sz="1800" dirty="0"/>
              <a:t> </a:t>
            </a:r>
            <a:r>
              <a:rPr lang="lt-LT" sz="1800" dirty="0" err="1"/>
              <a:t>in</a:t>
            </a:r>
            <a:r>
              <a:rPr lang="lt-LT" sz="1800" dirty="0"/>
              <a:t> </a:t>
            </a:r>
            <a:r>
              <a:rPr lang="lt-LT" sz="1800" dirty="0" err="1"/>
              <a:t>November</a:t>
            </a:r>
            <a:r>
              <a:rPr lang="lt-LT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2268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0BC6E-22B6-48C3-B001-F19F7CBC3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E8DDF2-0B6F-4AE5-B40A-6114C46C1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6F4B8-801E-4173-98E1-22ED7812B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http://www.meteo.lt/lt/home</a:t>
            </a:r>
          </a:p>
        </p:txBody>
      </p:sp>
    </p:spTree>
    <p:extLst>
      <p:ext uri="{BB962C8B-B14F-4D97-AF65-F5344CB8AC3E}">
        <p14:creationId xmlns:p14="http://schemas.microsoft.com/office/powerpoint/2010/main" val="2382882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228</Words>
  <Application>Microsoft Office PowerPoint</Application>
  <PresentationFormat>Plačiaekranė</PresentationFormat>
  <Paragraphs>30</Paragraphs>
  <Slides>9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Courier New</vt:lpstr>
      <vt:lpstr>Helvetica Neue Medium</vt:lpstr>
      <vt:lpstr>Office Theme</vt:lpstr>
      <vt:lpstr>Temperatures and precipitation in Lithuania in November, 2019</vt:lpstr>
      <vt:lpstr>„PowerPoint“ pateiktis</vt:lpstr>
      <vt:lpstr>Work objective:</vt:lpstr>
      <vt:lpstr>„PowerPoint“ pateiktis</vt:lpstr>
      <vt:lpstr>„PowerPoint“ pateiktis</vt:lpstr>
      <vt:lpstr>„PowerPoint“ pateiktis</vt:lpstr>
      <vt:lpstr>„PowerPoint“ pateiktis</vt:lpstr>
      <vt:lpstr>Conclusions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Temperatūrų ir kritulių kiekis Lietuvoje lapkričio mėnesį</dc:title>
  <dc:creator>Airina</dc:creator>
  <cp:lastModifiedBy>compositus compositus</cp:lastModifiedBy>
  <cp:revision>12</cp:revision>
  <dcterms:created xsi:type="dcterms:W3CDTF">2019-12-18T17:33:26Z</dcterms:created>
  <dcterms:modified xsi:type="dcterms:W3CDTF">2020-01-09T19:07:00Z</dcterms:modified>
</cp:coreProperties>
</file>