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16"/>
  </p:notesMasterIdLst>
  <p:handoutMasterIdLst>
    <p:handoutMasterId r:id="rId17"/>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5320" autoAdjust="0"/>
  </p:normalViewPr>
  <p:slideViewPr>
    <p:cSldViewPr snapToGrid="0">
      <p:cViewPr varScale="1">
        <p:scale>
          <a:sx n="82" d="100"/>
          <a:sy n="82" d="100"/>
        </p:scale>
        <p:origin x="672" y="82"/>
      </p:cViewPr>
      <p:guideLst/>
    </p:cSldViewPr>
  </p:slid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143109" y="-1"/>
            <a:ext cx="2945659" cy="713597"/>
          </a:xfrm>
          <a:prstGeom prst="rect">
            <a:avLst/>
          </a:prstGeom>
        </p:spPr>
        <p:txBody>
          <a:bodyPr vert="horz" lIns="91440" tIns="45720" rIns="91440" bIns="45720" rtlCol="0"/>
          <a:lstStyle>
            <a:lvl1pPr algn="l">
              <a:defRPr sz="1200"/>
            </a:lvl1pPr>
          </a:lstStyle>
          <a:p>
            <a:endParaRPr lang="lt-LT" dirty="0"/>
          </a:p>
        </p:txBody>
      </p:sp>
      <p:sp>
        <p:nvSpPr>
          <p:cNvPr id="4" name="Poraštės vietos rezervavimo ženklas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pic>
        <p:nvPicPr>
          <p:cNvPr id="7" name="Paveikslėlis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109" y="0"/>
            <a:ext cx="556535" cy="713597"/>
          </a:xfrm>
          <a:prstGeom prst="rect">
            <a:avLst/>
          </a:prstGeom>
        </p:spPr>
      </p:pic>
    </p:spTree>
    <p:extLst>
      <p:ext uri="{BB962C8B-B14F-4D97-AF65-F5344CB8AC3E}">
        <p14:creationId xmlns:p14="http://schemas.microsoft.com/office/powerpoint/2010/main" val="2147714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418407-A0B2-42CE-BC47-AC745480A027}" type="datetimeFigureOut">
              <a:rPr lang="lt-LT" smtClean="0"/>
              <a:t>2020-01-09</a:t>
            </a:fld>
            <a:endParaRPr lang="lt-LT"/>
          </a:p>
        </p:txBody>
      </p:sp>
      <p:sp>
        <p:nvSpPr>
          <p:cNvPr id="4" name="Skaidrės vaizdo vietos rezervavimo ženkla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38901C-98B0-45CE-883A-96CCEA9CB2C7}" type="slidenum">
              <a:rPr lang="lt-LT" smtClean="0"/>
              <a:t>‹#›</a:t>
            </a:fld>
            <a:endParaRPr lang="lt-LT"/>
          </a:p>
        </p:txBody>
      </p:sp>
    </p:spTree>
    <p:extLst>
      <p:ext uri="{BB962C8B-B14F-4D97-AF65-F5344CB8AC3E}">
        <p14:creationId xmlns:p14="http://schemas.microsoft.com/office/powerpoint/2010/main" val="31764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 ruoš. pavad. stilių</a:t>
            </a:r>
            <a:endParaRPr lang="en-US" dirty="0"/>
          </a:p>
        </p:txBody>
      </p:sp>
      <p:sp>
        <p:nvSpPr>
          <p:cNvPr id="3" name="Subtitle 2"/>
          <p:cNvSpPr>
            <a:spLocks noGrp="1"/>
          </p:cNvSpPr>
          <p:nvPr>
            <p:ph type="subTitle" idx="1" hasCustomPrompt="1"/>
          </p:nvPr>
        </p:nvSpPr>
        <p:spPr>
          <a:xfrm>
            <a:off x="5740399" y="4898324"/>
            <a:ext cx="5418051" cy="1307404"/>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dirty="0" err="1"/>
              <a:t>Vardenis</a:t>
            </a:r>
            <a:r>
              <a:rPr lang="lt-LT" dirty="0"/>
              <a:t> </a:t>
            </a:r>
            <a:r>
              <a:rPr lang="lt-LT" dirty="0" err="1"/>
              <a:t>pavardenis</a:t>
            </a:r>
            <a:endParaRPr lang="lt-LT" dirty="0"/>
          </a:p>
          <a:p>
            <a:r>
              <a:rPr lang="lt-LT" dirty="0"/>
              <a:t>X klasė</a:t>
            </a:r>
            <a:endParaRPr lang="en-US" dirty="0"/>
          </a:p>
        </p:txBody>
      </p:sp>
      <p:sp>
        <p:nvSpPr>
          <p:cNvPr id="5" name="Footer Placeholder 4"/>
          <p:cNvSpPr>
            <a:spLocks noGrp="1"/>
          </p:cNvSpPr>
          <p:nvPr>
            <p:ph type="ftr" sz="quarter" idx="11"/>
          </p:nvPr>
        </p:nvSpPr>
        <p:spPr/>
        <p:txBody>
          <a:bodyPr/>
          <a:lstStyle>
            <a:lvl1pPr>
              <a:defRPr>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dirty="0">
                <a:ln>
                  <a:noFill/>
                </a:ln>
                <a:solidFill>
                  <a:srgbClr val="FFFFFF"/>
                </a:solidFill>
                <a:effectLst/>
                <a:uLnTx/>
                <a:uFillTx/>
                <a:latin typeface="Times New Roman" panose="02020603050405020304"/>
                <a:ea typeface="+mn-ea"/>
                <a:cs typeface="+mn-cs"/>
              </a:rPr>
              <a:t>Prienų "Žiburio" gimnazija</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261322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7" name="Paveikslėlis 6"/>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67472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55946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6" name="Paveikslėlis 5"/>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98170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 ruoš. pavad.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289981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097278" y="1845734"/>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244352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none"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109728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none"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1" name="Paveikslėlis 10"/>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405388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9" name="Paveikslėlis 8"/>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4174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21479" y="237778"/>
            <a:ext cx="694266" cy="812799"/>
          </a:xfrm>
          <a:prstGeom prst="rect">
            <a:avLst/>
          </a:prstGeom>
        </p:spPr>
      </p:pic>
    </p:spTree>
    <p:extLst>
      <p:ext uri="{BB962C8B-B14F-4D97-AF65-F5344CB8AC3E}">
        <p14:creationId xmlns:p14="http://schemas.microsoft.com/office/powerpoint/2010/main" val="25160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 ruoš. pavad. stilių</a:t>
            </a:r>
            <a:endParaRPr lang="en-US" dirty="0"/>
          </a:p>
        </p:txBody>
      </p:sp>
      <p:sp>
        <p:nvSpPr>
          <p:cNvPr id="3" name="Content Placeholder 2"/>
          <p:cNvSpPr>
            <a:spLocks noGrp="1"/>
          </p:cNvSpPr>
          <p:nvPr>
            <p:ph idx="1"/>
          </p:nvPr>
        </p:nvSpPr>
        <p:spPr>
          <a:xfrm>
            <a:off x="4800600" y="731520"/>
            <a:ext cx="6492240" cy="52578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455F51"/>
                </a:solidFill>
                <a:effectLst/>
                <a:uLnTx/>
                <a:uFillTx/>
                <a:latin typeface="Arial" panose="020B06040202020202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64584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6" name="Footer Placeholder 5"/>
          <p:cNvSpPr>
            <a:spLocks noGrp="1"/>
          </p:cNvSpPr>
          <p:nvPr>
            <p:ph type="ftr" sz="quarter" idx="11"/>
          </p:nvPr>
        </p:nvSpPr>
        <p:spPr/>
        <p:txBody>
          <a:bodyPr/>
          <a:lstStyle>
            <a:lvl1pPr>
              <a:defRPr>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dirty="0">
                <a:ln>
                  <a:noFill/>
                </a:ln>
                <a:solidFill>
                  <a:srgbClr val="FFFFFF"/>
                </a:solidFill>
                <a:effectLst/>
                <a:uLnTx/>
                <a:uFillTx/>
                <a:latin typeface="Times New Roman" panose="020206030504050203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2767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349622-8BD7-47F7-8DD5-374708A0D7CB}" type="datetime1">
              <a:rPr kumimoji="0" lang="lt-LT"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2020-01-09</a:t>
            </a:fld>
            <a:endParaRPr kumimoji="0" lang="lt-LT"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1F5A0B-E9E5-4213-96C0-2BDDC6265460}" type="slidenum">
              <a:rPr kumimoji="0" lang="lt-LT"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lt-LT"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aveikslėlis 10"/>
          <p:cNvPicPr>
            <a:picLocks noChangeAspect="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337028986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38D53D-D99A-4057-8851-DC4732FB71C1}"/>
              </a:ext>
            </a:extLst>
          </p:cNvPr>
          <p:cNvSpPr>
            <a:spLocks noGrp="1"/>
          </p:cNvSpPr>
          <p:nvPr>
            <p:ph type="title"/>
          </p:nvPr>
        </p:nvSpPr>
        <p:spPr/>
        <p:txBody>
          <a:bodyPr/>
          <a:lstStyle/>
          <a:p>
            <a:pPr algn="ctr"/>
            <a:r>
              <a:rPr lang="en-US" dirty="0"/>
              <a:t>PRIENAI ,,</a:t>
            </a:r>
            <a:r>
              <a:rPr lang="lt-LT" dirty="0"/>
              <a:t>Ž</a:t>
            </a:r>
            <a:r>
              <a:rPr lang="en-US" dirty="0"/>
              <a:t>IBURYS” GYMNASIUM</a:t>
            </a:r>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550125" y="6162605"/>
            <a:ext cx="10113264" cy="594360"/>
          </a:xfrm>
        </p:spPr>
        <p:txBody>
          <a:bodyPr>
            <a:normAutofit/>
          </a:bodyPr>
          <a:lstStyle/>
          <a:p>
            <a:pPr algn="r"/>
            <a:endParaRPr lang="lt-LT" sz="2400" dirty="0"/>
          </a:p>
        </p:txBody>
      </p:sp>
      <p:sp>
        <p:nvSpPr>
          <p:cNvPr id="4" name="Poraštės vietos rezervavimo ženklas 3">
            <a:extLst>
              <a:ext uri="{FF2B5EF4-FFF2-40B4-BE49-F238E27FC236}">
                <a16:creationId xmlns:a16="http://schemas.microsoft.com/office/drawing/2014/main" id="{97BEBCDA-B00E-4871-83D4-C0BEC96E42EA}"/>
              </a:ext>
            </a:extLst>
          </p:cNvPr>
          <p:cNvSpPr>
            <a:spLocks noGrp="1"/>
          </p:cNvSpPr>
          <p:nvPr>
            <p:ph type="ftr" sz="quarter" idx="11"/>
          </p:nvPr>
        </p:nvSpPr>
        <p:spPr/>
        <p:txBody>
          <a:bodyPr/>
          <a:lstStyle/>
          <a:p>
            <a:r>
              <a:rPr lang="lt-LT"/>
              <a:t>Prienų "Žiburio" gimnazija</a:t>
            </a:r>
          </a:p>
        </p:txBody>
      </p:sp>
      <p:pic>
        <p:nvPicPr>
          <p:cNvPr id="5" name="Paveikslėlis 6">
            <a:extLst>
              <a:ext uri="{FF2B5EF4-FFF2-40B4-BE49-F238E27FC236}">
                <a16:creationId xmlns:a16="http://schemas.microsoft.com/office/drawing/2014/main" id="{70E5FAF7-444B-4A03-B44F-61F6543DCF6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 y="0"/>
            <a:ext cx="12448673" cy="491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39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04315"/>
          </a:xfrm>
        </p:spPr>
        <p:txBody>
          <a:bodyPr anchor="t">
            <a:normAutofit fontScale="90000"/>
          </a:bodyPr>
          <a:lstStyle/>
          <a:p>
            <a:pPr algn="ctr"/>
            <a:r>
              <a:rPr lang="lt-LT" sz="4000" dirty="0"/>
              <a:t>The strategic goal of the Lithuanian adaptation to climate change policy</a:t>
            </a:r>
            <a:br>
              <a:rPr lang="lt-LT" b="1" dirty="0"/>
            </a:br>
            <a:endParaRPr lang="lt-LT" dirty="0"/>
          </a:p>
        </p:txBody>
      </p:sp>
      <p:sp>
        <p:nvSpPr>
          <p:cNvPr id="3" name="Content Placeholder 2"/>
          <p:cNvSpPr>
            <a:spLocks noGrp="1"/>
          </p:cNvSpPr>
          <p:nvPr>
            <p:ph sz="half" idx="1"/>
          </p:nvPr>
        </p:nvSpPr>
        <p:spPr>
          <a:xfrm>
            <a:off x="230819" y="1870704"/>
            <a:ext cx="5761608" cy="4604173"/>
          </a:xfrm>
        </p:spPr>
        <p:txBody>
          <a:bodyPr>
            <a:normAutofit/>
          </a:bodyPr>
          <a:lstStyle/>
          <a:p>
            <a:r>
              <a:rPr lang="lt-LT" sz="2400" b="1" dirty="0" err="1"/>
              <a:t>The</a:t>
            </a:r>
            <a:r>
              <a:rPr lang="lt-LT" sz="2400" b="1" dirty="0"/>
              <a:t> strategic goal will be implemented according to these main directions:</a:t>
            </a:r>
          </a:p>
          <a:p>
            <a:pPr fontAlgn="base">
              <a:buFont typeface="Arial" panose="020B0604020202020204" pitchFamily="34" charset="0"/>
              <a:buChar char="•"/>
            </a:pPr>
            <a:r>
              <a:rPr lang="lt-LT" sz="2400" dirty="0"/>
              <a:t>The integrated </a:t>
            </a:r>
            <a:r>
              <a:rPr lang="lt-LT" sz="2400" dirty="0" err="1"/>
              <a:t>approach</a:t>
            </a:r>
            <a:r>
              <a:rPr lang="lt-LT" sz="2400" dirty="0"/>
              <a:t> </a:t>
            </a:r>
            <a:r>
              <a:rPr lang="en-US" sz="2400" dirty="0"/>
              <a:t>to</a:t>
            </a:r>
            <a:r>
              <a:rPr lang="lt-LT" sz="2400" dirty="0"/>
              <a:t> the climate change impact on the particular territories at the regional level. </a:t>
            </a:r>
            <a:endParaRPr lang="en-US" sz="2400" dirty="0"/>
          </a:p>
          <a:p>
            <a:pPr fontAlgn="base">
              <a:buFont typeface="Arial" panose="020B0604020202020204" pitchFamily="34" charset="0"/>
              <a:buChar char="•"/>
            </a:pPr>
            <a:r>
              <a:rPr lang="lt-LT" sz="2400" dirty="0" err="1"/>
              <a:t>The</a:t>
            </a:r>
            <a:r>
              <a:rPr lang="lt-LT" sz="2400" dirty="0"/>
              <a:t> </a:t>
            </a:r>
            <a:r>
              <a:rPr lang="lt-LT" sz="2400" dirty="0" err="1"/>
              <a:t>chosen</a:t>
            </a:r>
            <a:r>
              <a:rPr lang="lt-LT" sz="2400" dirty="0"/>
              <a:t> </a:t>
            </a:r>
            <a:r>
              <a:rPr lang="lt-LT" sz="2400" dirty="0" err="1"/>
              <a:t>climate</a:t>
            </a:r>
            <a:r>
              <a:rPr lang="lt-LT" sz="2400" dirty="0"/>
              <a:t> </a:t>
            </a:r>
            <a:r>
              <a:rPr lang="lt-LT" sz="2400" dirty="0" err="1"/>
              <a:t>change</a:t>
            </a:r>
            <a:r>
              <a:rPr lang="lt-LT" sz="2400" dirty="0"/>
              <a:t> </a:t>
            </a:r>
            <a:r>
              <a:rPr lang="lt-LT" sz="2400" dirty="0" err="1"/>
              <a:t>adaptation</a:t>
            </a:r>
            <a:r>
              <a:rPr lang="lt-LT" sz="2400" dirty="0"/>
              <a:t> </a:t>
            </a:r>
            <a:r>
              <a:rPr lang="lt-LT" sz="2400" dirty="0" err="1"/>
              <a:t>measures</a:t>
            </a:r>
            <a:r>
              <a:rPr lang="lt-LT" sz="2400" dirty="0"/>
              <a:t> </a:t>
            </a:r>
            <a:r>
              <a:rPr lang="lt-LT" sz="2400" dirty="0" err="1"/>
              <a:t>should</a:t>
            </a:r>
            <a:r>
              <a:rPr lang="lt-LT" sz="2400" dirty="0"/>
              <a:t> </a:t>
            </a:r>
            <a:r>
              <a:rPr lang="lt-LT" sz="2400" dirty="0" err="1"/>
              <a:t>not</a:t>
            </a:r>
            <a:r>
              <a:rPr lang="lt-LT" sz="2400" dirty="0"/>
              <a:t> </a:t>
            </a:r>
            <a:r>
              <a:rPr lang="lt-LT" sz="2400" dirty="0" err="1"/>
              <a:t>oppose</a:t>
            </a:r>
            <a:r>
              <a:rPr lang="lt-LT" sz="2400" dirty="0"/>
              <a:t> </a:t>
            </a:r>
            <a:r>
              <a:rPr lang="lt-LT" sz="2400" dirty="0" err="1"/>
              <a:t>the</a:t>
            </a:r>
            <a:r>
              <a:rPr lang="lt-LT" sz="2400" dirty="0"/>
              <a:t> </a:t>
            </a:r>
            <a:r>
              <a:rPr lang="lt-LT" sz="2400" dirty="0" err="1"/>
              <a:t>climate</a:t>
            </a:r>
            <a:r>
              <a:rPr lang="lt-LT" sz="2400" dirty="0"/>
              <a:t> </a:t>
            </a:r>
            <a:r>
              <a:rPr lang="lt-LT" sz="2400" dirty="0" err="1"/>
              <a:t>change</a:t>
            </a:r>
            <a:r>
              <a:rPr lang="lt-LT" sz="2400" dirty="0"/>
              <a:t> </a:t>
            </a:r>
            <a:r>
              <a:rPr lang="lt-LT" sz="2400" dirty="0" err="1"/>
              <a:t>mitigation</a:t>
            </a:r>
            <a:r>
              <a:rPr lang="lt-LT" sz="2400" dirty="0"/>
              <a:t> </a:t>
            </a:r>
            <a:r>
              <a:rPr lang="lt-LT" sz="2400" dirty="0" err="1"/>
              <a:t>efforts</a:t>
            </a:r>
            <a:r>
              <a:rPr lang="lt-LT" sz="2400" dirty="0"/>
              <a:t> </a:t>
            </a:r>
            <a:r>
              <a:rPr lang="lt-LT" sz="2400" dirty="0" err="1"/>
              <a:t>but</a:t>
            </a:r>
            <a:r>
              <a:rPr lang="lt-LT" sz="2400" dirty="0"/>
              <a:t> </a:t>
            </a:r>
            <a:r>
              <a:rPr lang="lt-LT" sz="2400" dirty="0" err="1"/>
              <a:t>should</a:t>
            </a:r>
            <a:r>
              <a:rPr lang="lt-LT" sz="2400" dirty="0"/>
              <a:t> </a:t>
            </a:r>
            <a:r>
              <a:rPr lang="lt-LT" sz="2400" dirty="0" err="1"/>
              <a:t>contribute</a:t>
            </a:r>
            <a:r>
              <a:rPr lang="lt-LT" sz="2400" dirty="0"/>
              <a:t> to </a:t>
            </a:r>
            <a:r>
              <a:rPr lang="lt-LT" sz="2400" dirty="0" err="1"/>
              <a:t>them</a:t>
            </a:r>
            <a:r>
              <a:rPr lang="lt-LT" sz="2400" dirty="0"/>
              <a:t>.</a:t>
            </a:r>
          </a:p>
          <a:p>
            <a:pPr fontAlgn="base">
              <a:buFont typeface="Arial" panose="020B0604020202020204" pitchFamily="34" charset="0"/>
              <a:buChar char="•"/>
            </a:pPr>
            <a:endParaRPr lang="lt-LT" dirty="0"/>
          </a:p>
        </p:txBody>
      </p:sp>
      <p:sp>
        <p:nvSpPr>
          <p:cNvPr id="4" name="Content Placeholder 3"/>
          <p:cNvSpPr>
            <a:spLocks noGrp="1"/>
          </p:cNvSpPr>
          <p:nvPr>
            <p:ph sz="half" idx="2"/>
          </p:nvPr>
        </p:nvSpPr>
        <p:spPr>
          <a:xfrm>
            <a:off x="6126480" y="1881927"/>
            <a:ext cx="5659268" cy="4942983"/>
          </a:xfrm>
        </p:spPr>
        <p:txBody>
          <a:bodyPr>
            <a:normAutofit/>
          </a:bodyPr>
          <a:lstStyle/>
          <a:p>
            <a:pPr fontAlgn="base">
              <a:buFont typeface="Arial" panose="020B0604020202020204" pitchFamily="34" charset="0"/>
              <a:buChar char="•"/>
            </a:pPr>
            <a:r>
              <a:rPr lang="en-US" sz="2400" dirty="0"/>
              <a:t>Adaptation to climate change should become a separate component of</a:t>
            </a:r>
            <a:r>
              <a:rPr lang="lt-LT" sz="2400" dirty="0"/>
              <a:t> </a:t>
            </a:r>
            <a:r>
              <a:rPr lang="en-US" sz="2400" dirty="0"/>
              <a:t>the climate scientific research. </a:t>
            </a:r>
          </a:p>
          <a:p>
            <a:pPr fontAlgn="base">
              <a:buFont typeface="Arial" panose="020B0604020202020204" pitchFamily="34" charset="0"/>
              <a:buChar char="•"/>
            </a:pPr>
            <a:r>
              <a:rPr lang="en-US" sz="2400" dirty="0"/>
              <a:t>Mutually beneficial cooperation between governmental, municipal and financial institutions, funds, universities, with other countries and the EU projects should be encouraged.</a:t>
            </a:r>
          </a:p>
          <a:p>
            <a:pPr fontAlgn="base">
              <a:buFont typeface="Arial" panose="020B0604020202020204" pitchFamily="34" charset="0"/>
              <a:buChar char="•"/>
            </a:pPr>
            <a:endParaRPr lang="lt-LT"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130101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1225119"/>
            <a:ext cx="10058400" cy="2574150"/>
          </a:xfrm>
        </p:spPr>
        <p:txBody>
          <a:bodyPr>
            <a:noAutofit/>
          </a:bodyPr>
          <a:lstStyle/>
          <a:p>
            <a:pPr algn="ctr"/>
            <a:r>
              <a:rPr lang="en-US" sz="4000" dirty="0"/>
              <a:t>Implementation of the climate change management </a:t>
            </a:r>
            <a:r>
              <a:rPr lang="lt-LT" sz="4000" dirty="0"/>
              <a:t>policy</a:t>
            </a:r>
            <a:r>
              <a:rPr lang="en-US" sz="4000" dirty="0"/>
              <a:t> strategic goals in Lithuania will benefit for:</a:t>
            </a:r>
            <a:endParaRPr lang="lt-LT" sz="4000"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5312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2820" y="781236"/>
            <a:ext cx="10613730" cy="5767327"/>
          </a:xfrm>
        </p:spPr>
        <p:txBody>
          <a:bodyPr>
            <a:normAutofit/>
          </a:bodyPr>
          <a:lstStyle/>
          <a:p>
            <a:pPr marL="201168" lvl="1" indent="0" eaLnBrk="0" fontAlgn="base" hangingPunct="0">
              <a:lnSpc>
                <a:spcPct val="100000"/>
              </a:lnSpc>
              <a:spcBef>
                <a:spcPct val="0"/>
              </a:spcBef>
              <a:spcAft>
                <a:spcPct val="0"/>
              </a:spcAft>
              <a:buNone/>
            </a:pPr>
            <a:r>
              <a:rPr lang="lt-LT" altLang="lt-LT" sz="2400" dirty="0">
                <a:solidFill>
                  <a:srgbClr val="000000"/>
                </a:solidFill>
                <a:ea typeface="Times New Roman" panose="02020603050405020304" pitchFamily="18" charset="0"/>
              </a:rPr>
              <a:t>Modernisation of the most important economy sectors of Lithuania (energy, industry, transport, agriculture, ect.). </a:t>
            </a:r>
          </a:p>
          <a:p>
            <a:pPr lvl="1" eaLnBrk="0" fontAlgn="base" hangingPunct="0">
              <a:lnSpc>
                <a:spcPct val="100000"/>
              </a:lnSpc>
              <a:spcBef>
                <a:spcPct val="0"/>
              </a:spcBef>
              <a:spcAft>
                <a:spcPct val="0"/>
              </a:spcAft>
              <a:buFont typeface="Arial" panose="020B0604020202020204" pitchFamily="34" charset="0"/>
              <a:buChar char="•"/>
            </a:pPr>
            <a:endParaRPr lang="lt-LT"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The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use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en-US"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fossil</a:t>
            </a:r>
            <a:r>
              <a:rPr lang="lt-LT" altLang="lt-LT" sz="2400" dirty="0">
                <a:solidFill>
                  <a:srgbClr val="000000"/>
                </a:solidFill>
                <a:ea typeface="Times New Roman" panose="02020603050405020304" pitchFamily="18" charset="0"/>
              </a:rPr>
              <a:t> fuels will be gradually reduced in transport and heating sectors. </a:t>
            </a:r>
            <a:endParaRPr lang="en-US" altLang="lt-LT" sz="2400" dirty="0">
              <a:solidFill>
                <a:srgbClr val="000000"/>
              </a:solidFill>
              <a:ea typeface="Times New Roman" panose="02020603050405020304" pitchFamily="18" charset="0"/>
            </a:endParaRPr>
          </a:p>
          <a:p>
            <a:pPr marL="201168" lvl="1" indent="0" eaLnBrk="0" fontAlgn="base" hangingPunct="0">
              <a:lnSpc>
                <a:spcPct val="100000"/>
              </a:lnSpc>
              <a:spcBef>
                <a:spcPct val="0"/>
              </a:spcBef>
              <a:spcAft>
                <a:spcPct val="0"/>
              </a:spcAft>
              <a:buNone/>
            </a:pPr>
            <a:endParaRPr lang="lt-LT" altLang="lt-LT" sz="2400" dirty="0">
              <a:solidFill>
                <a:schemeClr val="tx1"/>
              </a:solidFill>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Higher</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use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lt-LT" altLang="lt-LT" sz="2400" dirty="0">
                <a:solidFill>
                  <a:srgbClr val="000000"/>
                </a:solidFill>
                <a:ea typeface="Times New Roman" panose="02020603050405020304" pitchFamily="18" charset="0"/>
              </a:rPr>
              <a:t> RES </a:t>
            </a:r>
            <a:r>
              <a:rPr lang="lt-LT" altLang="lt-LT" sz="2400" dirty="0" err="1">
                <a:solidFill>
                  <a:srgbClr val="000000"/>
                </a:solidFill>
                <a:ea typeface="Times New Roman" panose="02020603050405020304" pitchFamily="18" charset="0"/>
              </a:rPr>
              <a:t>in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electricity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and</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heat</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energy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production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transport</a:t>
            </a:r>
            <a:r>
              <a:rPr lang="lt-LT" altLang="lt-LT" sz="2400" dirty="0">
                <a:solidFill>
                  <a:srgbClr val="000000"/>
                </a:solidFill>
                <a:ea typeface="Times New Roman" panose="02020603050405020304" pitchFamily="18" charset="0"/>
              </a:rPr>
              <a:t>.</a:t>
            </a:r>
          </a:p>
          <a:p>
            <a:pPr lvl="1" eaLnBrk="0" fontAlgn="base" hangingPunct="0">
              <a:lnSpc>
                <a:spcPct val="100000"/>
              </a:lnSpc>
              <a:spcBef>
                <a:spcPct val="0"/>
              </a:spcBef>
              <a:spcAft>
                <a:spcPct val="0"/>
              </a:spcAft>
              <a:buFont typeface="Arial" panose="020B0604020202020204" pitchFamily="34" charset="0"/>
              <a:buChar char="•"/>
            </a:pPr>
            <a:endParaRPr lang="lt-LT"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Reduction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ener</a:t>
            </a:r>
            <a:r>
              <a:rPr lang="en-US" altLang="lt-LT" sz="2400" dirty="0" err="1">
                <a:solidFill>
                  <a:srgbClr val="000000"/>
                </a:solidFill>
                <a:ea typeface="Times New Roman" panose="02020603050405020304" pitchFamily="18" charset="0"/>
              </a:rPr>
              <a:t>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consumption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in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the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existing</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buildings</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and</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construction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new</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intelligent</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low</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or</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zero-energy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buildings</a:t>
            </a:r>
            <a:r>
              <a:rPr lang="lt-LT" altLang="lt-LT" sz="2400" dirty="0">
                <a:solidFill>
                  <a:srgbClr val="000000"/>
                </a:solidFill>
                <a:ea typeface="Times New Roman" panose="02020603050405020304" pitchFamily="18" charset="0"/>
              </a:rPr>
              <a:t>.</a:t>
            </a:r>
            <a:endParaRPr lang="en-US"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endParaRPr lang="en-US"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Energy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performance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en-US"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the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existing</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buildings</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will</a:t>
            </a:r>
            <a:r>
              <a:rPr lang="lt-LT" altLang="lt-LT" sz="2400" dirty="0">
                <a:solidFill>
                  <a:srgbClr val="000000"/>
                </a:solidFill>
                <a:ea typeface="Times New Roman" panose="02020603050405020304" pitchFamily="18" charset="0"/>
              </a:rPr>
              <a:t> be </a:t>
            </a:r>
            <a:r>
              <a:rPr lang="lt-LT" altLang="lt-LT" sz="2400" dirty="0" err="1">
                <a:solidFill>
                  <a:srgbClr val="000000"/>
                </a:solidFill>
                <a:ea typeface="Times New Roman" panose="02020603050405020304" pitchFamily="18" charset="0"/>
              </a:rPr>
              <a:t>improved</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renovating</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them</a:t>
            </a:r>
            <a:r>
              <a:rPr lang="lt-LT" altLang="lt-LT" sz="2400" dirty="0">
                <a:solidFill>
                  <a:srgbClr val="000000"/>
                </a:solidFill>
                <a:ea typeface="Times New Roman" panose="02020603050405020304" pitchFamily="18" charset="0"/>
              </a:rPr>
              <a:t>.</a:t>
            </a:r>
          </a:p>
          <a:p>
            <a:pPr lvl="1" eaLnBrk="0" fontAlgn="base" hangingPunct="0">
              <a:lnSpc>
                <a:spcPct val="100000"/>
              </a:lnSpc>
              <a:spcBef>
                <a:spcPct val="0"/>
              </a:spcBef>
              <a:spcAft>
                <a:spcPct val="0"/>
              </a:spcAft>
              <a:buFont typeface="Arial" panose="020B0604020202020204" pitchFamily="34" charset="0"/>
              <a:buChar char="•"/>
            </a:pPr>
            <a:endParaRPr lang="lt-LT" altLang="lt-LT" sz="2400" dirty="0">
              <a:solidFill>
                <a:schemeClr val="tx1"/>
              </a:solidFill>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Modernisation</a:t>
            </a:r>
            <a:r>
              <a:rPr lang="lt-LT" altLang="lt-LT" sz="2400" dirty="0">
                <a:solidFill>
                  <a:srgbClr val="000000"/>
                </a:solidFill>
                <a:ea typeface="Times New Roman" panose="02020603050405020304" pitchFamily="18" charset="0"/>
              </a:rPr>
              <a:t> of electricity grids. </a:t>
            </a:r>
            <a:endParaRPr lang="lt-LT"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56078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24" y="1961143"/>
            <a:ext cx="9706844" cy="4781489"/>
          </a:xfrm>
        </p:spPr>
        <p:txBody>
          <a:bodyPr>
            <a:normAutofit/>
          </a:bodyPr>
          <a:lstStyle/>
          <a:p>
            <a:pPr lvl="2">
              <a:buFont typeface="Arial" panose="020B0604020202020204" pitchFamily="34" charset="0"/>
              <a:buChar char="•"/>
            </a:pPr>
            <a:r>
              <a:rPr lang="lt-LT" sz="2400" dirty="0" err="1"/>
              <a:t>Decrease</a:t>
            </a:r>
            <a:r>
              <a:rPr lang="lt-LT" sz="2400" dirty="0"/>
              <a:t> of negative health effects induced by air pollution. </a:t>
            </a:r>
            <a:endParaRPr lang="en-US" sz="2400" dirty="0"/>
          </a:p>
          <a:p>
            <a:pPr lvl="2">
              <a:buFont typeface="Arial" panose="020B0604020202020204" pitchFamily="34" charset="0"/>
              <a:buChar char="•"/>
            </a:pPr>
            <a:r>
              <a:rPr lang="lt-LT" sz="2400" dirty="0" err="1"/>
              <a:t>The</a:t>
            </a:r>
            <a:r>
              <a:rPr lang="lt-LT" sz="2400" dirty="0"/>
              <a:t> society will become healthier and the health care costs will be reduced.</a:t>
            </a:r>
          </a:p>
          <a:p>
            <a:pPr lvl="2">
              <a:buFont typeface="Arial" panose="020B0604020202020204" pitchFamily="34" charset="0"/>
              <a:buChar char="•"/>
            </a:pPr>
            <a:r>
              <a:rPr lang="lt-LT" sz="2400" dirty="0" err="1"/>
              <a:t>Efficiency</a:t>
            </a:r>
            <a:r>
              <a:rPr lang="lt-LT" sz="2400" dirty="0"/>
              <a:t> of passenger cars will be constantly improved, after the adoption of legal acts setting the requirements for reductions in C02 </a:t>
            </a:r>
            <a:r>
              <a:rPr lang="lt-LT" sz="2400" dirty="0" err="1"/>
              <a:t>emissions</a:t>
            </a:r>
            <a:r>
              <a:rPr lang="lt-LT" sz="2400" dirty="0"/>
              <a:t>; </a:t>
            </a:r>
            <a:endParaRPr lang="en-US" sz="2400" dirty="0"/>
          </a:p>
          <a:p>
            <a:pPr lvl="2">
              <a:buFont typeface="Arial" panose="020B0604020202020204" pitchFamily="34" charset="0"/>
              <a:buChar char="•"/>
            </a:pPr>
            <a:r>
              <a:rPr lang="lt-LT" sz="2400" dirty="0" err="1"/>
              <a:t>moreover</a:t>
            </a:r>
            <a:r>
              <a:rPr lang="lt-LT" sz="2400" dirty="0"/>
              <a:t>, a gradual transition to the </a:t>
            </a:r>
            <a:r>
              <a:rPr lang="lt-LT" sz="2400" dirty="0" err="1"/>
              <a:t>use</a:t>
            </a:r>
            <a:r>
              <a:rPr lang="lt-LT" sz="2400" dirty="0"/>
              <a:t> </a:t>
            </a:r>
            <a:r>
              <a:rPr lang="lt-LT" sz="2400" dirty="0" err="1"/>
              <a:t>of</a:t>
            </a:r>
            <a:r>
              <a:rPr lang="en-US" sz="2400" dirty="0"/>
              <a:t> </a:t>
            </a:r>
            <a:r>
              <a:rPr lang="lt-LT" sz="2400" dirty="0" err="1"/>
              <a:t>electric</a:t>
            </a:r>
            <a:r>
              <a:rPr lang="lt-LT" sz="2400" dirty="0"/>
              <a:t> and hybrid car </a:t>
            </a:r>
            <a:r>
              <a:rPr lang="lt-LT" sz="2400" dirty="0" err="1"/>
              <a:t>technologies</a:t>
            </a:r>
            <a:r>
              <a:rPr lang="lt-LT" sz="2400" dirty="0"/>
              <a:t> </a:t>
            </a:r>
            <a:r>
              <a:rPr lang="en-US" sz="2400" dirty="0"/>
              <a:t> is</a:t>
            </a:r>
            <a:r>
              <a:rPr lang="lt-LT" sz="2400" dirty="0"/>
              <a:t> predicted. </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2" name="TextBox 1">
            <a:extLst>
              <a:ext uri="{FF2B5EF4-FFF2-40B4-BE49-F238E27FC236}">
                <a16:creationId xmlns:a16="http://schemas.microsoft.com/office/drawing/2014/main" id="{BB7E08ED-7352-469B-96FC-62AF739EC372}"/>
              </a:ext>
            </a:extLst>
          </p:cNvPr>
          <p:cNvSpPr txBox="1"/>
          <p:nvPr/>
        </p:nvSpPr>
        <p:spPr>
          <a:xfrm>
            <a:off x="1354201" y="773156"/>
            <a:ext cx="8336132" cy="707886"/>
          </a:xfrm>
          <a:prstGeom prst="rect">
            <a:avLst/>
          </a:prstGeom>
          <a:noFill/>
        </p:spPr>
        <p:txBody>
          <a:bodyPr wrap="square" rtlCol="0">
            <a:spAutoFit/>
          </a:bodyPr>
          <a:lstStyle/>
          <a:p>
            <a:pPr lvl="1"/>
            <a:r>
              <a:rPr lang="lt-LT" sz="4000" dirty="0" err="1">
                <a:latin typeface="+mj-lt"/>
              </a:rPr>
              <a:t>Reduc</a:t>
            </a:r>
            <a:r>
              <a:rPr lang="en-US" sz="4000" dirty="0" err="1">
                <a:latin typeface="+mj-lt"/>
              </a:rPr>
              <a:t>tion</a:t>
            </a:r>
            <a:r>
              <a:rPr lang="en-US" sz="4000" dirty="0">
                <a:latin typeface="+mj-lt"/>
              </a:rPr>
              <a:t> of</a:t>
            </a:r>
            <a:r>
              <a:rPr lang="lt-LT" sz="4000" dirty="0">
                <a:latin typeface="+mj-lt"/>
              </a:rPr>
              <a:t> </a:t>
            </a:r>
            <a:r>
              <a:rPr lang="lt-LT" sz="4000" dirty="0" err="1">
                <a:latin typeface="+mj-lt"/>
              </a:rPr>
              <a:t>air</a:t>
            </a:r>
            <a:r>
              <a:rPr lang="lt-LT" sz="4000" dirty="0">
                <a:latin typeface="+mj-lt"/>
              </a:rPr>
              <a:t> </a:t>
            </a:r>
            <a:r>
              <a:rPr lang="lt-LT" sz="4000" dirty="0" err="1">
                <a:latin typeface="+mj-lt"/>
              </a:rPr>
              <a:t>pollution</a:t>
            </a:r>
            <a:r>
              <a:rPr lang="lt-LT" sz="4000" dirty="0">
                <a:latin typeface="+mj-lt"/>
              </a:rPr>
              <a:t>:</a:t>
            </a:r>
          </a:p>
        </p:txBody>
      </p:sp>
    </p:spTree>
    <p:extLst>
      <p:ext uri="{BB962C8B-B14F-4D97-AF65-F5344CB8AC3E}">
        <p14:creationId xmlns:p14="http://schemas.microsoft.com/office/powerpoint/2010/main" val="163051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74" y="1880315"/>
            <a:ext cx="11294647" cy="3736374"/>
          </a:xfrm>
        </p:spPr>
        <p:txBody>
          <a:bodyPr>
            <a:normAutofit/>
          </a:bodyPr>
          <a:lstStyle/>
          <a:p>
            <a:pPr lvl="2">
              <a:buFont typeface="Arial" panose="020B0604020202020204" pitchFamily="34" charset="0"/>
              <a:buChar char="•"/>
            </a:pPr>
            <a:r>
              <a:rPr lang="en-US" sz="2800" dirty="0"/>
              <a:t>The purposeful use of biomass and agriculture resources increases better agriculture and forestry practice;</a:t>
            </a:r>
          </a:p>
          <a:p>
            <a:pPr lvl="2">
              <a:buFont typeface="Arial" panose="020B0604020202020204" pitchFamily="34" charset="0"/>
              <a:buChar char="•"/>
            </a:pPr>
            <a:endParaRPr lang="en-US" sz="2800" dirty="0"/>
          </a:p>
          <a:p>
            <a:pPr lvl="2">
              <a:buFont typeface="Arial" panose="020B0604020202020204" pitchFamily="34" charset="0"/>
              <a:buChar char="•"/>
            </a:pPr>
            <a:r>
              <a:rPr lang="en-US" sz="2800" dirty="0"/>
              <a:t>Promoting healthy and organic food will help reduce methane and nitrous oxide emissions.</a:t>
            </a:r>
          </a:p>
          <a:p>
            <a:pPr lvl="2">
              <a:buFont typeface="Arial" panose="020B0604020202020204" pitchFamily="34" charset="0"/>
              <a:buChar char="•"/>
            </a:pPr>
            <a:endParaRPr lang="en-US" sz="2800" dirty="0"/>
          </a:p>
          <a:p>
            <a:pPr lvl="2">
              <a:buFont typeface="Arial" panose="020B0604020202020204" pitchFamily="34" charset="0"/>
              <a:buChar char="•"/>
            </a:pPr>
            <a:r>
              <a:rPr lang="en-US" sz="2800" dirty="0"/>
              <a:t>Climate change mitigation measures will have a positive influence on the preservation of Lithuania's  ecosystems and biodiversity.</a:t>
            </a:r>
            <a:endParaRPr lang="lt-LT" sz="28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2" name="TextBox 1">
            <a:extLst>
              <a:ext uri="{FF2B5EF4-FFF2-40B4-BE49-F238E27FC236}">
                <a16:creationId xmlns:a16="http://schemas.microsoft.com/office/drawing/2014/main" id="{59BC8D11-31BD-4202-BA91-FF5239574CFC}"/>
              </a:ext>
            </a:extLst>
          </p:cNvPr>
          <p:cNvSpPr txBox="1"/>
          <p:nvPr/>
        </p:nvSpPr>
        <p:spPr>
          <a:xfrm>
            <a:off x="967667" y="265631"/>
            <a:ext cx="9942990" cy="646331"/>
          </a:xfrm>
          <a:prstGeom prst="rect">
            <a:avLst/>
          </a:prstGeom>
          <a:noFill/>
        </p:spPr>
        <p:txBody>
          <a:bodyPr wrap="square" rtlCol="0">
            <a:spAutoFit/>
          </a:bodyPr>
          <a:lstStyle/>
          <a:p>
            <a:pPr lvl="1"/>
            <a:r>
              <a:rPr lang="lt-LT" sz="3600" dirty="0" err="1">
                <a:latin typeface="+mj-lt"/>
              </a:rPr>
              <a:t>Conservation</a:t>
            </a:r>
            <a:r>
              <a:rPr lang="lt-LT" sz="3600" dirty="0">
                <a:latin typeface="+mj-lt"/>
              </a:rPr>
              <a:t> </a:t>
            </a:r>
            <a:r>
              <a:rPr lang="lt-LT" sz="3600" dirty="0" err="1">
                <a:latin typeface="+mj-lt"/>
              </a:rPr>
              <a:t>of</a:t>
            </a:r>
            <a:r>
              <a:rPr lang="lt-LT" sz="3600" dirty="0">
                <a:latin typeface="+mj-lt"/>
              </a:rPr>
              <a:t> </a:t>
            </a:r>
            <a:r>
              <a:rPr lang="lt-LT" sz="3600" dirty="0" err="1">
                <a:latin typeface="+mj-lt"/>
              </a:rPr>
              <a:t>biological</a:t>
            </a:r>
            <a:r>
              <a:rPr lang="lt-LT" sz="3600" dirty="0">
                <a:latin typeface="+mj-lt"/>
              </a:rPr>
              <a:t> </a:t>
            </a:r>
            <a:r>
              <a:rPr lang="lt-LT" sz="3600" dirty="0" err="1">
                <a:latin typeface="+mj-lt"/>
              </a:rPr>
              <a:t>diversity</a:t>
            </a:r>
            <a:r>
              <a:rPr lang="en-US" sz="3600">
                <a:latin typeface="+mj-lt"/>
              </a:rPr>
              <a:t>:</a:t>
            </a:r>
            <a:endParaRPr lang="lt-LT" sz="3600" dirty="0">
              <a:latin typeface="+mj-lt"/>
            </a:endParaRPr>
          </a:p>
        </p:txBody>
      </p:sp>
    </p:spTree>
    <p:extLst>
      <p:ext uri="{BB962C8B-B14F-4D97-AF65-F5344CB8AC3E}">
        <p14:creationId xmlns:p14="http://schemas.microsoft.com/office/powerpoint/2010/main" val="136135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lt-LT" dirty="0"/>
              <a:t>LITHUANIAN CLIMATE CHANGE</a:t>
            </a:r>
          </a:p>
        </p:txBody>
      </p:sp>
      <p:sp>
        <p:nvSpPr>
          <p:cNvPr id="5" name="Subtitle 4"/>
          <p:cNvSpPr>
            <a:spLocks noGrp="1"/>
          </p:cNvSpPr>
          <p:nvPr>
            <p:ph type="subTitle" idx="1"/>
          </p:nvPr>
        </p:nvSpPr>
        <p:spPr/>
        <p:txBody>
          <a:bodyPr/>
          <a:lstStyle/>
          <a:p>
            <a:pPr algn="r"/>
            <a:r>
              <a:rPr lang="lt-LT" dirty="0"/>
              <a:t>Ignas Malinauskas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3" name="Rectangle 2">
            <a:extLst>
              <a:ext uri="{FF2B5EF4-FFF2-40B4-BE49-F238E27FC236}">
                <a16:creationId xmlns:a16="http://schemas.microsoft.com/office/drawing/2014/main" id="{1157FE83-0F0B-41EF-A1D4-0E4C6A878F28}"/>
              </a:ext>
            </a:extLst>
          </p:cNvPr>
          <p:cNvSpPr>
            <a:spLocks noChangeArrowheads="1"/>
          </p:cNvSpPr>
          <p:nvPr/>
        </p:nvSpPr>
        <p:spPr bwMode="auto">
          <a:xfrm>
            <a:off x="1567543" y="-177673"/>
            <a:ext cx="111003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t-LT"/>
          </a:p>
        </p:txBody>
      </p:sp>
      <p:pic>
        <p:nvPicPr>
          <p:cNvPr id="2049" name="Paveikslėlis 1" descr="euro">
            <a:extLst>
              <a:ext uri="{FF2B5EF4-FFF2-40B4-BE49-F238E27FC236}">
                <a16:creationId xmlns:a16="http://schemas.microsoft.com/office/drawing/2014/main" id="{F10D3D71-74BA-46F6-812D-327481D3E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16" y="279527"/>
            <a:ext cx="851233" cy="560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5E3C50B-A042-4B6C-B317-7A43AA0CE7FF}"/>
              </a:ext>
            </a:extLst>
          </p:cNvPr>
          <p:cNvSpPr>
            <a:spLocks noChangeArrowheads="1"/>
          </p:cNvSpPr>
          <p:nvPr/>
        </p:nvSpPr>
        <p:spPr bwMode="auto">
          <a:xfrm>
            <a:off x="1511559" y="328065"/>
            <a:ext cx="111003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European</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goal</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clean</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energy</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environmental</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sustainability</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against</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climate</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a:t>
            </a:r>
            <a:endParaRPr kumimoji="0" lang="lt-LT" altLang="lt-LT" sz="1200" b="0" i="0" u="none" strike="noStrike" cap="none" normalizeH="0" baseline="0" dirty="0">
              <a:ln>
                <a:noFill/>
              </a:ln>
              <a:solidFill>
                <a:srgbClr val="00000A"/>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Erasmus+ 2019-1-IT02-KA229-062189_4</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613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988677" y="3039415"/>
            <a:ext cx="6031690" cy="3239622"/>
          </a:xfrm>
          <a:prstGeom prst="rect">
            <a:avLst/>
          </a:prstGeom>
        </p:spPr>
      </p:pic>
      <p:sp>
        <p:nvSpPr>
          <p:cNvPr id="5" name="Title 4"/>
          <p:cNvSpPr>
            <a:spLocks noGrp="1"/>
          </p:cNvSpPr>
          <p:nvPr>
            <p:ph type="title"/>
          </p:nvPr>
        </p:nvSpPr>
        <p:spPr>
          <a:xfrm>
            <a:off x="1097280" y="286604"/>
            <a:ext cx="10058400" cy="524766"/>
          </a:xfrm>
        </p:spPr>
        <p:txBody>
          <a:bodyPr>
            <a:normAutofit/>
          </a:bodyPr>
          <a:lstStyle/>
          <a:p>
            <a:r>
              <a:rPr lang="lt-LT" sz="2800" dirty="0" err="1"/>
              <a:t>Consequences</a:t>
            </a:r>
            <a:r>
              <a:rPr lang="lt-LT" sz="2800" dirty="0"/>
              <a:t> of </a:t>
            </a:r>
            <a:r>
              <a:rPr lang="lt-LT" sz="2800" dirty="0" err="1"/>
              <a:t>climate</a:t>
            </a:r>
            <a:r>
              <a:rPr lang="lt-LT" sz="2800" dirty="0"/>
              <a:t> </a:t>
            </a:r>
            <a:r>
              <a:rPr lang="lt-LT" sz="2800" dirty="0" err="1"/>
              <a:t>change</a:t>
            </a:r>
            <a:r>
              <a:rPr lang="en-US" sz="2800" dirty="0"/>
              <a:t> :</a:t>
            </a:r>
            <a:endParaRPr lang="lt-LT" sz="2800" dirty="0"/>
          </a:p>
        </p:txBody>
      </p:sp>
      <p:sp>
        <p:nvSpPr>
          <p:cNvPr id="6" name="Content Placeholder 5"/>
          <p:cNvSpPr>
            <a:spLocks noGrp="1"/>
          </p:cNvSpPr>
          <p:nvPr>
            <p:ph sz="half" idx="1"/>
          </p:nvPr>
        </p:nvSpPr>
        <p:spPr>
          <a:xfrm>
            <a:off x="193570" y="1199997"/>
            <a:ext cx="11397416" cy="2142082"/>
          </a:xfrm>
        </p:spPr>
        <p:txBody>
          <a:bodyPr>
            <a:noAutofit/>
          </a:bodyPr>
          <a:lstStyle/>
          <a:p>
            <a:pPr>
              <a:buFont typeface="Wingdings" panose="05000000000000000000" pitchFamily="2" charset="2"/>
              <a:buChar char="Ø"/>
            </a:pPr>
            <a:r>
              <a:rPr lang="en-US" sz="2400" dirty="0">
                <a:solidFill>
                  <a:schemeClr val="tx1"/>
                </a:solidFill>
              </a:rPr>
              <a:t>Climate change has a negative impact on natural systems and will only increase in the future;</a:t>
            </a:r>
          </a:p>
          <a:p>
            <a:pPr>
              <a:buFont typeface="Wingdings" panose="05000000000000000000" pitchFamily="2" charset="2"/>
              <a:buChar char="Ø"/>
            </a:pPr>
            <a:r>
              <a:rPr lang="en-US" sz="2400" dirty="0">
                <a:solidFill>
                  <a:schemeClr val="tx1"/>
                </a:solidFill>
              </a:rPr>
              <a:t>Hurricanes, storms, whirlwinds, floods, droughts will gradually increase each year;</a:t>
            </a:r>
            <a:endParaRPr lang="lt-LT" sz="2400" dirty="0">
              <a:solidFill>
                <a:schemeClr val="tx1"/>
              </a:solidFill>
            </a:endParaRPr>
          </a:p>
          <a:p>
            <a:pPr fontAlgn="base">
              <a:buFont typeface="Wingdings" panose="05000000000000000000" pitchFamily="2" charset="2"/>
              <a:buChar char="Ø"/>
            </a:pPr>
            <a:r>
              <a:rPr lang="en-US" sz="2400" dirty="0">
                <a:solidFill>
                  <a:schemeClr val="tx1"/>
                </a:solidFill>
              </a:rPr>
              <a:t>D</a:t>
            </a:r>
            <a:r>
              <a:rPr lang="lt-LT" sz="2400" dirty="0" err="1">
                <a:solidFill>
                  <a:schemeClr val="tx1"/>
                </a:solidFill>
              </a:rPr>
              <a:t>rinking</a:t>
            </a:r>
            <a:r>
              <a:rPr lang="lt-LT" sz="2400" dirty="0">
                <a:solidFill>
                  <a:schemeClr val="tx1"/>
                </a:solidFill>
              </a:rPr>
              <a:t> </a:t>
            </a:r>
            <a:r>
              <a:rPr lang="lt-LT" sz="2400" dirty="0" err="1">
                <a:solidFill>
                  <a:schemeClr val="tx1"/>
                </a:solidFill>
              </a:rPr>
              <a:t>water</a:t>
            </a:r>
            <a:r>
              <a:rPr lang="lt-LT" sz="2400" dirty="0">
                <a:solidFill>
                  <a:schemeClr val="tx1"/>
                </a:solidFill>
              </a:rPr>
              <a:t> </a:t>
            </a:r>
            <a:r>
              <a:rPr lang="lt-LT" sz="2400" dirty="0" err="1">
                <a:solidFill>
                  <a:schemeClr val="tx1"/>
                </a:solidFill>
              </a:rPr>
              <a:t>may</a:t>
            </a:r>
            <a:r>
              <a:rPr lang="lt-LT" sz="2400" dirty="0">
                <a:solidFill>
                  <a:schemeClr val="tx1"/>
                </a:solidFill>
              </a:rPr>
              <a:t> </a:t>
            </a:r>
            <a:r>
              <a:rPr lang="lt-LT" sz="2400" dirty="0" err="1">
                <a:solidFill>
                  <a:schemeClr val="tx1"/>
                </a:solidFill>
              </a:rPr>
              <a:t>deteriorate</a:t>
            </a:r>
            <a:r>
              <a:rPr lang="lt-LT" sz="2400" dirty="0">
                <a:solidFill>
                  <a:schemeClr val="tx1"/>
                </a:solidFill>
              </a:rPr>
              <a:t> </a:t>
            </a:r>
            <a:r>
              <a:rPr lang="lt-LT" sz="2400" dirty="0" err="1">
                <a:solidFill>
                  <a:schemeClr val="tx1"/>
                </a:solidFill>
              </a:rPr>
              <a:t>and</a:t>
            </a:r>
            <a:r>
              <a:rPr lang="lt-LT" sz="2400" dirty="0">
                <a:solidFill>
                  <a:schemeClr val="tx1"/>
                </a:solidFill>
              </a:rPr>
              <a:t> </a:t>
            </a:r>
            <a:r>
              <a:rPr lang="lt-LT" sz="2400" dirty="0" err="1">
                <a:solidFill>
                  <a:schemeClr val="tx1"/>
                </a:solidFill>
              </a:rPr>
              <a:t>water</a:t>
            </a:r>
            <a:r>
              <a:rPr lang="lt-LT" sz="2400" dirty="0">
                <a:solidFill>
                  <a:schemeClr val="tx1"/>
                </a:solidFill>
              </a:rPr>
              <a:t> </a:t>
            </a:r>
            <a:r>
              <a:rPr lang="lt-LT" sz="2400" dirty="0" err="1">
                <a:solidFill>
                  <a:schemeClr val="tx1"/>
                </a:solidFill>
              </a:rPr>
              <a:t>scarcity</a:t>
            </a:r>
            <a:r>
              <a:rPr lang="lt-LT" sz="2400" dirty="0">
                <a:solidFill>
                  <a:schemeClr val="tx1"/>
                </a:solidFill>
              </a:rPr>
              <a:t> </a:t>
            </a:r>
            <a:r>
              <a:rPr lang="lt-LT" sz="2400" dirty="0" err="1">
                <a:solidFill>
                  <a:schemeClr val="tx1"/>
                </a:solidFill>
              </a:rPr>
              <a:t>in</a:t>
            </a:r>
            <a:r>
              <a:rPr lang="lt-LT" sz="2400" dirty="0">
                <a:solidFill>
                  <a:schemeClr val="tx1"/>
                </a:solidFill>
              </a:rPr>
              <a:t> </a:t>
            </a:r>
            <a:r>
              <a:rPr lang="lt-LT" sz="2400" dirty="0" err="1">
                <a:solidFill>
                  <a:schemeClr val="tx1"/>
                </a:solidFill>
              </a:rPr>
              <a:t>the</a:t>
            </a:r>
            <a:r>
              <a:rPr lang="lt-LT" sz="2400" dirty="0">
                <a:solidFill>
                  <a:schemeClr val="tx1"/>
                </a:solidFill>
              </a:rPr>
              <a:t> </a:t>
            </a:r>
            <a:r>
              <a:rPr lang="lt-LT" sz="2400" dirty="0" err="1">
                <a:solidFill>
                  <a:schemeClr val="tx1"/>
                </a:solidFill>
              </a:rPr>
              <a:t>dry</a:t>
            </a:r>
            <a:r>
              <a:rPr lang="lt-LT" sz="2400" dirty="0">
                <a:solidFill>
                  <a:schemeClr val="tx1"/>
                </a:solidFill>
              </a:rPr>
              <a:t> </a:t>
            </a:r>
            <a:r>
              <a:rPr lang="lt-LT" sz="2400" dirty="0" err="1">
                <a:solidFill>
                  <a:schemeClr val="tx1"/>
                </a:solidFill>
              </a:rPr>
              <a:t>regions</a:t>
            </a:r>
            <a:r>
              <a:rPr lang="lt-LT" sz="2400" dirty="0">
                <a:solidFill>
                  <a:schemeClr val="tx1"/>
                </a:solidFill>
              </a:rPr>
              <a:t> </a:t>
            </a:r>
            <a:r>
              <a:rPr lang="lt-LT" sz="2400" dirty="0" err="1">
                <a:solidFill>
                  <a:schemeClr val="tx1"/>
                </a:solidFill>
              </a:rPr>
              <a:t>may</a:t>
            </a:r>
            <a:r>
              <a:rPr lang="lt-LT" sz="2400" dirty="0">
                <a:solidFill>
                  <a:schemeClr val="tx1"/>
                </a:solidFill>
              </a:rPr>
              <a:t> </a:t>
            </a:r>
            <a:r>
              <a:rPr lang="lt-LT" sz="2400" dirty="0" err="1">
                <a:solidFill>
                  <a:schemeClr val="tx1"/>
                </a:solidFill>
              </a:rPr>
              <a:t>increase</a:t>
            </a:r>
            <a:r>
              <a:rPr lang="lt-LT" sz="2400" dirty="0">
                <a:solidFill>
                  <a:schemeClr val="tx1"/>
                </a:solidFill>
              </a:rPr>
              <a:t>.</a:t>
            </a:r>
          </a:p>
          <a:p>
            <a:endParaRPr lang="lt-LT" sz="2400" dirty="0"/>
          </a:p>
        </p:txBody>
      </p:sp>
      <p:sp>
        <p:nvSpPr>
          <p:cNvPr id="14" name="Content Placeholder 13"/>
          <p:cNvSpPr>
            <a:spLocks noGrp="1"/>
          </p:cNvSpPr>
          <p:nvPr>
            <p:ph sz="half" idx="2"/>
          </p:nvPr>
        </p:nvSpPr>
        <p:spPr>
          <a:xfrm>
            <a:off x="372863" y="3179849"/>
            <a:ext cx="5255206" cy="2580179"/>
          </a:xfrm>
        </p:spPr>
        <p:txBody>
          <a:bodyPr>
            <a:normAutofit/>
          </a:bodyPr>
          <a:lstStyle/>
          <a:p>
            <a:pPr marL="0" indent="0" fontAlgn="base">
              <a:buNone/>
            </a:pPr>
            <a:r>
              <a:rPr lang="lt-LT" sz="2400" dirty="0" err="1">
                <a:solidFill>
                  <a:srgbClr val="FF0000"/>
                </a:solidFill>
              </a:rPr>
              <a:t>The</a:t>
            </a:r>
            <a:r>
              <a:rPr lang="lt-LT" sz="2400" dirty="0">
                <a:solidFill>
                  <a:srgbClr val="FF0000"/>
                </a:solidFill>
              </a:rPr>
              <a:t> increase of global temperature above 2.5 0 C might put as many as 20— 30% of plant and animal species at risk of extinction.</a:t>
            </a:r>
          </a:p>
          <a:p>
            <a:endParaRPr lang="lt-LT"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309533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4"/>
            <a:ext cx="10058400" cy="1311378"/>
          </a:xfrm>
        </p:spPr>
        <p:txBody>
          <a:bodyPr>
            <a:normAutofit/>
          </a:bodyPr>
          <a:lstStyle/>
          <a:p>
            <a:r>
              <a:rPr lang="lt-LT" sz="3600" dirty="0"/>
              <a:t>The GHG emissions in Lithuania</a:t>
            </a:r>
          </a:p>
        </p:txBody>
      </p:sp>
      <p:sp>
        <p:nvSpPr>
          <p:cNvPr id="7" name="Content Placeholder 6"/>
          <p:cNvSpPr>
            <a:spLocks noGrp="1"/>
          </p:cNvSpPr>
          <p:nvPr>
            <p:ph sz="half" idx="1"/>
          </p:nvPr>
        </p:nvSpPr>
        <p:spPr/>
        <p:txBody>
          <a:bodyPr>
            <a:normAutofit/>
          </a:bodyPr>
          <a:lstStyle/>
          <a:p>
            <a:pPr>
              <a:buFont typeface="Wingdings" panose="05000000000000000000" pitchFamily="2" charset="2"/>
              <a:buChar char="q"/>
            </a:pPr>
            <a:r>
              <a:rPr lang="lt-LT" sz="2400" dirty="0" err="1"/>
              <a:t>Kyoto</a:t>
            </a:r>
            <a:r>
              <a:rPr lang="lt-LT" sz="2400" dirty="0"/>
              <a:t> protocol — to reduce the </a:t>
            </a:r>
            <a:r>
              <a:rPr lang="lt-LT" sz="2400" dirty="0" err="1"/>
              <a:t>emissions</a:t>
            </a:r>
            <a:r>
              <a:rPr lang="lt-LT" sz="2400" dirty="0"/>
              <a:t> </a:t>
            </a:r>
            <a:r>
              <a:rPr lang="lt-LT" sz="2400" dirty="0" err="1"/>
              <a:t>of</a:t>
            </a:r>
            <a:r>
              <a:rPr lang="en-US" sz="2400" dirty="0"/>
              <a:t> </a:t>
            </a:r>
            <a:r>
              <a:rPr lang="lt-LT" sz="2400" dirty="0"/>
              <a:t>GHG by 8 % below 1990 level during the </a:t>
            </a:r>
            <a:r>
              <a:rPr lang="lt-LT" sz="2400" dirty="0" err="1"/>
              <a:t>period</a:t>
            </a:r>
            <a:r>
              <a:rPr lang="lt-LT" sz="2400" dirty="0"/>
              <a:t> </a:t>
            </a:r>
            <a:r>
              <a:rPr lang="lt-LT" sz="2400" dirty="0" err="1"/>
              <a:t>of</a:t>
            </a:r>
            <a:r>
              <a:rPr lang="lt-LT" sz="2400" dirty="0"/>
              <a:t> 2008 — 2012. </a:t>
            </a:r>
            <a:endParaRPr lang="en-US" sz="2400" dirty="0"/>
          </a:p>
          <a:p>
            <a:pPr>
              <a:buFont typeface="Wingdings" panose="05000000000000000000" pitchFamily="2" charset="2"/>
              <a:buChar char="q"/>
            </a:pPr>
            <a:r>
              <a:rPr lang="lt-LT" sz="2400" dirty="0" err="1"/>
              <a:t>By</a:t>
            </a:r>
            <a:r>
              <a:rPr lang="lt-LT" sz="2400" dirty="0"/>
              <a:t> 2010, the GHG emissions in Lithuania have been reduced by 58 % compared to 1990. </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1" name="Picture 10"/>
          <p:cNvPicPr>
            <a:picLocks noChangeAspect="1"/>
          </p:cNvPicPr>
          <p:nvPr/>
        </p:nvPicPr>
        <p:blipFill>
          <a:blip r:embed="rId2"/>
          <a:stretch>
            <a:fillRect/>
          </a:stretch>
        </p:blipFill>
        <p:spPr>
          <a:xfrm>
            <a:off x="6035038" y="1845734"/>
            <a:ext cx="5928910" cy="3891841"/>
          </a:xfrm>
          <a:prstGeom prst="rect">
            <a:avLst/>
          </a:prstGeom>
        </p:spPr>
      </p:pic>
    </p:spTree>
    <p:extLst>
      <p:ext uri="{BB962C8B-B14F-4D97-AF65-F5344CB8AC3E}">
        <p14:creationId xmlns:p14="http://schemas.microsoft.com/office/powerpoint/2010/main" val="208142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050"/>
            <a:ext cx="4056845" cy="6763950"/>
          </a:xfrm>
        </p:spPr>
        <p:txBody>
          <a:bodyPr>
            <a:noAutofit/>
          </a:bodyPr>
          <a:lstStyle/>
          <a:p>
            <a:r>
              <a:rPr lang="en-US" sz="2400" dirty="0"/>
              <a:t>The implementation of climate change mitigation measures in Lithuania is particularly important in the sectors of energy, transport, industry, and agriculture. </a:t>
            </a:r>
          </a:p>
          <a:p>
            <a:r>
              <a:rPr lang="en-US" sz="2400" dirty="0"/>
              <a:t>The main measures towards climate change mitigation must be taken into account between practices of industrial processes, land use, agricultural and forestry, food, feed and fiber production, and consumption, as well as the conservation of key ecosystems.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8" name="Picture 7"/>
          <p:cNvPicPr>
            <a:picLocks noChangeAspect="1"/>
          </p:cNvPicPr>
          <p:nvPr/>
        </p:nvPicPr>
        <p:blipFill>
          <a:blip r:embed="rId2"/>
          <a:stretch>
            <a:fillRect/>
          </a:stretch>
        </p:blipFill>
        <p:spPr>
          <a:xfrm>
            <a:off x="4597757" y="1944710"/>
            <a:ext cx="7122017" cy="4340180"/>
          </a:xfrm>
          <a:prstGeom prst="rect">
            <a:avLst/>
          </a:prstGeom>
        </p:spPr>
      </p:pic>
    </p:spTree>
    <p:extLst>
      <p:ext uri="{BB962C8B-B14F-4D97-AF65-F5344CB8AC3E}">
        <p14:creationId xmlns:p14="http://schemas.microsoft.com/office/powerpoint/2010/main" val="98919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gn="ctr"/>
            <a:r>
              <a:rPr lang="lt-LT" sz="3600" dirty="0"/>
              <a:t>Dividing sectors according to their influence on development of the Lithuanian climate change management policy</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455F51"/>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421797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9549" y="3703178"/>
            <a:ext cx="10728102" cy="2075155"/>
          </a:xfrm>
        </p:spPr>
        <p:txBody>
          <a:bodyPr anchor="t">
            <a:normAutofit/>
          </a:bodyPr>
          <a:lstStyle/>
          <a:p>
            <a:pPr marL="457200" indent="-457200">
              <a:buFont typeface="Wingdings" panose="05000000000000000000" pitchFamily="2" charset="2"/>
              <a:buChar char="q"/>
            </a:pPr>
            <a:r>
              <a:rPr lang="lt-LT" sz="2800" dirty="0" err="1"/>
              <a:t>Based</a:t>
            </a:r>
            <a:r>
              <a:rPr lang="lt-LT" sz="2800" dirty="0"/>
              <a:t> on the results of the </a:t>
            </a:r>
            <a:r>
              <a:rPr lang="lt-LT" sz="2800" dirty="0" err="1"/>
              <a:t>studies</a:t>
            </a:r>
            <a:r>
              <a:rPr lang="lt-LT" sz="2800" dirty="0"/>
              <a:t> </a:t>
            </a:r>
            <a:r>
              <a:rPr lang="lt-LT" sz="2800" dirty="0" err="1"/>
              <a:t>the</a:t>
            </a:r>
            <a:r>
              <a:rPr lang="lt-LT" sz="2800" dirty="0"/>
              <a:t> </a:t>
            </a:r>
            <a:r>
              <a:rPr lang="lt-LT" sz="2800" u="sng" dirty="0"/>
              <a:t>Baltic Sea Region </a:t>
            </a:r>
            <a:r>
              <a:rPr lang="lt-LT" sz="2800" dirty="0"/>
              <a:t>is the most vulnerable to the climate </a:t>
            </a:r>
            <a:r>
              <a:rPr lang="lt-LT" sz="2800" dirty="0" err="1"/>
              <a:t>change</a:t>
            </a:r>
            <a:r>
              <a:rPr lang="lt-LT" sz="2800" dirty="0"/>
              <a:t> </a:t>
            </a:r>
            <a:r>
              <a:rPr lang="lt-LT" sz="2800" dirty="0" err="1"/>
              <a:t>consequences</a:t>
            </a:r>
            <a:r>
              <a:rPr lang="en-US" sz="2800" dirty="0"/>
              <a:t>;</a:t>
            </a:r>
            <a:br>
              <a:rPr lang="en-US" sz="2800" dirty="0"/>
            </a:br>
            <a:endParaRPr lang="lt-LT" sz="2800" dirty="0"/>
          </a:p>
        </p:txBody>
      </p:sp>
      <p:sp>
        <p:nvSpPr>
          <p:cNvPr id="6" name="Content Placeholder 5"/>
          <p:cNvSpPr>
            <a:spLocks noGrp="1"/>
          </p:cNvSpPr>
          <p:nvPr>
            <p:ph sz="half" idx="1"/>
          </p:nvPr>
        </p:nvSpPr>
        <p:spPr>
          <a:xfrm>
            <a:off x="579549" y="1845734"/>
            <a:ext cx="10576131" cy="1715776"/>
          </a:xfrm>
        </p:spPr>
        <p:txBody>
          <a:bodyPr>
            <a:normAutofit fontScale="92500" lnSpcReduction="20000"/>
          </a:bodyPr>
          <a:lstStyle/>
          <a:p>
            <a:pPr fontAlgn="t">
              <a:buFont typeface="Wingdings" panose="05000000000000000000" pitchFamily="2" charset="2"/>
              <a:buChar char="q"/>
            </a:pPr>
            <a:r>
              <a:rPr lang="en-US" sz="2800" dirty="0"/>
              <a:t> </a:t>
            </a:r>
            <a:r>
              <a:rPr lang="lt-LT" sz="2800" dirty="0" err="1"/>
              <a:t>Reduction</a:t>
            </a:r>
            <a:r>
              <a:rPr lang="lt-LT" sz="2800" dirty="0"/>
              <a:t> of GHG </a:t>
            </a:r>
            <a:r>
              <a:rPr lang="lt-LT" sz="2800" dirty="0" err="1"/>
              <a:t>emissions</a:t>
            </a:r>
            <a:r>
              <a:rPr lang="lt-LT" sz="2800" dirty="0"/>
              <a:t> </a:t>
            </a:r>
            <a:r>
              <a:rPr lang="lt-LT" sz="2800" dirty="0" err="1"/>
              <a:t>have</a:t>
            </a:r>
            <a:r>
              <a:rPr lang="lt-LT" sz="2800" dirty="0"/>
              <a:t> the highest contribution to the GHG emissions into the atmosphere during the performed activities </a:t>
            </a:r>
            <a:r>
              <a:rPr lang="lt-LT" sz="2800" dirty="0">
                <a:solidFill>
                  <a:schemeClr val="tx1"/>
                </a:solidFill>
              </a:rPr>
              <a:t>(energy, transport, industry, ect.). </a:t>
            </a:r>
            <a:endParaRPr lang="en-US" sz="2800" dirty="0">
              <a:solidFill>
                <a:schemeClr val="tx1"/>
              </a:solidFill>
            </a:endParaRPr>
          </a:p>
          <a:p>
            <a:pPr fontAlgn="t">
              <a:buFont typeface="Wingdings" panose="05000000000000000000" pitchFamily="2" charset="2"/>
              <a:buChar char="q"/>
            </a:pPr>
            <a:r>
              <a:rPr lang="en-US" sz="2800" dirty="0"/>
              <a:t> </a:t>
            </a:r>
            <a:r>
              <a:rPr lang="lt-LT" sz="2800" dirty="0" err="1"/>
              <a:t>The</a:t>
            </a:r>
            <a:r>
              <a:rPr lang="lt-LT" sz="2800" dirty="0"/>
              <a:t> forestry sector is significant for its role in absorption and </a:t>
            </a:r>
            <a:r>
              <a:rPr lang="lt-LT" sz="2800" dirty="0" err="1"/>
              <a:t>sequestration</a:t>
            </a:r>
            <a:r>
              <a:rPr lang="lt-LT" sz="2800" dirty="0"/>
              <a:t> </a:t>
            </a:r>
            <a:r>
              <a:rPr lang="lt-LT" sz="2800" dirty="0" err="1"/>
              <a:t>of</a:t>
            </a:r>
            <a:r>
              <a:rPr lang="en-US" sz="2800" dirty="0"/>
              <a:t> </a:t>
            </a:r>
            <a:r>
              <a:rPr lang="lt-LT" sz="2800" dirty="0" err="1"/>
              <a:t>the</a:t>
            </a:r>
            <a:r>
              <a:rPr lang="lt-LT" sz="2800" dirty="0"/>
              <a:t> </a:t>
            </a:r>
            <a:r>
              <a:rPr lang="en-US" sz="2800" dirty="0"/>
              <a:t>CO</a:t>
            </a:r>
            <a:r>
              <a:rPr lang="en-US" sz="2800" baseline="-25000" dirty="0"/>
              <a:t>2</a:t>
            </a:r>
            <a:r>
              <a:rPr lang="en-US" sz="2800" dirty="0"/>
              <a:t>.</a:t>
            </a:r>
            <a:endParaRPr lang="lt-LT" sz="2800" dirty="0"/>
          </a:p>
          <a:p>
            <a:endParaRPr lang="lt-LT"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78287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dirty="0">
                <a:ln>
                  <a:noFill/>
                </a:ln>
                <a:solidFill>
                  <a:srgbClr val="FFFFFF"/>
                </a:solidFill>
                <a:effectLst/>
                <a:uLnTx/>
                <a:uFillTx/>
                <a:latin typeface="Arial" panose="020B0604020202020204"/>
                <a:ea typeface="+mn-ea"/>
                <a:cs typeface="+mn-cs"/>
              </a:rPr>
              <a:t>Prienų "Žiburio" gimnazija</a:t>
            </a:r>
          </a:p>
        </p:txBody>
      </p:sp>
      <p:pic>
        <p:nvPicPr>
          <p:cNvPr id="10" name="Picture 9"/>
          <p:cNvPicPr>
            <a:picLocks noChangeAspect="1"/>
          </p:cNvPicPr>
          <p:nvPr/>
        </p:nvPicPr>
        <p:blipFill>
          <a:blip r:embed="rId2"/>
          <a:stretch>
            <a:fillRect/>
          </a:stretch>
        </p:blipFill>
        <p:spPr>
          <a:xfrm>
            <a:off x="1796733" y="122990"/>
            <a:ext cx="8725996" cy="6067342"/>
          </a:xfrm>
          <a:prstGeom prst="rect">
            <a:avLst/>
          </a:prstGeom>
        </p:spPr>
      </p:pic>
    </p:spTree>
    <p:extLst>
      <p:ext uri="{BB962C8B-B14F-4D97-AF65-F5344CB8AC3E}">
        <p14:creationId xmlns:p14="http://schemas.microsoft.com/office/powerpoint/2010/main" val="42387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4096" y="286603"/>
            <a:ext cx="10421584" cy="1065679"/>
          </a:xfrm>
        </p:spPr>
        <p:txBody>
          <a:bodyPr>
            <a:normAutofit/>
          </a:bodyPr>
          <a:lstStyle/>
          <a:p>
            <a:pPr algn="ctr"/>
            <a:r>
              <a:rPr lang="lt-LT" sz="3600" dirty="0"/>
              <a:t>The strategic </a:t>
            </a:r>
            <a:r>
              <a:rPr lang="lt-LT" sz="3600" dirty="0" err="1"/>
              <a:t>goal</a:t>
            </a:r>
            <a:r>
              <a:rPr lang="lt-LT" sz="3600" dirty="0"/>
              <a:t> </a:t>
            </a:r>
            <a:r>
              <a:rPr lang="lt-LT" sz="3600" dirty="0" err="1"/>
              <a:t>of</a:t>
            </a:r>
            <a:r>
              <a:rPr lang="en-US" sz="3600" dirty="0"/>
              <a:t> </a:t>
            </a:r>
            <a:r>
              <a:rPr lang="lt-LT" sz="3600" dirty="0" err="1"/>
              <a:t>the</a:t>
            </a:r>
            <a:r>
              <a:rPr lang="lt-LT" sz="3600" dirty="0"/>
              <a:t> Lithuanian climate change mitigation policy</a:t>
            </a:r>
          </a:p>
        </p:txBody>
      </p:sp>
      <p:sp>
        <p:nvSpPr>
          <p:cNvPr id="4" name="Content Placeholder 3"/>
          <p:cNvSpPr>
            <a:spLocks noGrp="1"/>
          </p:cNvSpPr>
          <p:nvPr>
            <p:ph sz="half" idx="1"/>
          </p:nvPr>
        </p:nvSpPr>
        <p:spPr>
          <a:xfrm>
            <a:off x="293837" y="1887965"/>
            <a:ext cx="5269835" cy="4036137"/>
          </a:xfrm>
        </p:spPr>
        <p:txBody>
          <a:bodyPr>
            <a:noAutofit/>
          </a:bodyPr>
          <a:lstStyle/>
          <a:p>
            <a:pPr>
              <a:buFont typeface="Wingdings" panose="05000000000000000000" pitchFamily="2" charset="2"/>
              <a:buChar char="q"/>
            </a:pPr>
            <a:r>
              <a:rPr lang="en-US" sz="2400" dirty="0"/>
              <a:t>to reduce vulnerability of the natural ecosystems and national economy sectors by implementing measures that preserve and increase the resistance to climate change, and maintain beneficial conditions of social life and economic activity.</a:t>
            </a:r>
            <a:endParaRPr lang="lt-LT" sz="1700" dirty="0"/>
          </a:p>
        </p:txBody>
      </p:sp>
      <p:sp>
        <p:nvSpPr>
          <p:cNvPr id="2" name="Footer Placeholder 1"/>
          <p:cNvSpPr>
            <a:spLocks noGrp="1"/>
          </p:cNvSpPr>
          <p:nvPr>
            <p:ph type="ftr" sz="quarter" idx="11"/>
          </p:nvPr>
        </p:nvSpPr>
        <p:spPr/>
        <p:txBody>
          <a:bodyPr/>
          <a:lstStyle/>
          <a:p>
            <a:pPr>
              <a:defRPr/>
            </a:pPr>
            <a:r>
              <a:rPr lang="lt-LT" dirty="0"/>
              <a:t>Prienų "Žiburio" gimnazija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pic>
        <p:nvPicPr>
          <p:cNvPr id="6" name="Picture 5"/>
          <p:cNvPicPr>
            <a:picLocks noChangeAspect="1"/>
          </p:cNvPicPr>
          <p:nvPr/>
        </p:nvPicPr>
        <p:blipFill>
          <a:blip r:embed="rId2"/>
          <a:stretch>
            <a:fillRect/>
          </a:stretch>
        </p:blipFill>
        <p:spPr>
          <a:xfrm>
            <a:off x="5658475" y="2151452"/>
            <a:ext cx="5912088" cy="3107186"/>
          </a:xfrm>
          <a:prstGeom prst="rect">
            <a:avLst/>
          </a:prstGeom>
        </p:spPr>
      </p:pic>
    </p:spTree>
    <p:extLst>
      <p:ext uri="{BB962C8B-B14F-4D97-AF65-F5344CB8AC3E}">
        <p14:creationId xmlns:p14="http://schemas.microsoft.com/office/powerpoint/2010/main" val="3562684835"/>
      </p:ext>
    </p:extLst>
  </p:cSld>
  <p:clrMapOvr>
    <a:masterClrMapping/>
  </p:clrMapOvr>
</p:sld>
</file>

<file path=ppt/theme/theme1.xml><?xml version="1.0" encoding="utf-8"?>
<a:theme xmlns:a="http://schemas.openxmlformats.org/drawingml/2006/main" name="1_Retrospektyviai">
  <a:themeElements>
    <a:clrScheme name="Retrospektyviai">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ai">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Žiburio šablonas" id="{D7974401-EE4B-48C6-BD15-C1AA67BC60C8}" vid="{B4212A62-5840-49BE-B740-123E7F2B2179}"/>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Žiburio šablonas</Template>
  <TotalTime>1061</TotalTime>
  <Words>747</Words>
  <Application>Microsoft Office PowerPoint</Application>
  <PresentationFormat>Plačiaekranė</PresentationFormat>
  <Paragraphs>64</Paragraphs>
  <Slides>14</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14</vt:i4>
      </vt:variant>
    </vt:vector>
  </HeadingPairs>
  <TitlesOfParts>
    <vt:vector size="19" baseType="lpstr">
      <vt:lpstr>Arial</vt:lpstr>
      <vt:lpstr>Calibri</vt:lpstr>
      <vt:lpstr>Times New Roman</vt:lpstr>
      <vt:lpstr>Wingdings</vt:lpstr>
      <vt:lpstr>1_Retrospektyviai</vt:lpstr>
      <vt:lpstr>PRIENAI ,,ŽIBURYS” GYMNASIUM</vt:lpstr>
      <vt:lpstr>LITHUANIAN CLIMATE CHANGE</vt:lpstr>
      <vt:lpstr>Consequences of climate change :</vt:lpstr>
      <vt:lpstr>The GHG emissions in Lithuania</vt:lpstr>
      <vt:lpstr>„PowerPoint“ pateiktis</vt:lpstr>
      <vt:lpstr>„PowerPoint“ pateiktis</vt:lpstr>
      <vt:lpstr>Based on the results of the studies the Baltic Sea Region is the most vulnerable to the climate change consequences; </vt:lpstr>
      <vt:lpstr>„PowerPoint“ pateiktis</vt:lpstr>
      <vt:lpstr>The strategic goal of the Lithuanian climate change mitigation policy</vt:lpstr>
      <vt:lpstr>The strategic goal of the Lithuanian adaptation to climate change policy </vt:lpstr>
      <vt:lpstr>Implementation of the climate change management policy strategic goals in Lithuania will benefit for:</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Pateikties pavadinimas</dc:title>
  <dc:creator>KLA</dc:creator>
  <cp:lastModifiedBy>compositus compositus</cp:lastModifiedBy>
  <cp:revision>82</cp:revision>
  <cp:lastPrinted>2018-11-26T12:56:16Z</cp:lastPrinted>
  <dcterms:created xsi:type="dcterms:W3CDTF">2018-03-23T11:03:30Z</dcterms:created>
  <dcterms:modified xsi:type="dcterms:W3CDTF">2020-01-09T18:58:00Z</dcterms:modified>
</cp:coreProperties>
</file>