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4BF15E9-A212-40C9-9537-12BCABB9512A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F0446E-CDDF-4CEF-92FA-6052047DCD4A}" type="slidenum">
              <a:rPr lang="it-IT" smtClean="0"/>
              <a:t>‹n.›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5E9-A212-40C9-9537-12BCABB9512A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46E-CDDF-4CEF-92FA-6052047DCD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5E9-A212-40C9-9537-12BCABB9512A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46E-CDDF-4CEF-92FA-6052047DCD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5E9-A212-40C9-9537-12BCABB9512A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46E-CDDF-4CEF-92FA-6052047DCD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5E9-A212-40C9-9537-12BCABB9512A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46E-CDDF-4CEF-92FA-6052047DCD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5E9-A212-40C9-9537-12BCABB9512A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46E-CDDF-4CEF-92FA-6052047DCD4A}" type="slidenum">
              <a:rPr lang="it-IT" smtClean="0"/>
              <a:t>‹n.›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5E9-A212-40C9-9537-12BCABB9512A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46E-CDDF-4CEF-92FA-6052047DCD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5E9-A212-40C9-9537-12BCABB9512A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46E-CDDF-4CEF-92FA-6052047DCD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5E9-A212-40C9-9537-12BCABB9512A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46E-CDDF-4CEF-92FA-6052047DCD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5E9-A212-40C9-9537-12BCABB9512A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46E-CDDF-4CEF-92FA-6052047DCD4A}" type="slidenum">
              <a:rPr lang="it-IT" smtClean="0"/>
              <a:t>‹n.›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15E9-A212-40C9-9537-12BCABB9512A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46E-CDDF-4CEF-92FA-6052047DCD4A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4BF15E9-A212-40C9-9537-12BCABB9512A}" type="datetimeFigureOut">
              <a:rPr lang="it-IT" smtClean="0"/>
              <a:t>10/01/20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4F0446E-CDDF-4CEF-92FA-6052047DCD4A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2509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373549" y="2782111"/>
            <a:ext cx="7850221" cy="74902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ENVIRONMENTAL  PROTECTION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4137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Stockholm</a:t>
            </a:r>
            <a:r>
              <a:rPr lang="it-IT" dirty="0" smtClean="0"/>
              <a:t> </a:t>
            </a:r>
            <a:r>
              <a:rPr lang="it-IT" dirty="0" err="1" smtClean="0"/>
              <a:t>Declaration</a:t>
            </a:r>
            <a:r>
              <a:rPr lang="it-IT" dirty="0" smtClean="0"/>
              <a:t>, 1972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The </a:t>
            </a:r>
            <a:r>
              <a:rPr lang="it-IT" dirty="0" err="1" smtClean="0">
                <a:solidFill>
                  <a:schemeClr val="tx1"/>
                </a:solidFill>
              </a:rPr>
              <a:t>United</a:t>
            </a:r>
            <a:r>
              <a:rPr lang="it-IT" dirty="0" smtClean="0">
                <a:solidFill>
                  <a:schemeClr val="tx1"/>
                </a:solidFill>
              </a:rPr>
              <a:t> Nations Conference on the Human Environment </a:t>
            </a:r>
            <a:r>
              <a:rPr lang="it-IT" dirty="0" err="1" smtClean="0">
                <a:solidFill>
                  <a:schemeClr val="tx1"/>
                </a:solidFill>
              </a:rPr>
              <a:t>was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held</a:t>
            </a:r>
            <a:r>
              <a:rPr lang="it-IT" dirty="0" smtClean="0">
                <a:solidFill>
                  <a:schemeClr val="tx1"/>
                </a:solidFill>
              </a:rPr>
              <a:t> in </a:t>
            </a:r>
            <a:r>
              <a:rPr lang="it-IT" dirty="0" err="1" smtClean="0">
                <a:solidFill>
                  <a:schemeClr val="tx1"/>
                </a:solidFill>
              </a:rPr>
              <a:t>Stockolm</a:t>
            </a:r>
            <a:r>
              <a:rPr lang="it-IT" dirty="0" smtClean="0">
                <a:solidFill>
                  <a:schemeClr val="tx1"/>
                </a:solidFill>
              </a:rPr>
              <a:t>, </a:t>
            </a:r>
            <a:r>
              <a:rPr lang="it-IT" dirty="0" err="1" smtClean="0">
                <a:solidFill>
                  <a:schemeClr val="tx1"/>
                </a:solidFill>
              </a:rPr>
              <a:t>Sweden</a:t>
            </a:r>
            <a:r>
              <a:rPr lang="it-IT" dirty="0" smtClean="0">
                <a:solidFill>
                  <a:schemeClr val="tx1"/>
                </a:solidFill>
              </a:rPr>
              <a:t> in 1972;</a:t>
            </a:r>
          </a:p>
          <a:p>
            <a:r>
              <a:rPr lang="it-IT" dirty="0" err="1" smtClean="0">
                <a:solidFill>
                  <a:schemeClr val="tx1"/>
                </a:solidFill>
              </a:rPr>
              <a:t>This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is</a:t>
            </a:r>
            <a:r>
              <a:rPr lang="it-IT" dirty="0" smtClean="0">
                <a:solidFill>
                  <a:schemeClr val="tx1"/>
                </a:solidFill>
              </a:rPr>
              <a:t> the first </a:t>
            </a:r>
            <a:r>
              <a:rPr lang="it-IT" dirty="0" err="1" smtClean="0">
                <a:solidFill>
                  <a:schemeClr val="tx1"/>
                </a:solidFill>
              </a:rPr>
              <a:t>document</a:t>
            </a:r>
            <a:r>
              <a:rPr lang="it-IT" dirty="0" smtClean="0">
                <a:solidFill>
                  <a:schemeClr val="tx1"/>
                </a:solidFill>
              </a:rPr>
              <a:t> in </a:t>
            </a:r>
            <a:r>
              <a:rPr lang="it-IT" dirty="0" err="1" smtClean="0">
                <a:solidFill>
                  <a:schemeClr val="tx1"/>
                </a:solidFill>
              </a:rPr>
              <a:t>international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environmental</a:t>
            </a:r>
            <a:r>
              <a:rPr lang="it-IT" dirty="0" smtClean="0">
                <a:solidFill>
                  <a:schemeClr val="tx1"/>
                </a:solidFill>
              </a:rPr>
              <a:t> law to </a:t>
            </a:r>
            <a:r>
              <a:rPr lang="it-IT" dirty="0" err="1" smtClean="0">
                <a:solidFill>
                  <a:schemeClr val="tx1"/>
                </a:solidFill>
              </a:rPr>
              <a:t>recognize</a:t>
            </a:r>
            <a:r>
              <a:rPr lang="it-IT" dirty="0" smtClean="0">
                <a:solidFill>
                  <a:schemeClr val="tx1"/>
                </a:solidFill>
              </a:rPr>
              <a:t> the right to a </a:t>
            </a:r>
            <a:r>
              <a:rPr lang="it-IT" dirty="0" err="1" smtClean="0">
                <a:solidFill>
                  <a:schemeClr val="tx1"/>
                </a:solidFill>
              </a:rPr>
              <a:t>healthy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envronment</a:t>
            </a:r>
            <a:r>
              <a:rPr lang="it-IT" dirty="0" smtClean="0">
                <a:solidFill>
                  <a:schemeClr val="tx1"/>
                </a:solidFill>
              </a:rPr>
              <a:t>;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The Nations </a:t>
            </a:r>
            <a:r>
              <a:rPr lang="it-IT" dirty="0" err="1" smtClean="0">
                <a:solidFill>
                  <a:schemeClr val="tx1"/>
                </a:solidFill>
              </a:rPr>
              <a:t>agreed</a:t>
            </a:r>
            <a:r>
              <a:rPr lang="it-IT" dirty="0" smtClean="0">
                <a:solidFill>
                  <a:schemeClr val="tx1"/>
                </a:solidFill>
              </a:rPr>
              <a:t> to </a:t>
            </a:r>
            <a:r>
              <a:rPr lang="it-IT" dirty="0" err="1" smtClean="0">
                <a:solidFill>
                  <a:schemeClr val="tx1"/>
                </a:solidFill>
              </a:rPr>
              <a:t>accept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responsability</a:t>
            </a:r>
            <a:r>
              <a:rPr lang="it-IT" dirty="0" smtClean="0">
                <a:solidFill>
                  <a:schemeClr val="tx1"/>
                </a:solidFill>
              </a:rPr>
              <a:t> for </a:t>
            </a:r>
            <a:r>
              <a:rPr lang="it-IT" dirty="0" err="1" smtClean="0">
                <a:solidFill>
                  <a:schemeClr val="tx1"/>
                </a:solidFill>
              </a:rPr>
              <a:t>any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environmental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effects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caused</a:t>
            </a:r>
            <a:r>
              <a:rPr lang="it-IT" dirty="0" smtClean="0">
                <a:solidFill>
                  <a:schemeClr val="tx1"/>
                </a:solidFill>
              </a:rPr>
              <a:t> by </a:t>
            </a:r>
            <a:r>
              <a:rPr lang="it-IT" dirty="0" err="1" smtClean="0">
                <a:solidFill>
                  <a:schemeClr val="tx1"/>
                </a:solidFill>
              </a:rPr>
              <a:t>their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actions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Environmental</a:t>
            </a:r>
            <a:r>
              <a:rPr lang="it-IT" dirty="0" smtClean="0"/>
              <a:t> Right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tx1"/>
                </a:solidFill>
              </a:rPr>
              <a:t>Everyone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shall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have</a:t>
            </a:r>
            <a:r>
              <a:rPr lang="it-IT" dirty="0" smtClean="0">
                <a:solidFill>
                  <a:schemeClr val="tx1"/>
                </a:solidFill>
              </a:rPr>
              <a:t> the right to live in a </a:t>
            </a:r>
            <a:r>
              <a:rPr lang="it-IT" dirty="0" err="1" smtClean="0">
                <a:solidFill>
                  <a:schemeClr val="tx1"/>
                </a:solidFill>
              </a:rPr>
              <a:t>healthy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environment</a:t>
            </a:r>
            <a:r>
              <a:rPr lang="it-IT" dirty="0" smtClean="0">
                <a:solidFill>
                  <a:schemeClr val="tx1"/>
                </a:solidFill>
              </a:rPr>
              <a:t>;</a:t>
            </a:r>
          </a:p>
          <a:p>
            <a:r>
              <a:rPr lang="it-IT" dirty="0" err="1" smtClean="0">
                <a:solidFill>
                  <a:schemeClr val="tx1"/>
                </a:solidFill>
              </a:rPr>
              <a:t>All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peoples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shall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have</a:t>
            </a:r>
            <a:r>
              <a:rPr lang="it-IT" dirty="0" smtClean="0">
                <a:solidFill>
                  <a:schemeClr val="tx1"/>
                </a:solidFill>
              </a:rPr>
              <a:t> the right to a general </a:t>
            </a:r>
            <a:r>
              <a:rPr lang="it-IT" dirty="0" err="1" smtClean="0">
                <a:solidFill>
                  <a:schemeClr val="tx1"/>
                </a:solidFill>
              </a:rPr>
              <a:t>satisfactory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environment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favorable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to </a:t>
            </a:r>
            <a:r>
              <a:rPr lang="it-IT" dirty="0" err="1" smtClean="0">
                <a:solidFill>
                  <a:schemeClr val="tx1"/>
                </a:solidFill>
              </a:rPr>
              <a:t>their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development</a:t>
            </a:r>
            <a:r>
              <a:rPr lang="it-IT" dirty="0" smtClean="0">
                <a:solidFill>
                  <a:schemeClr val="tx1"/>
                </a:solidFill>
              </a:rPr>
              <a:t>;</a:t>
            </a:r>
          </a:p>
          <a:p>
            <a:r>
              <a:rPr lang="it-IT" dirty="0" err="1" smtClean="0">
                <a:solidFill>
                  <a:schemeClr val="tx1"/>
                </a:solidFill>
              </a:rPr>
              <a:t>Everyone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shall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protect</a:t>
            </a:r>
            <a:r>
              <a:rPr lang="it-IT" dirty="0" smtClean="0">
                <a:solidFill>
                  <a:schemeClr val="tx1"/>
                </a:solidFill>
              </a:rPr>
              <a:t> and </a:t>
            </a:r>
            <a:r>
              <a:rPr lang="it-IT" dirty="0" err="1" smtClean="0">
                <a:solidFill>
                  <a:schemeClr val="tx1"/>
                </a:solidFill>
              </a:rPr>
              <a:t>improve</a:t>
            </a:r>
            <a:r>
              <a:rPr lang="it-IT" dirty="0" smtClean="0">
                <a:solidFill>
                  <a:schemeClr val="tx1"/>
                </a:solidFill>
              </a:rPr>
              <a:t> the </a:t>
            </a:r>
            <a:r>
              <a:rPr lang="it-IT" dirty="0" err="1" smtClean="0">
                <a:solidFill>
                  <a:schemeClr val="tx1"/>
                </a:solidFill>
              </a:rPr>
              <a:t>environment</a:t>
            </a:r>
            <a:r>
              <a:rPr lang="it-IT" dirty="0" smtClean="0">
                <a:solidFill>
                  <a:schemeClr val="tx1"/>
                </a:solidFill>
              </a:rPr>
              <a:t>  for the benefit of </a:t>
            </a:r>
            <a:r>
              <a:rPr lang="it-IT" dirty="0" err="1" smtClean="0">
                <a:solidFill>
                  <a:schemeClr val="tx1"/>
                </a:solidFill>
              </a:rPr>
              <a:t>present</a:t>
            </a:r>
            <a:r>
              <a:rPr lang="it-IT" dirty="0" smtClean="0">
                <a:solidFill>
                  <a:schemeClr val="tx1"/>
                </a:solidFill>
              </a:rPr>
              <a:t> and future </a:t>
            </a:r>
            <a:r>
              <a:rPr lang="it-IT" dirty="0" err="1" smtClean="0">
                <a:solidFill>
                  <a:schemeClr val="tx1"/>
                </a:solidFill>
              </a:rPr>
              <a:t>generations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435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ITALIAN LEGISLATIVE DECREE No.152/2006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err="1" smtClean="0">
                <a:solidFill>
                  <a:schemeClr val="tx1"/>
                </a:solidFill>
              </a:rPr>
              <a:t>It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states</a:t>
            </a:r>
            <a:r>
              <a:rPr lang="it-IT" sz="2800" dirty="0" smtClean="0">
                <a:solidFill>
                  <a:schemeClr val="tx1"/>
                </a:solidFill>
              </a:rPr>
              <a:t> some </a:t>
            </a:r>
            <a:r>
              <a:rPr lang="it-IT" sz="2800" dirty="0" err="1" smtClean="0">
                <a:solidFill>
                  <a:schemeClr val="tx1"/>
                </a:solidFill>
              </a:rPr>
              <a:t>rules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about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environmental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protection</a:t>
            </a:r>
            <a:r>
              <a:rPr lang="it-IT" sz="2800" dirty="0" smtClean="0">
                <a:solidFill>
                  <a:schemeClr val="tx1"/>
                </a:solidFill>
              </a:rPr>
              <a:t> in </a:t>
            </a:r>
            <a:r>
              <a:rPr lang="it-IT" sz="2800" dirty="0" err="1" smtClean="0">
                <a:solidFill>
                  <a:schemeClr val="tx1"/>
                </a:solidFill>
              </a:rPr>
              <a:t>order</a:t>
            </a:r>
            <a:r>
              <a:rPr lang="it-IT" sz="2800" dirty="0" smtClean="0">
                <a:solidFill>
                  <a:schemeClr val="tx1"/>
                </a:solidFill>
              </a:rPr>
              <a:t> to </a:t>
            </a:r>
            <a:r>
              <a:rPr lang="it-IT" sz="2800" dirty="0" err="1" smtClean="0">
                <a:solidFill>
                  <a:schemeClr val="tx1"/>
                </a:solidFill>
              </a:rPr>
              <a:t>adopt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measures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which</a:t>
            </a:r>
            <a:r>
              <a:rPr lang="it-IT" sz="2800" dirty="0" smtClean="0">
                <a:solidFill>
                  <a:schemeClr val="tx1"/>
                </a:solidFill>
              </a:rPr>
              <a:t> include:</a:t>
            </a:r>
          </a:p>
          <a:p>
            <a:pPr indent="-342900"/>
            <a:r>
              <a:rPr lang="it-IT" sz="2800" dirty="0" err="1" smtClean="0">
                <a:solidFill>
                  <a:schemeClr val="tx1"/>
                </a:solidFill>
              </a:rPr>
              <a:t>Principle</a:t>
            </a:r>
            <a:r>
              <a:rPr lang="it-IT" sz="2800" dirty="0" smtClean="0">
                <a:solidFill>
                  <a:schemeClr val="tx1"/>
                </a:solidFill>
              </a:rPr>
              <a:t> of the </a:t>
            </a:r>
            <a:r>
              <a:rPr lang="it-IT" sz="2800" dirty="0" err="1" smtClean="0">
                <a:solidFill>
                  <a:schemeClr val="tx1"/>
                </a:solidFill>
              </a:rPr>
              <a:t>environmental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action</a:t>
            </a:r>
            <a:r>
              <a:rPr lang="it-IT" sz="2800" dirty="0" smtClean="0">
                <a:solidFill>
                  <a:schemeClr val="tx1"/>
                </a:solidFill>
              </a:rPr>
              <a:t>;</a:t>
            </a:r>
          </a:p>
          <a:p>
            <a:pPr indent="-342900"/>
            <a:r>
              <a:rPr lang="it-IT" sz="2800" dirty="0" err="1" smtClean="0">
                <a:solidFill>
                  <a:schemeClr val="tx1"/>
                </a:solidFill>
              </a:rPr>
              <a:t>Principle</a:t>
            </a:r>
            <a:r>
              <a:rPr lang="it-IT" sz="2800" dirty="0" smtClean="0">
                <a:solidFill>
                  <a:schemeClr val="tx1"/>
                </a:solidFill>
              </a:rPr>
              <a:t> of </a:t>
            </a:r>
            <a:r>
              <a:rPr lang="it-IT" sz="2800" dirty="0" err="1" smtClean="0">
                <a:solidFill>
                  <a:schemeClr val="tx1"/>
                </a:solidFill>
              </a:rPr>
              <a:t>sustainable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development</a:t>
            </a:r>
            <a:r>
              <a:rPr lang="it-IT" sz="2800" dirty="0" smtClean="0">
                <a:solidFill>
                  <a:schemeClr val="tx1"/>
                </a:solidFill>
              </a:rPr>
              <a:t>;</a:t>
            </a:r>
          </a:p>
          <a:p>
            <a:pPr indent="-342900"/>
            <a:r>
              <a:rPr lang="it-IT" sz="2800" dirty="0" err="1" smtClean="0">
                <a:solidFill>
                  <a:schemeClr val="tx1"/>
                </a:solidFill>
              </a:rPr>
              <a:t>Principle</a:t>
            </a:r>
            <a:r>
              <a:rPr lang="it-IT" sz="2800" dirty="0" smtClean="0">
                <a:solidFill>
                  <a:schemeClr val="tx1"/>
                </a:solidFill>
              </a:rPr>
              <a:t> of </a:t>
            </a:r>
            <a:r>
              <a:rPr lang="it-IT" sz="2800" dirty="0" err="1" smtClean="0">
                <a:solidFill>
                  <a:schemeClr val="tx1"/>
                </a:solidFill>
              </a:rPr>
              <a:t>subsidiarity</a:t>
            </a:r>
            <a:r>
              <a:rPr lang="it-IT" sz="2800" dirty="0" smtClean="0">
                <a:solidFill>
                  <a:schemeClr val="tx1"/>
                </a:solidFill>
              </a:rPr>
              <a:t> and </a:t>
            </a:r>
            <a:r>
              <a:rPr lang="it-IT" sz="2800" dirty="0" err="1" smtClean="0">
                <a:solidFill>
                  <a:schemeClr val="tx1"/>
                </a:solidFill>
              </a:rPr>
              <a:t>loyal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cooperation</a:t>
            </a:r>
            <a:r>
              <a:rPr lang="it-IT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chemeClr val="tx1"/>
                </a:solidFill>
              </a:rPr>
              <a:t> 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4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647" y="222025"/>
            <a:ext cx="8849957" cy="1362075"/>
          </a:xfrm>
        </p:spPr>
        <p:txBody>
          <a:bodyPr/>
          <a:lstStyle/>
          <a:p>
            <a:pPr algn="ctr"/>
            <a:r>
              <a:rPr lang="it-IT" dirty="0" err="1" smtClean="0"/>
              <a:t>Principle</a:t>
            </a:r>
            <a:r>
              <a:rPr lang="it-IT" dirty="0" smtClean="0"/>
              <a:t> of </a:t>
            </a:r>
            <a:r>
              <a:rPr lang="it-IT" dirty="0" err="1" smtClean="0"/>
              <a:t>environmental</a:t>
            </a:r>
            <a:r>
              <a:rPr lang="it-IT" dirty="0" smtClean="0"/>
              <a:t> </a:t>
            </a:r>
            <a:r>
              <a:rPr lang="it-IT" dirty="0" err="1" smtClean="0"/>
              <a:t>action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72132" y="2515674"/>
            <a:ext cx="8849956" cy="1520413"/>
          </a:xfrm>
        </p:spPr>
        <p:txBody>
          <a:bodyPr>
            <a:noAutofit/>
          </a:bodyPr>
          <a:lstStyle/>
          <a:p>
            <a:pPr algn="ctr"/>
            <a:r>
              <a:rPr lang="it-IT" sz="3200" dirty="0" err="1" smtClean="0">
                <a:solidFill>
                  <a:schemeClr val="tx1"/>
                </a:solidFill>
              </a:rPr>
              <a:t>This</a:t>
            </a:r>
            <a:r>
              <a:rPr lang="it-IT" sz="3200" dirty="0" smtClean="0">
                <a:solidFill>
                  <a:schemeClr val="tx1"/>
                </a:solidFill>
              </a:rPr>
              <a:t> </a:t>
            </a:r>
            <a:r>
              <a:rPr lang="it-IT" sz="3200" dirty="0" err="1" smtClean="0">
                <a:solidFill>
                  <a:schemeClr val="tx1"/>
                </a:solidFill>
              </a:rPr>
              <a:t>principle</a:t>
            </a:r>
            <a:r>
              <a:rPr lang="it-IT" sz="3200" dirty="0" smtClean="0">
                <a:solidFill>
                  <a:schemeClr val="tx1"/>
                </a:solidFill>
              </a:rPr>
              <a:t> </a:t>
            </a:r>
            <a:r>
              <a:rPr lang="it-IT" sz="3200" dirty="0" err="1" smtClean="0">
                <a:solidFill>
                  <a:schemeClr val="tx1"/>
                </a:solidFill>
              </a:rPr>
              <a:t>states</a:t>
            </a:r>
            <a:r>
              <a:rPr lang="it-IT" sz="3200" dirty="0" smtClean="0">
                <a:solidFill>
                  <a:schemeClr val="tx1"/>
                </a:solidFill>
              </a:rPr>
              <a:t> </a:t>
            </a:r>
            <a:r>
              <a:rPr lang="it-IT" sz="3200" dirty="0" err="1" smtClean="0">
                <a:solidFill>
                  <a:schemeClr val="tx1"/>
                </a:solidFill>
              </a:rPr>
              <a:t>that</a:t>
            </a:r>
            <a:r>
              <a:rPr lang="it-IT" sz="3200" dirty="0" smtClean="0">
                <a:solidFill>
                  <a:schemeClr val="tx1"/>
                </a:solidFill>
              </a:rPr>
              <a:t> </a:t>
            </a:r>
            <a:r>
              <a:rPr lang="it-IT" sz="3200" dirty="0" err="1" smtClean="0">
                <a:solidFill>
                  <a:schemeClr val="tx1"/>
                </a:solidFill>
              </a:rPr>
              <a:t>environmental</a:t>
            </a:r>
            <a:r>
              <a:rPr lang="it-IT" sz="3200" dirty="0" smtClean="0">
                <a:solidFill>
                  <a:schemeClr val="tx1"/>
                </a:solidFill>
              </a:rPr>
              <a:t> </a:t>
            </a:r>
            <a:r>
              <a:rPr lang="it-IT" sz="3200" dirty="0" err="1" smtClean="0">
                <a:solidFill>
                  <a:schemeClr val="tx1"/>
                </a:solidFill>
              </a:rPr>
              <a:t>protection</a:t>
            </a:r>
            <a:r>
              <a:rPr lang="it-IT" sz="3200" dirty="0" smtClean="0">
                <a:solidFill>
                  <a:schemeClr val="tx1"/>
                </a:solidFill>
              </a:rPr>
              <a:t> </a:t>
            </a:r>
            <a:r>
              <a:rPr lang="it-IT" sz="3200" dirty="0" err="1" smtClean="0">
                <a:solidFill>
                  <a:schemeClr val="tx1"/>
                </a:solidFill>
              </a:rPr>
              <a:t>should</a:t>
            </a:r>
            <a:r>
              <a:rPr lang="it-IT" sz="3200" dirty="0" smtClean="0">
                <a:solidFill>
                  <a:schemeClr val="tx1"/>
                </a:solidFill>
              </a:rPr>
              <a:t> be </a:t>
            </a:r>
            <a:r>
              <a:rPr lang="it-IT" sz="3200" dirty="0" err="1" smtClean="0">
                <a:solidFill>
                  <a:schemeClr val="tx1"/>
                </a:solidFill>
              </a:rPr>
              <a:t>guaranteed</a:t>
            </a:r>
            <a:r>
              <a:rPr lang="it-IT" sz="3200" dirty="0" smtClean="0">
                <a:solidFill>
                  <a:schemeClr val="tx1"/>
                </a:solidFill>
              </a:rPr>
              <a:t> by public and private </a:t>
            </a:r>
            <a:r>
              <a:rPr lang="it-IT" sz="3200" dirty="0" err="1" smtClean="0">
                <a:solidFill>
                  <a:schemeClr val="tx1"/>
                </a:solidFill>
              </a:rPr>
              <a:t>bodies</a:t>
            </a:r>
            <a:r>
              <a:rPr lang="it-IT" sz="3200" dirty="0" smtClean="0">
                <a:solidFill>
                  <a:schemeClr val="tx1"/>
                </a:solidFill>
              </a:rPr>
              <a:t> and by </a:t>
            </a:r>
            <a:r>
              <a:rPr lang="it-IT" sz="3200" dirty="0" err="1" smtClean="0">
                <a:solidFill>
                  <a:schemeClr val="tx1"/>
                </a:solidFill>
              </a:rPr>
              <a:t>their</a:t>
            </a:r>
            <a:r>
              <a:rPr lang="it-IT" sz="3200" dirty="0" smtClean="0">
                <a:solidFill>
                  <a:schemeClr val="tx1"/>
                </a:solidFill>
              </a:rPr>
              <a:t> </a:t>
            </a:r>
            <a:r>
              <a:rPr lang="it-IT" sz="3200" dirty="0" err="1" smtClean="0">
                <a:solidFill>
                  <a:schemeClr val="tx1"/>
                </a:solidFill>
              </a:rPr>
              <a:t>people</a:t>
            </a:r>
            <a:r>
              <a:rPr lang="it-IT" sz="3200" dirty="0" smtClean="0">
                <a:solidFill>
                  <a:schemeClr val="tx1"/>
                </a:solidFill>
              </a:rPr>
              <a:t> with an adeguate </a:t>
            </a:r>
            <a:r>
              <a:rPr lang="it-IT" sz="3200" dirty="0" err="1" smtClean="0">
                <a:solidFill>
                  <a:schemeClr val="tx1"/>
                </a:solidFill>
              </a:rPr>
              <a:t>action</a:t>
            </a:r>
            <a:r>
              <a:rPr lang="it-IT" sz="3200" dirty="0" smtClean="0">
                <a:solidFill>
                  <a:schemeClr val="tx1"/>
                </a:solidFill>
              </a:rPr>
              <a:t> </a:t>
            </a:r>
            <a:endParaRPr lang="it-IT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2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Principle</a:t>
            </a:r>
            <a:r>
              <a:rPr lang="it-IT" dirty="0" smtClean="0"/>
              <a:t> of </a:t>
            </a:r>
            <a:r>
              <a:rPr lang="it-IT" dirty="0" err="1" smtClean="0"/>
              <a:t>sustainable</a:t>
            </a:r>
            <a:r>
              <a:rPr lang="it-IT" dirty="0" smtClean="0"/>
              <a:t> </a:t>
            </a:r>
            <a:r>
              <a:rPr lang="it-IT" dirty="0" err="1" smtClean="0"/>
              <a:t>development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8445" y="3000777"/>
            <a:ext cx="9036423" cy="2870488"/>
          </a:xfrm>
        </p:spPr>
        <p:txBody>
          <a:bodyPr/>
          <a:lstStyle/>
          <a:p>
            <a:pPr marL="68580" indent="0" algn="ctr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principle</a:t>
            </a:r>
            <a:r>
              <a:rPr lang="it-IT" dirty="0" smtClean="0"/>
              <a:t> </a:t>
            </a:r>
            <a:r>
              <a:rPr lang="it-IT" dirty="0" err="1" smtClean="0"/>
              <a:t>states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every</a:t>
            </a:r>
            <a:r>
              <a:rPr lang="it-IT" dirty="0" smtClean="0"/>
              <a:t> human </a:t>
            </a:r>
            <a:r>
              <a:rPr lang="it-IT" dirty="0" err="1" smtClean="0"/>
              <a:t>activity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</a:t>
            </a:r>
            <a:r>
              <a:rPr lang="it-IT" dirty="0" err="1" smtClean="0"/>
              <a:t>carried</a:t>
            </a:r>
            <a:r>
              <a:rPr lang="it-IT" dirty="0" smtClean="0"/>
              <a:t> on in </a:t>
            </a:r>
            <a:r>
              <a:rPr lang="it-IT" dirty="0" err="1" smtClean="0"/>
              <a:t>order</a:t>
            </a:r>
            <a:r>
              <a:rPr lang="it-IT" dirty="0" smtClean="0"/>
              <a:t> to </a:t>
            </a:r>
            <a:r>
              <a:rPr lang="it-IT" dirty="0" err="1" smtClean="0"/>
              <a:t>satisfy</a:t>
            </a:r>
            <a:r>
              <a:rPr lang="it-IT" dirty="0" smtClean="0"/>
              <a:t> the </a:t>
            </a:r>
            <a:r>
              <a:rPr lang="it-IT" dirty="0" err="1" smtClean="0"/>
              <a:t>needs</a:t>
            </a:r>
            <a:r>
              <a:rPr lang="it-IT" dirty="0"/>
              <a:t> </a:t>
            </a:r>
            <a:r>
              <a:rPr lang="it-IT" dirty="0" smtClean="0"/>
              <a:t>of </a:t>
            </a:r>
            <a:r>
              <a:rPr lang="it-IT" dirty="0" err="1" smtClean="0"/>
              <a:t>present</a:t>
            </a:r>
            <a:r>
              <a:rPr lang="it-IT" dirty="0" smtClean="0"/>
              <a:t> </a:t>
            </a:r>
            <a:r>
              <a:rPr lang="it-IT" dirty="0" err="1" smtClean="0"/>
              <a:t>generations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</a:t>
            </a:r>
            <a:r>
              <a:rPr lang="it-IT" dirty="0" err="1" smtClean="0"/>
              <a:t>compromising</a:t>
            </a:r>
            <a:r>
              <a:rPr lang="it-IT" dirty="0" smtClean="0"/>
              <a:t> the </a:t>
            </a:r>
            <a:r>
              <a:rPr lang="it-IT" dirty="0" err="1" smtClean="0"/>
              <a:t>quality</a:t>
            </a:r>
            <a:r>
              <a:rPr lang="it-IT" dirty="0" smtClean="0"/>
              <a:t> of life of the future </a:t>
            </a:r>
            <a:r>
              <a:rPr lang="it-IT" dirty="0" err="1" smtClean="0"/>
              <a:t>generations</a:t>
            </a:r>
            <a:r>
              <a:rPr lang="it-IT" dirty="0" smtClean="0"/>
              <a:t>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871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40158" y="950390"/>
            <a:ext cx="10444766" cy="852651"/>
          </a:xfrm>
        </p:spPr>
        <p:txBody>
          <a:bodyPr>
            <a:normAutofit fontScale="90000"/>
          </a:bodyPr>
          <a:lstStyle/>
          <a:p>
            <a:r>
              <a:rPr lang="en-US" dirty="0"/>
              <a:t>Principle of subsidiarity and loyal </a:t>
            </a:r>
            <a:r>
              <a:rPr lang="en-US" dirty="0" smtClean="0"/>
              <a:t>cooperation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9959" y="3199415"/>
            <a:ext cx="9036423" cy="3508977"/>
          </a:xfrm>
        </p:spPr>
        <p:txBody>
          <a:bodyPr/>
          <a:lstStyle/>
          <a:p>
            <a:pPr marL="68580" indent="0" algn="ctr">
              <a:buNone/>
            </a:pPr>
            <a:r>
              <a:rPr lang="it-IT" dirty="0"/>
              <a:t> </a:t>
            </a:r>
            <a:r>
              <a:rPr lang="it-IT" dirty="0" err="1"/>
              <a:t>S</a:t>
            </a:r>
            <a:r>
              <a:rPr lang="it-IT" dirty="0" err="1" smtClean="0"/>
              <a:t>tarting</a:t>
            </a:r>
            <a:r>
              <a:rPr lang="it-IT" dirty="0" smtClean="0"/>
              <a:t> </a:t>
            </a:r>
            <a:r>
              <a:rPr lang="it-IT" dirty="0" err="1" smtClean="0"/>
              <a:t>form</a:t>
            </a:r>
            <a:r>
              <a:rPr lang="it-IT" dirty="0" smtClean="0"/>
              <a:t>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principles</a:t>
            </a:r>
            <a:r>
              <a:rPr lang="it-IT" dirty="0" smtClean="0"/>
              <a:t>,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holds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social and </a:t>
            </a:r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</a:t>
            </a:r>
            <a:r>
              <a:rPr lang="it-IT" dirty="0" err="1" smtClean="0"/>
              <a:t>dealt</a:t>
            </a:r>
            <a:r>
              <a:rPr lang="it-IT" dirty="0"/>
              <a:t> </a:t>
            </a:r>
            <a:r>
              <a:rPr lang="it-IT" dirty="0" smtClean="0"/>
              <a:t>with 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most</a:t>
            </a:r>
            <a:r>
              <a:rPr lang="it-IT" dirty="0" smtClean="0"/>
              <a:t> immediate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consistent</a:t>
            </a:r>
            <a:r>
              <a:rPr lang="it-IT" dirty="0" smtClean="0"/>
              <a:t> with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resolution</a:t>
            </a:r>
            <a:r>
              <a:rPr lang="it-IT" dirty="0" smtClean="0"/>
              <a:t> 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580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polluter</a:t>
            </a:r>
            <a:r>
              <a:rPr lang="it-IT" dirty="0"/>
              <a:t> </a:t>
            </a:r>
            <a:r>
              <a:rPr lang="it-IT" dirty="0" err="1" smtClean="0"/>
              <a:t>pay’s</a:t>
            </a:r>
            <a:r>
              <a:rPr lang="it-IT" dirty="0" smtClean="0"/>
              <a:t> </a:t>
            </a:r>
            <a:r>
              <a:rPr lang="it-IT" dirty="0" err="1" smtClean="0"/>
              <a:t>principle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52686" y="2787292"/>
            <a:ext cx="9036423" cy="3508977"/>
          </a:xfrm>
        </p:spPr>
        <p:txBody>
          <a:bodyPr/>
          <a:lstStyle/>
          <a:p>
            <a:pPr marL="68580" indent="0" algn="ctr">
              <a:buNone/>
            </a:pP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principle</a:t>
            </a:r>
            <a:r>
              <a:rPr lang="it-IT" dirty="0" smtClean="0"/>
              <a:t> </a:t>
            </a:r>
            <a:r>
              <a:rPr lang="it-IT" dirty="0" err="1" smtClean="0"/>
              <a:t>states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those</a:t>
            </a:r>
            <a:r>
              <a:rPr lang="it-IT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produce </a:t>
            </a:r>
            <a:r>
              <a:rPr lang="it-IT" dirty="0" err="1" smtClean="0"/>
              <a:t>pollution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bear the </a:t>
            </a:r>
            <a:r>
              <a:rPr lang="it-IT" dirty="0" err="1" smtClean="0"/>
              <a:t>costs</a:t>
            </a:r>
            <a:r>
              <a:rPr lang="it-IT" dirty="0" smtClean="0"/>
              <a:t> of </a:t>
            </a:r>
            <a:r>
              <a:rPr lang="it-IT" dirty="0" err="1" smtClean="0"/>
              <a:t>managing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and </a:t>
            </a:r>
            <a:r>
              <a:rPr lang="it-IT" dirty="0" err="1" smtClean="0"/>
              <a:t>everyone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</a:t>
            </a:r>
            <a:r>
              <a:rPr lang="it-IT" dirty="0" err="1" smtClean="0"/>
              <a:t>responsable</a:t>
            </a:r>
            <a:r>
              <a:rPr lang="it-IT" dirty="0" smtClean="0"/>
              <a:t> for </a:t>
            </a:r>
            <a:r>
              <a:rPr lang="it-IT" dirty="0" err="1" smtClean="0"/>
              <a:t>paying</a:t>
            </a:r>
            <a:r>
              <a:rPr lang="it-IT" dirty="0" smtClean="0"/>
              <a:t> for the </a:t>
            </a: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done</a:t>
            </a:r>
            <a:r>
              <a:rPr lang="it-IT" dirty="0" smtClean="0"/>
              <a:t> to the </a:t>
            </a:r>
            <a:r>
              <a:rPr lang="it-IT" dirty="0" err="1" smtClean="0"/>
              <a:t>natural</a:t>
            </a:r>
            <a:r>
              <a:rPr lang="it-IT" dirty="0" smtClean="0"/>
              <a:t> </a:t>
            </a:r>
            <a:r>
              <a:rPr lang="it-IT" dirty="0" err="1" smtClean="0"/>
              <a:t>environment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14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373</TotalTime>
  <Words>268</Words>
  <Application>Microsoft Macintosh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Austin</vt:lpstr>
      <vt:lpstr>Presentazione di PowerPoint</vt:lpstr>
      <vt:lpstr>Stockholm Declaration, 1972 </vt:lpstr>
      <vt:lpstr> Environmental Right</vt:lpstr>
      <vt:lpstr>ITALIAN LEGISLATIVE DECREE No.152/2006</vt:lpstr>
      <vt:lpstr>Principle of environmental action</vt:lpstr>
      <vt:lpstr>Principle of sustainable development</vt:lpstr>
      <vt:lpstr>Principle of subsidiarity and loyal cooperation</vt:lpstr>
      <vt:lpstr>The polluter pay’s principle 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protection</dc:title>
  <dc:creator>HP</dc:creator>
  <cp:lastModifiedBy>Utente di Microsoft Office</cp:lastModifiedBy>
  <cp:revision>14</cp:revision>
  <dcterms:created xsi:type="dcterms:W3CDTF">2019-12-15T22:03:50Z</dcterms:created>
  <dcterms:modified xsi:type="dcterms:W3CDTF">2020-01-10T19:51:40Z</dcterms:modified>
</cp:coreProperties>
</file>