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7" r:id="rId4"/>
    <p:sldId id="258" r:id="rId5"/>
    <p:sldId id="267" r:id="rId6"/>
    <p:sldId id="259" r:id="rId7"/>
    <p:sldId id="260" r:id="rId8"/>
    <p:sldId id="261" r:id="rId9"/>
    <p:sldId id="269" r:id="rId10"/>
    <p:sldId id="262" r:id="rId11"/>
    <p:sldId id="263" r:id="rId12"/>
    <p:sldId id="264" r:id="rId13"/>
    <p:sldId id="265" r:id="rId14"/>
    <p:sldId id="270" r:id="rId15"/>
    <p:sldId id="271" r:id="rId16"/>
    <p:sldId id="266" r:id="rId17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114" y="5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editar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108C-419C-4463-85DC-1E2DAF36C6C5}" type="datetimeFigureOut">
              <a:rPr lang="es-ES" smtClean="0"/>
              <a:t>28/11/2017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FE4D-A78E-4964-B4C5-7F68A179C8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8147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108C-419C-4463-85DC-1E2DAF36C6C5}" type="datetimeFigureOut">
              <a:rPr lang="es-ES" smtClean="0"/>
              <a:t>28/11/2017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FE4D-A78E-4964-B4C5-7F68A179C8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647829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108C-419C-4463-85DC-1E2DAF36C6C5}" type="datetimeFigureOut">
              <a:rPr lang="es-ES" smtClean="0"/>
              <a:t>28/11/2017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FE4D-A78E-4964-B4C5-7F68A179C8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9993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108C-419C-4463-85DC-1E2DAF36C6C5}" type="datetimeFigureOut">
              <a:rPr lang="es-ES" smtClean="0"/>
              <a:t>28/11/2017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FE4D-A78E-4964-B4C5-7F68A179C8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1492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108C-419C-4463-85DC-1E2DAF36C6C5}" type="datetimeFigureOut">
              <a:rPr lang="es-ES" smtClean="0"/>
              <a:t>28/11/2017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FE4D-A78E-4964-B4C5-7F68A179C8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4126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108C-419C-4463-85DC-1E2DAF36C6C5}" type="datetimeFigureOut">
              <a:rPr lang="es-ES" smtClean="0"/>
              <a:t>28/11/2017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FE4D-A78E-4964-B4C5-7F68A179C8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67953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108C-419C-4463-85DC-1E2DAF36C6C5}" type="datetimeFigureOut">
              <a:rPr lang="es-ES" smtClean="0"/>
              <a:t>28/11/2017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FE4D-A78E-4964-B4C5-7F68A179C8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2513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108C-419C-4463-85DC-1E2DAF36C6C5}" type="datetimeFigureOut">
              <a:rPr lang="es-ES" smtClean="0"/>
              <a:t>28/11/2017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FE4D-A78E-4964-B4C5-7F68A179C8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7886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108C-419C-4463-85DC-1E2DAF36C6C5}" type="datetimeFigureOut">
              <a:rPr lang="es-ES" smtClean="0"/>
              <a:t>28/11/2017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FE4D-A78E-4964-B4C5-7F68A179C8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9943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108C-419C-4463-85DC-1E2DAF36C6C5}" type="datetimeFigureOut">
              <a:rPr lang="es-ES" smtClean="0"/>
              <a:t>28/11/2017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FE4D-A78E-4964-B4C5-7F68A179C8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469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Editar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8108C-419C-4463-85DC-1E2DAF36C6C5}" type="datetimeFigureOut">
              <a:rPr lang="es-ES" smtClean="0"/>
              <a:t>28/11/2017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C1FE4D-A78E-4964-B4C5-7F68A179C8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37528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Editar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8108C-419C-4463-85DC-1E2DAF36C6C5}" type="datetimeFigureOut">
              <a:rPr lang="es-ES" smtClean="0"/>
              <a:t>28/11/2017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C1FE4D-A78E-4964-B4C5-7F68A179C801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4289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174" y="283777"/>
            <a:ext cx="9809314" cy="1585097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033435" y="2721150"/>
            <a:ext cx="59553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err="1" smtClean="0"/>
              <a:t>Lesson</a:t>
            </a:r>
            <a:r>
              <a:rPr lang="es-ES" dirty="0" smtClean="0"/>
              <a:t> plan 	SANTO ANGEL DE LA GUARDA SCHOOL	 </a:t>
            </a:r>
          </a:p>
          <a:p>
            <a:r>
              <a:rPr lang="es-ES" dirty="0" smtClean="0"/>
              <a:t>	ERASMUS + MONEY MATTERS  Project	</a:t>
            </a:r>
            <a:endParaRPr lang="es-ES" dirty="0"/>
          </a:p>
        </p:txBody>
      </p:sp>
      <p:sp>
        <p:nvSpPr>
          <p:cNvPr id="7" name="CuadroTexto 6"/>
          <p:cNvSpPr txBox="1"/>
          <p:nvPr/>
        </p:nvSpPr>
        <p:spPr>
          <a:xfrm>
            <a:off x="3439836" y="3367481"/>
            <a:ext cx="34672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b="1" dirty="0" err="1" smtClean="0"/>
              <a:t>Technical</a:t>
            </a:r>
            <a:r>
              <a:rPr lang="es-ES" b="1" dirty="0" smtClean="0"/>
              <a:t> </a:t>
            </a:r>
            <a:r>
              <a:rPr lang="es-ES" b="1" dirty="0" err="1" smtClean="0"/>
              <a:t>information</a:t>
            </a:r>
            <a:r>
              <a:rPr lang="es-ES" b="1" dirty="0" smtClean="0"/>
              <a:t> </a:t>
            </a:r>
            <a:r>
              <a:rPr lang="es-ES" b="1" dirty="0" err="1" smtClean="0"/>
              <a:t>about</a:t>
            </a:r>
            <a:r>
              <a:rPr lang="es-ES" b="1" dirty="0" smtClean="0"/>
              <a:t> </a:t>
            </a:r>
            <a:r>
              <a:rPr lang="es-ES" b="1" dirty="0" err="1" smtClean="0"/>
              <a:t>coins</a:t>
            </a:r>
            <a:r>
              <a:rPr lang="es-ES" b="1" dirty="0" smtClean="0"/>
              <a:t>.</a:t>
            </a:r>
          </a:p>
          <a:p>
            <a:r>
              <a:rPr lang="es-ES" b="1" dirty="0" smtClean="0"/>
              <a:t>Security </a:t>
            </a:r>
            <a:r>
              <a:rPr lang="es-ES" b="1" dirty="0" err="1" smtClean="0"/>
              <a:t>measures</a:t>
            </a:r>
            <a:endParaRPr lang="es-ES" b="1" dirty="0"/>
          </a:p>
        </p:txBody>
      </p:sp>
    </p:spTree>
    <p:extLst>
      <p:ext uri="{BB962C8B-B14F-4D97-AF65-F5344CB8AC3E}">
        <p14:creationId xmlns:p14="http://schemas.microsoft.com/office/powerpoint/2010/main" val="147917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5 euro cent </a:t>
            </a:r>
            <a:r>
              <a:rPr lang="es-ES" dirty="0" err="1" smtClean="0"/>
              <a:t>coin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841255"/>
            <a:ext cx="4351338" cy="435133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736492" y="3359000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Diameter (mm): 21.25 </a:t>
            </a:r>
          </a:p>
          <a:p>
            <a:r>
              <a:rPr lang="en-US" dirty="0" smtClean="0"/>
              <a:t>Thickness (mm): 1.67 </a:t>
            </a:r>
          </a:p>
          <a:p>
            <a:r>
              <a:rPr lang="en-US" dirty="0" smtClean="0"/>
              <a:t>Weight (g): 3.92 </a:t>
            </a:r>
          </a:p>
          <a:p>
            <a:r>
              <a:rPr lang="en-US" dirty="0" smtClean="0"/>
              <a:t>Shape: Round </a:t>
            </a:r>
          </a:p>
          <a:p>
            <a:r>
              <a:rPr lang="en-US" dirty="0" err="1" smtClean="0"/>
              <a:t>Colour</a:t>
            </a:r>
            <a:r>
              <a:rPr lang="en-US" dirty="0" smtClean="0"/>
              <a:t>: Copper </a:t>
            </a:r>
          </a:p>
          <a:p>
            <a:r>
              <a:rPr lang="en-US" dirty="0" smtClean="0"/>
              <a:t>Composition: Copper-covered steel </a:t>
            </a:r>
          </a:p>
          <a:p>
            <a:r>
              <a:rPr lang="en-US" dirty="0" smtClean="0"/>
              <a:t>Edge: Smooth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0537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2</a:t>
            </a:r>
            <a:r>
              <a:rPr lang="es-ES" dirty="0" smtClean="0"/>
              <a:t> euro cent </a:t>
            </a:r>
            <a:r>
              <a:rPr lang="es-ES" dirty="0" err="1" smtClean="0"/>
              <a:t>coin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794364"/>
            <a:ext cx="4351338" cy="435133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6557108" y="3187061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Diameter (mm): 18.75 </a:t>
            </a:r>
          </a:p>
          <a:p>
            <a:r>
              <a:rPr lang="en-US" dirty="0" smtClean="0"/>
              <a:t>Thickness (mm): 1.67 </a:t>
            </a:r>
          </a:p>
          <a:p>
            <a:r>
              <a:rPr lang="en-US" dirty="0" smtClean="0"/>
              <a:t>Weight (g): 3.06 </a:t>
            </a:r>
          </a:p>
          <a:p>
            <a:r>
              <a:rPr lang="en-US" dirty="0" smtClean="0"/>
              <a:t>Shape: Round </a:t>
            </a:r>
          </a:p>
          <a:p>
            <a:r>
              <a:rPr lang="en-US" dirty="0" err="1" smtClean="0"/>
              <a:t>Colour</a:t>
            </a:r>
            <a:r>
              <a:rPr lang="en-US" dirty="0" smtClean="0"/>
              <a:t>: Copper </a:t>
            </a:r>
          </a:p>
          <a:p>
            <a:r>
              <a:rPr lang="en-US" dirty="0" smtClean="0"/>
              <a:t>Composition: Copper-covered steel </a:t>
            </a:r>
          </a:p>
          <a:p>
            <a:r>
              <a:rPr lang="en-US" dirty="0" smtClean="0"/>
              <a:t>Edge: Smooth with a groove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83868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1 euro cent </a:t>
            </a:r>
            <a:r>
              <a:rPr lang="es-ES" dirty="0" err="1" smtClean="0"/>
              <a:t>coin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90688"/>
            <a:ext cx="4351338" cy="435133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6096000" y="4010701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Diameter (mm): 16.25 </a:t>
            </a:r>
          </a:p>
          <a:p>
            <a:r>
              <a:rPr lang="en-US" dirty="0" smtClean="0"/>
              <a:t>Thickness (mm): 1.67 </a:t>
            </a:r>
          </a:p>
          <a:p>
            <a:r>
              <a:rPr lang="en-US" dirty="0" smtClean="0"/>
              <a:t>Weight (g): 2.30 </a:t>
            </a:r>
          </a:p>
          <a:p>
            <a:r>
              <a:rPr lang="en-US" dirty="0" smtClean="0"/>
              <a:t>Shape: Round </a:t>
            </a:r>
          </a:p>
          <a:p>
            <a:r>
              <a:rPr lang="en-US" dirty="0" err="1" smtClean="0"/>
              <a:t>Colour</a:t>
            </a:r>
            <a:r>
              <a:rPr lang="en-US" dirty="0" smtClean="0"/>
              <a:t>: Copper </a:t>
            </a:r>
          </a:p>
          <a:p>
            <a:r>
              <a:rPr lang="en-US" dirty="0" smtClean="0"/>
              <a:t>Composition: Copper-covered steel </a:t>
            </a:r>
          </a:p>
          <a:p>
            <a:r>
              <a:rPr lang="en-US" dirty="0" smtClean="0"/>
              <a:t>Edge: Smooth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8176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redondeado 9"/>
          <p:cNvSpPr/>
          <p:nvPr/>
        </p:nvSpPr>
        <p:spPr>
          <a:xfrm>
            <a:off x="658090" y="1543302"/>
            <a:ext cx="7446818" cy="3859971"/>
          </a:xfrm>
          <a:prstGeom prst="round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Safety </a:t>
            </a:r>
            <a:r>
              <a:rPr lang="es-ES" dirty="0" err="1" smtClean="0"/>
              <a:t>measures</a:t>
            </a:r>
            <a:endParaRPr lang="es-ES" dirty="0"/>
          </a:p>
        </p:txBody>
      </p:sp>
      <p:sp>
        <p:nvSpPr>
          <p:cNvPr id="4" name="Rectángulo 3"/>
          <p:cNvSpPr/>
          <p:nvPr/>
        </p:nvSpPr>
        <p:spPr>
          <a:xfrm>
            <a:off x="838200" y="2153195"/>
            <a:ext cx="301871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Difficult </a:t>
            </a:r>
            <a:r>
              <a:rPr lang="en-US" sz="2400" dirty="0"/>
              <a:t>to counterfeit </a:t>
            </a:r>
            <a:endParaRPr lang="es-ES" sz="2400" dirty="0"/>
          </a:p>
        </p:txBody>
      </p:sp>
      <p:sp>
        <p:nvSpPr>
          <p:cNvPr id="5" name="Rectángulo 4"/>
          <p:cNvSpPr/>
          <p:nvPr/>
        </p:nvSpPr>
        <p:spPr>
          <a:xfrm>
            <a:off x="838200" y="1690688"/>
            <a:ext cx="436549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/>
              <a:t>Advanced </a:t>
            </a:r>
            <a:r>
              <a:rPr lang="en-US" sz="2400" dirty="0"/>
              <a:t>technical </a:t>
            </a:r>
            <a:r>
              <a:rPr lang="en-US" sz="2400" dirty="0" smtClean="0"/>
              <a:t>specifications</a:t>
            </a:r>
          </a:p>
          <a:p>
            <a:endParaRPr lang="en-US" sz="2400" dirty="0"/>
          </a:p>
          <a:p>
            <a:r>
              <a:rPr lang="en-US" sz="2400" dirty="0" smtClean="0"/>
              <a:t> </a:t>
            </a:r>
            <a:endParaRPr lang="es-ES" sz="2400" dirty="0"/>
          </a:p>
        </p:txBody>
      </p:sp>
      <p:sp>
        <p:nvSpPr>
          <p:cNvPr id="6" name="Rectángulo 5"/>
          <p:cNvSpPr/>
          <p:nvPr/>
        </p:nvSpPr>
        <p:spPr>
          <a:xfrm>
            <a:off x="838200" y="2615702"/>
            <a:ext cx="74468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/>
              <a:t>Incorporated  </a:t>
            </a:r>
            <a:r>
              <a:rPr lang="en-US" sz="2400" dirty="0"/>
              <a:t>electromagnetic and automated reading </a:t>
            </a:r>
            <a:r>
              <a:rPr lang="en-US" sz="2400" dirty="0" smtClean="0"/>
              <a:t>characteristics</a:t>
            </a:r>
          </a:p>
          <a:p>
            <a:endParaRPr lang="en-US" sz="2400" dirty="0" smtClean="0"/>
          </a:p>
          <a:p>
            <a:r>
              <a:rPr lang="en-US" sz="2400" dirty="0" smtClean="0"/>
              <a:t>They </a:t>
            </a:r>
            <a:r>
              <a:rPr lang="en-US" sz="2400" dirty="0"/>
              <a:t>can be used in vending machines throughout the euro </a:t>
            </a:r>
            <a:r>
              <a:rPr lang="en-US" sz="2400" dirty="0" smtClean="0"/>
              <a:t>zone</a:t>
            </a:r>
            <a:endParaRPr lang="en-US" sz="2400" dirty="0"/>
          </a:p>
        </p:txBody>
      </p:sp>
      <p:pic>
        <p:nvPicPr>
          <p:cNvPr id="13" name="Imagen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3112" y="4172307"/>
            <a:ext cx="2242101" cy="224210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37219" y="646552"/>
            <a:ext cx="1166649" cy="1168285"/>
          </a:xfrm>
          <a:prstGeom prst="rect">
            <a:avLst/>
          </a:prstGeom>
        </p:spPr>
      </p:pic>
      <p:pic>
        <p:nvPicPr>
          <p:cNvPr id="9" name="Marcador de contenido 8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403868" y="1690517"/>
            <a:ext cx="2238068" cy="223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90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redondeado 4"/>
          <p:cNvSpPr/>
          <p:nvPr/>
        </p:nvSpPr>
        <p:spPr>
          <a:xfrm>
            <a:off x="7080739" y="1690688"/>
            <a:ext cx="4290646" cy="3420063"/>
          </a:xfrm>
          <a:prstGeom prst="round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Minting</a:t>
            </a:r>
            <a:r>
              <a:rPr lang="es-ES" dirty="0" smtClean="0"/>
              <a:t> </a:t>
            </a:r>
            <a:r>
              <a:rPr lang="es-ES" dirty="0" err="1" smtClean="0"/>
              <a:t>errors</a:t>
            </a:r>
            <a:r>
              <a:rPr lang="es-ES" dirty="0" smtClean="0"/>
              <a:t> ( 1 )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098324" y="2107160"/>
            <a:ext cx="4273061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en-US" sz="2400" dirty="0" smtClean="0"/>
              <a:t>It </a:t>
            </a:r>
            <a:r>
              <a:rPr lang="en-US" sz="2400" dirty="0"/>
              <a:t>is a coin dedicated to the 10th Anniversary of the Economic Monetary Union by the Spanish mint FNMT during last </a:t>
            </a:r>
            <a:r>
              <a:rPr lang="en-US" sz="2400" dirty="0" smtClean="0"/>
              <a:t>2009</a:t>
            </a:r>
          </a:p>
          <a:p>
            <a:pPr marL="0" indent="0" algn="just">
              <a:buNone/>
            </a:pPr>
            <a:r>
              <a:rPr lang="en-US" sz="2400" dirty="0" smtClean="0"/>
              <a:t>The </a:t>
            </a:r>
            <a:r>
              <a:rPr lang="en-US" sz="2400" dirty="0"/>
              <a:t>error consists in an expansion of the little star surrounding the </a:t>
            </a:r>
            <a:r>
              <a:rPr lang="en-US" sz="2400" dirty="0" smtClean="0"/>
              <a:t>coin</a:t>
            </a:r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999" y="1690688"/>
            <a:ext cx="6297917" cy="356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9635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redondeado 8"/>
          <p:cNvSpPr/>
          <p:nvPr/>
        </p:nvSpPr>
        <p:spPr>
          <a:xfrm>
            <a:off x="5615709" y="1364853"/>
            <a:ext cx="5738091" cy="369332"/>
          </a:xfrm>
          <a:prstGeom prst="round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Rectángulo redondeado 4"/>
          <p:cNvSpPr/>
          <p:nvPr/>
        </p:nvSpPr>
        <p:spPr>
          <a:xfrm>
            <a:off x="7183227" y="3029528"/>
            <a:ext cx="4290646" cy="1397733"/>
          </a:xfrm>
          <a:prstGeom prst="round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smtClean="0">
                <a:solidFill>
                  <a:schemeClr val="tx1"/>
                </a:solidFill>
              </a:rPr>
              <a:t>It has the </a:t>
            </a:r>
            <a:r>
              <a:rPr lang="en-US" dirty="0">
                <a:solidFill>
                  <a:schemeClr val="tx1"/>
                </a:solidFill>
              </a:rPr>
              <a:t>same </a:t>
            </a:r>
            <a:r>
              <a:rPr lang="en-US" dirty="0" smtClean="0">
                <a:solidFill>
                  <a:schemeClr val="tx1"/>
                </a:solidFill>
              </a:rPr>
              <a:t>diameter and drawing </a:t>
            </a:r>
            <a:r>
              <a:rPr lang="en-US" dirty="0">
                <a:solidFill>
                  <a:schemeClr val="tx1"/>
                </a:solidFill>
              </a:rPr>
              <a:t>of the two cents </a:t>
            </a:r>
            <a:r>
              <a:rPr lang="en-US" dirty="0" smtClean="0">
                <a:solidFill>
                  <a:schemeClr val="tx1"/>
                </a:solidFill>
              </a:rPr>
              <a:t>coin  but a face </a:t>
            </a:r>
            <a:r>
              <a:rPr lang="en-US" dirty="0">
                <a:solidFill>
                  <a:schemeClr val="tx1"/>
                </a:solidFill>
              </a:rPr>
              <a:t>value of one cent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Minting errors ( 2 )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043" y="2035434"/>
            <a:ext cx="6000750" cy="300990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5534170" y="1364853"/>
            <a:ext cx="59397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This </a:t>
            </a:r>
            <a:r>
              <a:rPr lang="en-US" dirty="0"/>
              <a:t>Italian coin of 1 Euro cent sold for more than 6.600 Euro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007437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2119745" y="114009"/>
            <a:ext cx="8408071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WATCH OUT </a:t>
            </a:r>
            <a:r>
              <a:rPr kumimoji="0" lang="es-ES" altLang="es-ES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¡</a:t>
            </a:r>
            <a:endParaRPr kumimoji="0" lang="es-ES" altLang="es-ES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2400" b="1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Yeni</a:t>
            </a:r>
            <a:r>
              <a:rPr kumimoji="0" lang="es-ES" altLang="es-ES" sz="24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ES" altLang="es-ES" sz="2400" b="1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Turk</a:t>
            </a:r>
            <a:r>
              <a:rPr kumimoji="0" lang="es-ES" altLang="es-ES" sz="24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ES" altLang="es-ES" sz="2400" b="1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Lirasi</a:t>
            </a:r>
            <a:r>
              <a:rPr kumimoji="0" lang="es-ES" altLang="es-ES" sz="24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ES" altLang="es-ES" sz="2400" b="1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Turkish</a:t>
            </a:r>
            <a:r>
              <a:rPr kumimoji="0" lang="es-ES" altLang="es-ES" sz="24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s-ES" altLang="es-ES" sz="2400" b="1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coin</a:t>
            </a:r>
            <a:r>
              <a:rPr kumimoji="0" lang="es-ES" altLang="es-ES" sz="2400" b="1" i="0" u="none" strike="noStrike" cap="none" normalizeH="0" baseline="0" dirty="0" smtClean="0">
                <a:ln>
                  <a:noFill/>
                </a:ln>
                <a:solidFill>
                  <a:srgbClr val="222222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versus 2 euro </a:t>
            </a:r>
            <a:r>
              <a:rPr kumimoji="0" lang="es-ES" altLang="es-ES" sz="2400" b="1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coin</a:t>
            </a:r>
            <a:endParaRPr kumimoji="0" lang="es-ES" altLang="es-ES" sz="2400" b="1" i="0" u="none" strike="noStrike" cap="none" normalizeH="0" baseline="0" dirty="0" smtClean="0">
              <a:ln>
                <a:noFill/>
              </a:ln>
              <a:solidFill>
                <a:srgbClr val="222222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2400" i="0" u="sng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Similarities</a:t>
            </a:r>
            <a:endParaRPr kumimoji="0" lang="es-ES" altLang="es-ES" sz="2400" i="0" u="sng" strike="noStrike" cap="none" normalizeH="0" baseline="0" dirty="0" smtClean="0">
              <a:ln>
                <a:noFill/>
              </a:ln>
              <a:solidFill>
                <a:srgbClr val="222222"/>
              </a:solidFill>
              <a:effectLst/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2400" b="0" i="0" u="none" strike="noStrike" cap="none" normalizeH="0" baseline="0" dirty="0" err="1" smtClean="0">
                <a:ln>
                  <a:noFill/>
                </a:ln>
                <a:solidFill>
                  <a:srgbClr val="222222"/>
                </a:solidFill>
                <a:effectLst/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Appearence</a:t>
            </a:r>
            <a:endParaRPr kumimoji="0" lang="es-ES" altLang="es-ES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altLang="es-E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25" name="Imagen 1" descr="http://www.jocprivat.com/images/jp-internacional/xyeni-turk-turquia.jpg.pagespeed.ic.DZRXQtUWS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745" y="2383423"/>
            <a:ext cx="299085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6094655" y="1275427"/>
            <a:ext cx="6096000" cy="110799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sz="2400" b="1" u="sng" dirty="0">
                <a:solidFill>
                  <a:srgbClr val="222222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Big </a:t>
            </a:r>
            <a:r>
              <a:rPr lang="es-ES" altLang="es-ES" sz="2400" b="1" u="sng" dirty="0" err="1" smtClean="0">
                <a:solidFill>
                  <a:srgbClr val="222222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difference</a:t>
            </a:r>
            <a:endParaRPr lang="es-ES" altLang="es-ES" sz="2400" b="1" u="sng" dirty="0" smtClean="0">
              <a:solidFill>
                <a:srgbClr val="222222"/>
              </a:solidFill>
              <a:latin typeface="Verdana" panose="020B060403050404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s-ES" altLang="es-ES" sz="24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s-ES" altLang="es-ES" dirty="0">
                <a:solidFill>
                  <a:srgbClr val="222222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 </a:t>
            </a:r>
            <a:r>
              <a:rPr lang="es-ES" altLang="es-ES" dirty="0" err="1">
                <a:solidFill>
                  <a:srgbClr val="222222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Yeni</a:t>
            </a:r>
            <a:r>
              <a:rPr lang="es-ES" altLang="es-ES" dirty="0">
                <a:solidFill>
                  <a:srgbClr val="222222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altLang="es-ES" dirty="0" err="1">
                <a:solidFill>
                  <a:srgbClr val="222222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Turk</a:t>
            </a:r>
            <a:r>
              <a:rPr lang="es-ES" altLang="es-ES" dirty="0">
                <a:solidFill>
                  <a:srgbClr val="222222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altLang="es-ES" dirty="0" err="1">
                <a:solidFill>
                  <a:srgbClr val="222222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Lirasi</a:t>
            </a:r>
            <a:r>
              <a:rPr lang="es-ES" altLang="es-ES" dirty="0">
                <a:solidFill>
                  <a:srgbClr val="222222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altLang="es-ES" dirty="0" err="1">
                <a:solidFill>
                  <a:srgbClr val="222222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es-ES" altLang="es-ES" dirty="0">
                <a:solidFill>
                  <a:srgbClr val="222222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altLang="es-ES" dirty="0" err="1">
                <a:solidFill>
                  <a:srgbClr val="222222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worth</a:t>
            </a:r>
            <a:r>
              <a:rPr lang="es-ES" altLang="es-ES" dirty="0">
                <a:solidFill>
                  <a:srgbClr val="222222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0,4 </a:t>
            </a:r>
            <a:r>
              <a:rPr lang="es-ES" altLang="es-ES" dirty="0">
                <a:solidFill>
                  <a:srgbClr val="222222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€</a:t>
            </a:r>
            <a:endParaRPr lang="es-ES" altLang="es-ES" sz="4000" dirty="0">
              <a:latin typeface="Arial" panose="020B0604020202020204" pitchFamily="34" charset="0"/>
            </a:endParaRPr>
          </a:p>
        </p:txBody>
      </p:sp>
      <p:pic>
        <p:nvPicPr>
          <p:cNvPr id="1029" name="Picture 5" descr="https://4.bp.blogspot.com/-AT3bRRVrd8c/WP6BZqPcKhI/AAAAAAABJ04/8KfkfRBhILQO_YdnBlSpo_SHab0OXsQDgCLcB/s1200/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21" y="2834221"/>
            <a:ext cx="2597202" cy="259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ector recto 2"/>
          <p:cNvCxnSpPr/>
          <p:nvPr/>
        </p:nvCxnSpPr>
        <p:spPr>
          <a:xfrm>
            <a:off x="5929745" y="1427018"/>
            <a:ext cx="41564" cy="415636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254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redondeado 17"/>
          <p:cNvSpPr/>
          <p:nvPr/>
        </p:nvSpPr>
        <p:spPr>
          <a:xfrm>
            <a:off x="888616" y="2894149"/>
            <a:ext cx="7028483" cy="2216232"/>
          </a:xfrm>
          <a:prstGeom prst="round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 smtClean="0">
                <a:solidFill>
                  <a:schemeClr val="tx1"/>
                </a:solidFill>
              </a:rPr>
              <a:t>They </a:t>
            </a:r>
            <a:r>
              <a:rPr lang="en-US" dirty="0">
                <a:solidFill>
                  <a:schemeClr val="tx1"/>
                </a:solidFill>
              </a:rPr>
              <a:t>are made up of several metal alloys</a:t>
            </a:r>
            <a:r>
              <a:rPr lang="en-US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en-US" dirty="0" smtClean="0">
                <a:solidFill>
                  <a:schemeClr val="tx1"/>
                </a:solidFill>
              </a:rPr>
              <a:t>These </a:t>
            </a:r>
            <a:r>
              <a:rPr lang="en-US" dirty="0">
                <a:solidFill>
                  <a:schemeClr val="tx1"/>
                </a:solidFill>
              </a:rPr>
              <a:t>materials consist of a core of a certain metal and a ring of another metal, both with a different coloration. </a:t>
            </a:r>
            <a:endParaRPr lang="en-US" dirty="0" smtClean="0">
              <a:solidFill>
                <a:schemeClr val="tx1"/>
              </a:solidFill>
            </a:endParaRPr>
          </a:p>
          <a:p>
            <a:pPr algn="just"/>
            <a:r>
              <a:rPr lang="en-US" dirty="0" smtClean="0">
                <a:solidFill>
                  <a:schemeClr val="tx1"/>
                </a:solidFill>
              </a:rPr>
              <a:t>Coins </a:t>
            </a:r>
            <a:r>
              <a:rPr lang="en-US" dirty="0">
                <a:solidFill>
                  <a:schemeClr val="tx1"/>
                </a:solidFill>
              </a:rPr>
              <a:t>of this composition are called 'bi-</a:t>
            </a:r>
            <a:r>
              <a:rPr lang="en-US" dirty="0" err="1">
                <a:solidFill>
                  <a:schemeClr val="tx1"/>
                </a:solidFill>
              </a:rPr>
              <a:t>colour</a:t>
            </a:r>
            <a:r>
              <a:rPr lang="en-US" dirty="0">
                <a:solidFill>
                  <a:schemeClr val="tx1"/>
                </a:solidFill>
              </a:rPr>
              <a:t> coins'. </a:t>
            </a:r>
            <a:endParaRPr lang="en-US" dirty="0" smtClean="0">
              <a:solidFill>
                <a:schemeClr val="tx1"/>
              </a:solidFill>
            </a:endParaRPr>
          </a:p>
          <a:p>
            <a:pPr algn="just"/>
            <a:r>
              <a:rPr lang="en-US" dirty="0" smtClean="0">
                <a:solidFill>
                  <a:schemeClr val="tx1"/>
                </a:solidFill>
              </a:rPr>
              <a:t>The </a:t>
            </a:r>
            <a:r>
              <a:rPr lang="en-US" dirty="0">
                <a:solidFill>
                  <a:schemeClr val="tx1"/>
                </a:solidFill>
              </a:rPr>
              <a:t>production of bi-</a:t>
            </a:r>
            <a:r>
              <a:rPr lang="en-US" dirty="0" err="1">
                <a:solidFill>
                  <a:schemeClr val="tx1"/>
                </a:solidFill>
              </a:rPr>
              <a:t>colour</a:t>
            </a:r>
            <a:r>
              <a:rPr lang="en-US" dirty="0">
                <a:solidFill>
                  <a:schemeClr val="tx1"/>
                </a:solidFill>
              </a:rPr>
              <a:t> coins are a technical innovation of the last decades.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Bi-color </a:t>
            </a:r>
            <a:r>
              <a:rPr lang="es-ES" dirty="0" err="1" smtClean="0"/>
              <a:t>coins</a:t>
            </a:r>
            <a:endParaRPr lang="es-ES" dirty="0"/>
          </a:p>
        </p:txBody>
      </p:sp>
      <p:sp>
        <p:nvSpPr>
          <p:cNvPr id="14" name="Elipse 13"/>
          <p:cNvSpPr/>
          <p:nvPr/>
        </p:nvSpPr>
        <p:spPr>
          <a:xfrm>
            <a:off x="888616" y="1568586"/>
            <a:ext cx="1914769" cy="711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>
                <a:solidFill>
                  <a:schemeClr val="tx1"/>
                </a:solidFill>
              </a:rPr>
              <a:t>What</a:t>
            </a:r>
            <a:r>
              <a:rPr lang="es-ES" dirty="0" smtClean="0">
                <a:solidFill>
                  <a:schemeClr val="tx1"/>
                </a:solidFill>
              </a:rPr>
              <a:t> are </a:t>
            </a:r>
            <a:r>
              <a:rPr lang="es-ES" dirty="0" err="1" smtClean="0">
                <a:solidFill>
                  <a:schemeClr val="tx1"/>
                </a:solidFill>
              </a:rPr>
              <a:t>they</a:t>
            </a:r>
            <a:r>
              <a:rPr lang="es-ES" dirty="0" smtClean="0">
                <a:solidFill>
                  <a:schemeClr val="tx1"/>
                </a:solidFill>
              </a:rPr>
              <a:t> ?</a:t>
            </a:r>
            <a:endParaRPr lang="es-ES" dirty="0">
              <a:solidFill>
                <a:schemeClr val="tx1"/>
              </a:solidFill>
            </a:endParaRPr>
          </a:p>
        </p:txBody>
      </p:sp>
      <p:cxnSp>
        <p:nvCxnSpPr>
          <p:cNvPr id="22" name="Conector recto de flecha 21"/>
          <p:cNvCxnSpPr/>
          <p:nvPr/>
        </p:nvCxnSpPr>
        <p:spPr>
          <a:xfrm>
            <a:off x="2803385" y="1970345"/>
            <a:ext cx="558651" cy="8467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Imagen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2794" y="499459"/>
            <a:ext cx="2662116" cy="2662116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8454" y="3396108"/>
            <a:ext cx="3200964" cy="3200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377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2842846" cy="1325563"/>
          </a:xfrm>
        </p:spPr>
        <p:txBody>
          <a:bodyPr/>
          <a:lstStyle/>
          <a:p>
            <a:r>
              <a:rPr lang="es-ES" dirty="0" smtClean="0"/>
              <a:t>2 euro </a:t>
            </a:r>
            <a:r>
              <a:rPr lang="es-ES" dirty="0" err="1" smtClean="0"/>
              <a:t>coin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3746" y="1802179"/>
            <a:ext cx="4351338" cy="435133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4825084" y="3845193"/>
            <a:ext cx="54082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dirty="0" err="1" smtClean="0"/>
              <a:t>Diameter</a:t>
            </a:r>
            <a:r>
              <a:rPr lang="es-ES" dirty="0" smtClean="0"/>
              <a:t> (mm): 25.75 </a:t>
            </a:r>
          </a:p>
          <a:p>
            <a:r>
              <a:rPr lang="es-ES" dirty="0" err="1" smtClean="0"/>
              <a:t>Thickness</a:t>
            </a:r>
            <a:r>
              <a:rPr lang="es-ES" dirty="0" smtClean="0"/>
              <a:t> (mm): 2.20 </a:t>
            </a:r>
          </a:p>
          <a:p>
            <a:r>
              <a:rPr lang="es-ES" dirty="0" err="1" smtClean="0"/>
              <a:t>Weight</a:t>
            </a:r>
            <a:r>
              <a:rPr lang="es-ES" dirty="0" smtClean="0"/>
              <a:t> (g): 8.50 </a:t>
            </a:r>
          </a:p>
          <a:p>
            <a:r>
              <a:rPr lang="es-ES" dirty="0" err="1" smtClean="0"/>
              <a:t>Shape</a:t>
            </a:r>
            <a:r>
              <a:rPr lang="es-ES" dirty="0" smtClean="0"/>
              <a:t>: Round </a:t>
            </a:r>
          </a:p>
          <a:p>
            <a:r>
              <a:rPr lang="es-ES" dirty="0" err="1" smtClean="0"/>
              <a:t>Colour</a:t>
            </a:r>
            <a:r>
              <a:rPr lang="es-ES" dirty="0" smtClean="0"/>
              <a:t>: </a:t>
            </a:r>
            <a:r>
              <a:rPr lang="es-ES" dirty="0" err="1" smtClean="0"/>
              <a:t>Outer</a:t>
            </a:r>
            <a:r>
              <a:rPr lang="es-ES" dirty="0" smtClean="0"/>
              <a:t> </a:t>
            </a:r>
            <a:r>
              <a:rPr lang="es-ES" dirty="0" err="1" smtClean="0"/>
              <a:t>part</a:t>
            </a:r>
            <a:r>
              <a:rPr lang="es-ES" dirty="0" smtClean="0"/>
              <a:t>: </a:t>
            </a:r>
            <a:r>
              <a:rPr lang="es-ES" dirty="0" err="1" smtClean="0"/>
              <a:t>silver</a:t>
            </a:r>
            <a:r>
              <a:rPr lang="es-ES" dirty="0" smtClean="0"/>
              <a:t>; </a:t>
            </a:r>
            <a:r>
              <a:rPr lang="es-ES" dirty="0" err="1" smtClean="0"/>
              <a:t>inner</a:t>
            </a:r>
            <a:r>
              <a:rPr lang="es-ES" dirty="0" smtClean="0"/>
              <a:t> </a:t>
            </a:r>
            <a:r>
              <a:rPr lang="es-ES" dirty="0" err="1" smtClean="0"/>
              <a:t>part</a:t>
            </a:r>
            <a:r>
              <a:rPr lang="es-ES" dirty="0" smtClean="0"/>
              <a:t>: </a:t>
            </a:r>
            <a:r>
              <a:rPr lang="es-ES" dirty="0" err="1" smtClean="0"/>
              <a:t>gold</a:t>
            </a:r>
            <a:r>
              <a:rPr lang="es-ES" dirty="0" smtClean="0"/>
              <a:t> </a:t>
            </a:r>
          </a:p>
          <a:p>
            <a:r>
              <a:rPr lang="es-ES" dirty="0" err="1" smtClean="0"/>
              <a:t>Composition</a:t>
            </a:r>
            <a:r>
              <a:rPr lang="es-ES" dirty="0" smtClean="0"/>
              <a:t>: </a:t>
            </a:r>
            <a:r>
              <a:rPr lang="es-ES" dirty="0" err="1" smtClean="0"/>
              <a:t>Outer</a:t>
            </a:r>
            <a:r>
              <a:rPr lang="es-ES" dirty="0" smtClean="0"/>
              <a:t> </a:t>
            </a:r>
            <a:r>
              <a:rPr lang="es-ES" dirty="0" err="1" smtClean="0"/>
              <a:t>part</a:t>
            </a:r>
            <a:r>
              <a:rPr lang="es-ES" dirty="0" smtClean="0"/>
              <a:t>: </a:t>
            </a:r>
            <a:r>
              <a:rPr lang="es-ES" dirty="0" err="1" smtClean="0"/>
              <a:t>copper-nickel</a:t>
            </a:r>
            <a:r>
              <a:rPr lang="es-ES" dirty="0" smtClean="0"/>
              <a:t>; </a:t>
            </a:r>
            <a:r>
              <a:rPr lang="es-ES" dirty="0" err="1" smtClean="0"/>
              <a:t>inner</a:t>
            </a:r>
            <a:r>
              <a:rPr lang="es-ES" dirty="0" smtClean="0"/>
              <a:t> </a:t>
            </a:r>
            <a:r>
              <a:rPr lang="es-ES" dirty="0" err="1" smtClean="0"/>
              <a:t>part</a:t>
            </a:r>
            <a:r>
              <a:rPr lang="es-ES" dirty="0" smtClean="0"/>
              <a:t>: </a:t>
            </a:r>
            <a:r>
              <a:rPr lang="es-ES" dirty="0" err="1" smtClean="0"/>
              <a:t>three</a:t>
            </a:r>
            <a:r>
              <a:rPr lang="es-ES" dirty="0" smtClean="0"/>
              <a:t> </a:t>
            </a:r>
            <a:r>
              <a:rPr lang="es-ES" dirty="0" err="1" smtClean="0"/>
              <a:t>layers</a:t>
            </a:r>
            <a:r>
              <a:rPr lang="es-ES" dirty="0" smtClean="0"/>
              <a:t>: </a:t>
            </a:r>
            <a:r>
              <a:rPr lang="es-ES" dirty="0" err="1" smtClean="0"/>
              <a:t>nickel</a:t>
            </a:r>
            <a:r>
              <a:rPr lang="es-ES" dirty="0" smtClean="0"/>
              <a:t> </a:t>
            </a:r>
            <a:r>
              <a:rPr lang="es-ES" dirty="0" err="1" smtClean="0"/>
              <a:t>brass</a:t>
            </a:r>
            <a:r>
              <a:rPr lang="es-ES" dirty="0" smtClean="0"/>
              <a:t>, </a:t>
            </a:r>
            <a:r>
              <a:rPr lang="es-ES" dirty="0" err="1" smtClean="0"/>
              <a:t>nickel</a:t>
            </a:r>
            <a:r>
              <a:rPr lang="es-ES" dirty="0" smtClean="0"/>
              <a:t>, </a:t>
            </a:r>
            <a:r>
              <a:rPr lang="es-ES" dirty="0" err="1" smtClean="0"/>
              <a:t>nickel</a:t>
            </a:r>
            <a:r>
              <a:rPr lang="es-ES" dirty="0" smtClean="0"/>
              <a:t> </a:t>
            </a:r>
            <a:r>
              <a:rPr lang="es-ES" dirty="0" err="1" smtClean="0"/>
              <a:t>brass</a:t>
            </a:r>
            <a:r>
              <a:rPr lang="es-ES" dirty="0" smtClean="0"/>
              <a:t> </a:t>
            </a:r>
          </a:p>
          <a:p>
            <a:r>
              <a:rPr lang="es-ES" dirty="0" err="1" smtClean="0"/>
              <a:t>Edge</a:t>
            </a:r>
            <a:r>
              <a:rPr lang="es-ES" dirty="0" smtClean="0"/>
              <a:t>: </a:t>
            </a:r>
            <a:r>
              <a:rPr lang="es-ES" dirty="0" err="1" smtClean="0"/>
              <a:t>Edge</a:t>
            </a:r>
            <a:r>
              <a:rPr lang="es-ES" dirty="0" smtClean="0"/>
              <a:t> </a:t>
            </a:r>
            <a:r>
              <a:rPr lang="es-ES" dirty="0" err="1" smtClean="0"/>
              <a:t>lettering</a:t>
            </a:r>
            <a:r>
              <a:rPr lang="es-ES" dirty="0" smtClean="0"/>
              <a:t>, fine </a:t>
            </a:r>
            <a:r>
              <a:rPr lang="es-ES" dirty="0" err="1" smtClean="0"/>
              <a:t>milled</a:t>
            </a:r>
            <a:r>
              <a:rPr lang="es-ES" dirty="0" smtClean="0"/>
              <a:t> 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0154" y="508000"/>
            <a:ext cx="4493846" cy="4493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86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1 euro </a:t>
            </a:r>
            <a:r>
              <a:rPr lang="es-ES" dirty="0" err="1" smtClean="0"/>
              <a:t>coin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762" y="1895964"/>
            <a:ext cx="4351338" cy="435133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7142" y="164123"/>
            <a:ext cx="4509965" cy="4509965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915877" y="3943129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dirty="0" err="1" smtClean="0"/>
              <a:t>Diameter</a:t>
            </a:r>
            <a:r>
              <a:rPr lang="es-ES" dirty="0" smtClean="0"/>
              <a:t> (mm): 23.25 </a:t>
            </a:r>
          </a:p>
          <a:p>
            <a:r>
              <a:rPr lang="es-ES" dirty="0" err="1" smtClean="0"/>
              <a:t>Thickness</a:t>
            </a:r>
            <a:r>
              <a:rPr lang="es-ES" dirty="0" smtClean="0"/>
              <a:t> (mm): 2.33 </a:t>
            </a:r>
          </a:p>
          <a:p>
            <a:r>
              <a:rPr lang="es-ES" dirty="0" err="1" smtClean="0"/>
              <a:t>Weight</a:t>
            </a:r>
            <a:r>
              <a:rPr lang="es-ES" dirty="0" smtClean="0"/>
              <a:t> (g): 7.50 </a:t>
            </a:r>
          </a:p>
          <a:p>
            <a:r>
              <a:rPr lang="es-ES" dirty="0" err="1" smtClean="0"/>
              <a:t>Shape</a:t>
            </a:r>
            <a:r>
              <a:rPr lang="es-ES" dirty="0" smtClean="0"/>
              <a:t>: Round </a:t>
            </a:r>
          </a:p>
          <a:p>
            <a:r>
              <a:rPr lang="es-ES" dirty="0" err="1" smtClean="0"/>
              <a:t>Colour</a:t>
            </a:r>
            <a:r>
              <a:rPr lang="es-ES" dirty="0" smtClean="0"/>
              <a:t>: </a:t>
            </a:r>
            <a:r>
              <a:rPr lang="es-ES" dirty="0" err="1" smtClean="0"/>
              <a:t>Outer</a:t>
            </a:r>
            <a:r>
              <a:rPr lang="es-ES" dirty="0" smtClean="0"/>
              <a:t> </a:t>
            </a:r>
            <a:r>
              <a:rPr lang="es-ES" dirty="0" err="1" smtClean="0"/>
              <a:t>part</a:t>
            </a:r>
            <a:r>
              <a:rPr lang="es-ES" dirty="0" smtClean="0"/>
              <a:t>: </a:t>
            </a:r>
            <a:r>
              <a:rPr lang="es-ES" dirty="0" err="1" smtClean="0"/>
              <a:t>gold</a:t>
            </a:r>
            <a:r>
              <a:rPr lang="es-ES" dirty="0" smtClean="0"/>
              <a:t>; </a:t>
            </a:r>
            <a:r>
              <a:rPr lang="es-ES" dirty="0" err="1" smtClean="0"/>
              <a:t>inner</a:t>
            </a:r>
            <a:r>
              <a:rPr lang="es-ES" dirty="0" smtClean="0"/>
              <a:t> </a:t>
            </a:r>
            <a:r>
              <a:rPr lang="es-ES" dirty="0" err="1" smtClean="0"/>
              <a:t>part</a:t>
            </a:r>
            <a:r>
              <a:rPr lang="es-ES" dirty="0" smtClean="0"/>
              <a:t>: </a:t>
            </a:r>
            <a:r>
              <a:rPr lang="es-ES" dirty="0" err="1" smtClean="0"/>
              <a:t>silver</a:t>
            </a:r>
            <a:r>
              <a:rPr lang="es-ES" dirty="0" smtClean="0"/>
              <a:t> </a:t>
            </a:r>
          </a:p>
          <a:p>
            <a:r>
              <a:rPr lang="es-ES" dirty="0" err="1" smtClean="0"/>
              <a:t>Composition</a:t>
            </a:r>
            <a:r>
              <a:rPr lang="es-ES" dirty="0" smtClean="0"/>
              <a:t>: </a:t>
            </a:r>
            <a:r>
              <a:rPr lang="es-ES" dirty="0" err="1" smtClean="0"/>
              <a:t>Outer</a:t>
            </a:r>
            <a:r>
              <a:rPr lang="es-ES" dirty="0" smtClean="0"/>
              <a:t> </a:t>
            </a:r>
            <a:r>
              <a:rPr lang="es-ES" dirty="0" err="1" smtClean="0"/>
              <a:t>part</a:t>
            </a:r>
            <a:r>
              <a:rPr lang="es-ES" dirty="0" smtClean="0"/>
              <a:t>: </a:t>
            </a:r>
            <a:r>
              <a:rPr lang="es-ES" dirty="0" err="1" smtClean="0"/>
              <a:t>nickel</a:t>
            </a:r>
            <a:r>
              <a:rPr lang="es-ES" dirty="0" smtClean="0"/>
              <a:t> </a:t>
            </a:r>
            <a:r>
              <a:rPr lang="es-ES" dirty="0" err="1" smtClean="0"/>
              <a:t>brass</a:t>
            </a:r>
            <a:r>
              <a:rPr lang="es-ES" dirty="0" smtClean="0"/>
              <a:t>; </a:t>
            </a:r>
            <a:r>
              <a:rPr lang="es-ES" dirty="0" err="1" smtClean="0"/>
              <a:t>inner</a:t>
            </a:r>
            <a:r>
              <a:rPr lang="es-ES" dirty="0" smtClean="0"/>
              <a:t> </a:t>
            </a:r>
            <a:r>
              <a:rPr lang="es-ES" dirty="0" err="1" smtClean="0"/>
              <a:t>part</a:t>
            </a:r>
            <a:r>
              <a:rPr lang="es-ES" dirty="0" smtClean="0"/>
              <a:t>: </a:t>
            </a:r>
            <a:r>
              <a:rPr lang="es-ES" dirty="0" err="1" smtClean="0"/>
              <a:t>three</a:t>
            </a:r>
            <a:r>
              <a:rPr lang="es-ES" dirty="0" smtClean="0"/>
              <a:t> </a:t>
            </a:r>
            <a:r>
              <a:rPr lang="es-ES" dirty="0" err="1" smtClean="0"/>
              <a:t>layers</a:t>
            </a:r>
            <a:r>
              <a:rPr lang="es-ES" dirty="0" smtClean="0"/>
              <a:t>: </a:t>
            </a:r>
            <a:r>
              <a:rPr lang="es-ES" dirty="0" err="1" smtClean="0"/>
              <a:t>copper-nickel</a:t>
            </a:r>
            <a:r>
              <a:rPr lang="es-ES" dirty="0" smtClean="0"/>
              <a:t>, </a:t>
            </a:r>
            <a:r>
              <a:rPr lang="es-ES" dirty="0" err="1" smtClean="0"/>
              <a:t>nickel</a:t>
            </a:r>
            <a:r>
              <a:rPr lang="es-ES" dirty="0" smtClean="0"/>
              <a:t>, </a:t>
            </a:r>
            <a:r>
              <a:rPr lang="es-ES" dirty="0" err="1" smtClean="0"/>
              <a:t>copper-nickel</a:t>
            </a:r>
            <a:r>
              <a:rPr lang="es-ES" dirty="0" smtClean="0"/>
              <a:t> </a:t>
            </a:r>
          </a:p>
          <a:p>
            <a:r>
              <a:rPr lang="es-ES" dirty="0" err="1" smtClean="0"/>
              <a:t>Edge</a:t>
            </a:r>
            <a:r>
              <a:rPr lang="es-ES" dirty="0" smtClean="0"/>
              <a:t>: </a:t>
            </a:r>
            <a:r>
              <a:rPr lang="es-ES" dirty="0" err="1" smtClean="0"/>
              <a:t>Interrupted</a:t>
            </a:r>
            <a:r>
              <a:rPr lang="es-ES" dirty="0" smtClean="0"/>
              <a:t> </a:t>
            </a:r>
            <a:r>
              <a:rPr lang="es-ES" dirty="0" err="1" smtClean="0"/>
              <a:t>milled</a:t>
            </a:r>
            <a:r>
              <a:rPr lang="es-ES" dirty="0" smtClean="0"/>
              <a:t>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07264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redondeado 17"/>
          <p:cNvSpPr/>
          <p:nvPr/>
        </p:nvSpPr>
        <p:spPr>
          <a:xfrm>
            <a:off x="888616" y="3722046"/>
            <a:ext cx="7028483" cy="2216232"/>
          </a:xfrm>
          <a:prstGeom prst="round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redondeado 15"/>
          <p:cNvSpPr/>
          <p:nvPr/>
        </p:nvSpPr>
        <p:spPr>
          <a:xfrm>
            <a:off x="3227716" y="1580012"/>
            <a:ext cx="4672213" cy="711200"/>
          </a:xfrm>
          <a:prstGeom prst="round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redondeado 16"/>
          <p:cNvSpPr/>
          <p:nvPr/>
        </p:nvSpPr>
        <p:spPr>
          <a:xfrm>
            <a:off x="3135356" y="2517806"/>
            <a:ext cx="4781743" cy="1162449"/>
          </a:xfrm>
          <a:prstGeom prst="round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err="1" smtClean="0"/>
              <a:t>Nordic</a:t>
            </a:r>
            <a:r>
              <a:rPr lang="es-ES" dirty="0" smtClean="0"/>
              <a:t> </a:t>
            </a:r>
            <a:r>
              <a:rPr lang="es-ES" dirty="0" err="1" smtClean="0"/>
              <a:t>gold</a:t>
            </a:r>
            <a:endParaRPr lang="es-ES" dirty="0"/>
          </a:p>
        </p:txBody>
      </p:sp>
      <p:sp>
        <p:nvSpPr>
          <p:cNvPr id="5" name="Rectángulo 4"/>
          <p:cNvSpPr/>
          <p:nvPr/>
        </p:nvSpPr>
        <p:spPr>
          <a:xfrm>
            <a:off x="1068607" y="3887095"/>
            <a:ext cx="683721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In </a:t>
            </a:r>
            <a:r>
              <a:rPr lang="en-US" dirty="0"/>
              <a:t>contrast to brass or bronze Nordic Gold is difficult </a:t>
            </a:r>
            <a:r>
              <a:rPr lang="en-US" dirty="0" smtClean="0"/>
              <a:t>to </a:t>
            </a:r>
            <a:r>
              <a:rPr lang="en-US" dirty="0"/>
              <a:t>produce, meaning that the risk of counterfeit is reduced. </a:t>
            </a:r>
            <a:endParaRPr lang="en-US" dirty="0" smtClean="0"/>
          </a:p>
          <a:p>
            <a:pPr algn="just"/>
            <a:r>
              <a:rPr lang="en-US" dirty="0" smtClean="0"/>
              <a:t>Moreover </a:t>
            </a:r>
            <a:r>
              <a:rPr lang="en-US" dirty="0"/>
              <a:t>there </a:t>
            </a:r>
            <a:r>
              <a:rPr lang="en-US" dirty="0" smtClean="0"/>
              <a:t>is </a:t>
            </a:r>
            <a:r>
              <a:rPr lang="en-US" dirty="0"/>
              <a:t>great skill and technical knowledge required to make Nordic Gold into a coin</a:t>
            </a:r>
            <a:r>
              <a:rPr lang="en-US" dirty="0" smtClean="0"/>
              <a:t>.</a:t>
            </a:r>
          </a:p>
          <a:p>
            <a:pPr algn="just"/>
            <a:r>
              <a:rPr lang="en-US" dirty="0" smtClean="0"/>
              <a:t> </a:t>
            </a:r>
            <a:r>
              <a:rPr lang="en-US" dirty="0"/>
              <a:t>Because of the difficult </a:t>
            </a:r>
            <a:r>
              <a:rPr lang="en-US" dirty="0" err="1"/>
              <a:t>processability</a:t>
            </a:r>
            <a:r>
              <a:rPr lang="en-US" dirty="0"/>
              <a:t> the alloy is not used for industrial applications.</a:t>
            </a:r>
            <a:endParaRPr lang="es-ES" sz="2400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372" y="647990"/>
            <a:ext cx="1620981" cy="1620981"/>
          </a:xfrm>
          <a:prstGeom prst="rect">
            <a:avLst/>
          </a:prstGeom>
        </p:spPr>
      </p:pic>
      <p:pic>
        <p:nvPicPr>
          <p:cNvPr id="12" name="Marcador de conteni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729353" y="1973553"/>
            <a:ext cx="1851720" cy="1851720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3112" y="3825273"/>
            <a:ext cx="2242101" cy="2242101"/>
          </a:xfrm>
          <a:prstGeom prst="rect">
            <a:avLst/>
          </a:prstGeom>
        </p:spPr>
      </p:pic>
      <p:sp>
        <p:nvSpPr>
          <p:cNvPr id="7" name="Elipse 6"/>
          <p:cNvSpPr/>
          <p:nvPr/>
        </p:nvSpPr>
        <p:spPr>
          <a:xfrm>
            <a:off x="650043" y="1624230"/>
            <a:ext cx="1914769" cy="711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>
                <a:solidFill>
                  <a:schemeClr val="tx1"/>
                </a:solidFill>
              </a:rPr>
              <a:t>What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is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it</a:t>
            </a:r>
            <a:r>
              <a:rPr lang="es-ES" dirty="0" smtClean="0">
                <a:solidFill>
                  <a:schemeClr val="tx1"/>
                </a:solidFill>
              </a:rPr>
              <a:t>?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8" name="Rectángulo 7"/>
          <p:cNvSpPr/>
          <p:nvPr/>
        </p:nvSpPr>
        <p:spPr>
          <a:xfrm>
            <a:off x="3203924" y="1574165"/>
            <a:ext cx="46036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It is a brass alloy, made up from more than 89% of copper, </a:t>
            </a:r>
            <a:r>
              <a:rPr lang="en-US" dirty="0" smtClean="0"/>
              <a:t>5</a:t>
            </a:r>
            <a:r>
              <a:rPr lang="en-US" dirty="0"/>
              <a:t>% </a:t>
            </a:r>
            <a:r>
              <a:rPr lang="en-US" dirty="0" err="1"/>
              <a:t>aluminium</a:t>
            </a:r>
            <a:r>
              <a:rPr lang="en-US" dirty="0"/>
              <a:t> and 1% zinc.</a:t>
            </a:r>
          </a:p>
        </p:txBody>
      </p:sp>
      <p:sp>
        <p:nvSpPr>
          <p:cNvPr id="14" name="Elipse 13"/>
          <p:cNvSpPr/>
          <p:nvPr/>
        </p:nvSpPr>
        <p:spPr>
          <a:xfrm>
            <a:off x="650043" y="2584265"/>
            <a:ext cx="1914769" cy="711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>
                <a:solidFill>
                  <a:schemeClr val="tx1"/>
                </a:solidFill>
              </a:rPr>
              <a:t>Why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Nordic</a:t>
            </a:r>
            <a:r>
              <a:rPr lang="es-ES" dirty="0" smtClean="0">
                <a:solidFill>
                  <a:schemeClr val="tx1"/>
                </a:solidFill>
              </a:rPr>
              <a:t> </a:t>
            </a:r>
            <a:r>
              <a:rPr lang="es-ES" dirty="0" err="1" smtClean="0">
                <a:solidFill>
                  <a:schemeClr val="tx1"/>
                </a:solidFill>
              </a:rPr>
              <a:t>gold</a:t>
            </a:r>
            <a:r>
              <a:rPr lang="es-ES" dirty="0" smtClean="0">
                <a:solidFill>
                  <a:schemeClr val="tx1"/>
                </a:solidFill>
              </a:rPr>
              <a:t>?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3157744" y="2497300"/>
            <a:ext cx="47817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/>
              <a:t>By </a:t>
            </a:r>
            <a:r>
              <a:rPr lang="en-US" dirty="0"/>
              <a:t>adding </a:t>
            </a:r>
            <a:r>
              <a:rPr lang="en-US" dirty="0" err="1"/>
              <a:t>aluminium</a:t>
            </a:r>
            <a:r>
              <a:rPr lang="en-US" dirty="0"/>
              <a:t> the material gets its </a:t>
            </a:r>
            <a:r>
              <a:rPr lang="en-US" dirty="0" smtClean="0"/>
              <a:t>pretty </a:t>
            </a:r>
            <a:r>
              <a:rPr lang="en-US" dirty="0"/>
              <a:t>golden shine. </a:t>
            </a:r>
            <a:endParaRPr lang="en-US" dirty="0" smtClean="0"/>
          </a:p>
          <a:p>
            <a:pPr algn="just"/>
            <a:r>
              <a:rPr lang="en-US" dirty="0" smtClean="0"/>
              <a:t>For </a:t>
            </a:r>
            <a:r>
              <a:rPr lang="en-US" dirty="0"/>
              <a:t>normal daily use the shine remains and the coins </a:t>
            </a:r>
            <a:r>
              <a:rPr lang="en-US" dirty="0" smtClean="0"/>
              <a:t>do </a:t>
            </a:r>
            <a:r>
              <a:rPr lang="en-US" dirty="0"/>
              <a:t>not become mat. </a:t>
            </a:r>
            <a:endParaRPr lang="es-ES" sz="2400" dirty="0"/>
          </a:p>
        </p:txBody>
      </p:sp>
      <p:cxnSp>
        <p:nvCxnSpPr>
          <p:cNvPr id="20" name="Conector recto de flecha 19"/>
          <p:cNvCxnSpPr>
            <a:stCxn id="7" idx="6"/>
            <a:endCxn id="8" idx="1"/>
          </p:cNvCxnSpPr>
          <p:nvPr/>
        </p:nvCxnSpPr>
        <p:spPr>
          <a:xfrm flipV="1">
            <a:off x="2564812" y="1897331"/>
            <a:ext cx="639112" cy="8249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cto de flecha 21"/>
          <p:cNvCxnSpPr>
            <a:stCxn id="14" idx="6"/>
          </p:cNvCxnSpPr>
          <p:nvPr/>
        </p:nvCxnSpPr>
        <p:spPr>
          <a:xfrm>
            <a:off x="2564812" y="2939865"/>
            <a:ext cx="437006" cy="99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49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5</a:t>
            </a:r>
            <a:r>
              <a:rPr lang="es-ES" dirty="0" smtClean="0"/>
              <a:t>0 euro cent </a:t>
            </a:r>
            <a:r>
              <a:rPr lang="es-ES" dirty="0" err="1" smtClean="0"/>
              <a:t>coin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4331" y="1950671"/>
            <a:ext cx="4351338" cy="435133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8573" y="0"/>
            <a:ext cx="4363427" cy="4363427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4970585" y="4126340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Diameter (mm): 24.25 </a:t>
            </a:r>
          </a:p>
          <a:p>
            <a:r>
              <a:rPr lang="en-US" dirty="0" smtClean="0"/>
              <a:t>Thickness (mm): 2.38 </a:t>
            </a:r>
          </a:p>
          <a:p>
            <a:r>
              <a:rPr lang="en-US" dirty="0" smtClean="0"/>
              <a:t>Weight (g): 7.80 </a:t>
            </a:r>
          </a:p>
          <a:p>
            <a:r>
              <a:rPr lang="en-US" dirty="0" smtClean="0"/>
              <a:t>Shape: Round </a:t>
            </a:r>
          </a:p>
          <a:p>
            <a:r>
              <a:rPr lang="en-US" dirty="0" err="1" smtClean="0"/>
              <a:t>Colour</a:t>
            </a:r>
            <a:r>
              <a:rPr lang="en-US" dirty="0" smtClean="0"/>
              <a:t>: Gold </a:t>
            </a:r>
          </a:p>
          <a:p>
            <a:r>
              <a:rPr lang="en-US" dirty="0" smtClean="0"/>
              <a:t>Composition: Nordic gold </a:t>
            </a:r>
          </a:p>
          <a:p>
            <a:r>
              <a:rPr lang="en-US" dirty="0" smtClean="0"/>
              <a:t>Edge: Shaped edge with fine scallops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65071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20 euro cent </a:t>
            </a:r>
            <a:r>
              <a:rPr lang="es-ES" dirty="0" err="1" smtClean="0"/>
              <a:t>coin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9962" y="2247656"/>
            <a:ext cx="4351338" cy="435133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7819" y="83526"/>
            <a:ext cx="4681904" cy="4681904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5064919" y="4567669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Diameter (mm): 22.25 </a:t>
            </a:r>
          </a:p>
          <a:p>
            <a:r>
              <a:rPr lang="en-US" dirty="0" smtClean="0"/>
              <a:t>Thickness (mm): 2.14 </a:t>
            </a:r>
          </a:p>
          <a:p>
            <a:r>
              <a:rPr lang="en-US" dirty="0" smtClean="0"/>
              <a:t>Weight (g): 5.74 </a:t>
            </a:r>
          </a:p>
          <a:p>
            <a:r>
              <a:rPr lang="en-US" dirty="0" smtClean="0"/>
              <a:t>Shape: Spanish flower shape </a:t>
            </a:r>
          </a:p>
          <a:p>
            <a:r>
              <a:rPr lang="en-US" dirty="0" err="1" smtClean="0"/>
              <a:t>Colour</a:t>
            </a:r>
            <a:r>
              <a:rPr lang="en-US" dirty="0" smtClean="0"/>
              <a:t>: Gold </a:t>
            </a:r>
          </a:p>
          <a:p>
            <a:r>
              <a:rPr lang="en-US" dirty="0" smtClean="0"/>
              <a:t>Composition: Nordic gold </a:t>
            </a:r>
          </a:p>
          <a:p>
            <a:r>
              <a:rPr lang="en-US" dirty="0" smtClean="0"/>
              <a:t>Edge: Plain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20743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10 euro cent </a:t>
            </a:r>
            <a:r>
              <a:rPr lang="es-ES" dirty="0" err="1" smtClean="0"/>
              <a:t>coin</a:t>
            </a:r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654" y="2192948"/>
            <a:ext cx="4351338" cy="435133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737" y="0"/>
            <a:ext cx="4929126" cy="4929126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5036529" y="4512961"/>
            <a:ext cx="6096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Diameter (mm): 19.75 </a:t>
            </a:r>
          </a:p>
          <a:p>
            <a:r>
              <a:rPr lang="en-US" dirty="0" smtClean="0"/>
              <a:t>Thickness (mm): 1.93 </a:t>
            </a:r>
          </a:p>
          <a:p>
            <a:r>
              <a:rPr lang="en-US" dirty="0" smtClean="0"/>
              <a:t>Weight (g): 4.10 </a:t>
            </a:r>
          </a:p>
          <a:p>
            <a:r>
              <a:rPr lang="en-US" dirty="0" smtClean="0"/>
              <a:t>Shape: Round </a:t>
            </a:r>
          </a:p>
          <a:p>
            <a:r>
              <a:rPr lang="en-US" dirty="0" err="1" smtClean="0"/>
              <a:t>Colour</a:t>
            </a:r>
            <a:r>
              <a:rPr lang="en-US" dirty="0" smtClean="0"/>
              <a:t>: Gold </a:t>
            </a:r>
          </a:p>
          <a:p>
            <a:r>
              <a:rPr lang="en-US" dirty="0" smtClean="0"/>
              <a:t>Composition: Nordic gold </a:t>
            </a:r>
          </a:p>
          <a:p>
            <a:r>
              <a:rPr lang="en-US" dirty="0" smtClean="0"/>
              <a:t>Edge: Shaped edge with fine scallops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2125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redondeado 17"/>
          <p:cNvSpPr/>
          <p:nvPr/>
        </p:nvSpPr>
        <p:spPr>
          <a:xfrm>
            <a:off x="888616" y="2894149"/>
            <a:ext cx="7028483" cy="2216232"/>
          </a:xfrm>
          <a:prstGeom prst="roundRect">
            <a:avLst/>
          </a:prstGeom>
          <a:solidFill>
            <a:schemeClr val="accent1">
              <a:alpha val="4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dirty="0">
                <a:solidFill>
                  <a:schemeClr val="tx1"/>
                </a:solidFill>
              </a:rPr>
              <a:t>It is relatively cheap to produce and protects against oxidation.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Its appearance changes greatly during use due to contact with fingers.</a:t>
            </a:r>
          </a:p>
          <a:p>
            <a:pPr algn="just"/>
            <a:r>
              <a:rPr lang="en-US" dirty="0">
                <a:solidFill>
                  <a:schemeClr val="tx1"/>
                </a:solidFill>
              </a:rPr>
              <a:t>Copper is a naturally antibacterial material, fully recyclable,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Red </a:t>
            </a:r>
            <a:r>
              <a:rPr lang="es-ES" dirty="0" err="1" smtClean="0"/>
              <a:t>coloured</a:t>
            </a:r>
            <a:r>
              <a:rPr lang="es-ES" dirty="0" smtClean="0"/>
              <a:t> </a:t>
            </a:r>
            <a:r>
              <a:rPr lang="es-ES" dirty="0" err="1" smtClean="0"/>
              <a:t>coppered</a:t>
            </a:r>
            <a:r>
              <a:rPr lang="es-ES" dirty="0" smtClean="0"/>
              <a:t> </a:t>
            </a:r>
            <a:r>
              <a:rPr lang="es-ES" dirty="0" err="1" smtClean="0"/>
              <a:t>steel</a:t>
            </a:r>
            <a:endParaRPr lang="es-ES" dirty="0"/>
          </a:p>
        </p:txBody>
      </p:sp>
      <p:sp>
        <p:nvSpPr>
          <p:cNvPr id="14" name="Elipse 13"/>
          <p:cNvSpPr/>
          <p:nvPr/>
        </p:nvSpPr>
        <p:spPr>
          <a:xfrm>
            <a:off x="888616" y="1568586"/>
            <a:ext cx="1914769" cy="7112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 err="1" smtClean="0">
                <a:solidFill>
                  <a:schemeClr val="tx1"/>
                </a:solidFill>
              </a:rPr>
              <a:t>Why</a:t>
            </a:r>
            <a:r>
              <a:rPr lang="es-ES" dirty="0" smtClean="0">
                <a:solidFill>
                  <a:schemeClr val="tx1"/>
                </a:solidFill>
              </a:rPr>
              <a:t> ?</a:t>
            </a:r>
            <a:endParaRPr lang="es-ES" dirty="0">
              <a:solidFill>
                <a:schemeClr val="tx1"/>
              </a:solidFill>
            </a:endParaRPr>
          </a:p>
        </p:txBody>
      </p:sp>
      <p:cxnSp>
        <p:nvCxnSpPr>
          <p:cNvPr id="22" name="Conector recto de flecha 21"/>
          <p:cNvCxnSpPr/>
          <p:nvPr/>
        </p:nvCxnSpPr>
        <p:spPr>
          <a:xfrm>
            <a:off x="2803385" y="1970345"/>
            <a:ext cx="558651" cy="8467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64043" y="4239912"/>
            <a:ext cx="2034868" cy="203772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9078" y="2335431"/>
            <a:ext cx="1533795" cy="153594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203" y="656644"/>
            <a:ext cx="1554577" cy="1556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3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</TotalTime>
  <Words>669</Words>
  <Application>Microsoft Office PowerPoint</Application>
  <PresentationFormat>Panorámica</PresentationFormat>
  <Paragraphs>111</Paragraphs>
  <Slides>16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Verdana</vt:lpstr>
      <vt:lpstr>Tema de Office</vt:lpstr>
      <vt:lpstr>Presentación de PowerPoint</vt:lpstr>
      <vt:lpstr>Bi-color coins</vt:lpstr>
      <vt:lpstr>2 euro coin</vt:lpstr>
      <vt:lpstr>1 euro coin</vt:lpstr>
      <vt:lpstr>Nordic gold</vt:lpstr>
      <vt:lpstr>50 euro cent coin</vt:lpstr>
      <vt:lpstr>20 euro cent coin</vt:lpstr>
      <vt:lpstr>10 euro cent coin</vt:lpstr>
      <vt:lpstr>Red coloured coppered steel</vt:lpstr>
      <vt:lpstr>5 euro cent coin</vt:lpstr>
      <vt:lpstr>2 euro cent coin</vt:lpstr>
      <vt:lpstr>1 euro cent coin</vt:lpstr>
      <vt:lpstr>Safety measures</vt:lpstr>
      <vt:lpstr>Minting errors ( 1 )</vt:lpstr>
      <vt:lpstr>Minting errors ( 2 )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national side of euro coins</dc:title>
  <dc:creator>R2D2</dc:creator>
  <cp:lastModifiedBy>R2D2</cp:lastModifiedBy>
  <cp:revision>16</cp:revision>
  <dcterms:created xsi:type="dcterms:W3CDTF">2017-11-10T21:04:26Z</dcterms:created>
  <dcterms:modified xsi:type="dcterms:W3CDTF">2017-11-28T23:11:07Z</dcterms:modified>
</cp:coreProperties>
</file>