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6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Daniel Hernandez" initials="JD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F"/>
    <a:srgbClr val="01C3FF"/>
    <a:srgbClr val="FEE2FB"/>
    <a:srgbClr val="00CCFF"/>
    <a:srgbClr val="FFCCFF"/>
    <a:srgbClr val="00ACE2"/>
    <a:srgbClr val="C54803"/>
    <a:srgbClr val="FC823E"/>
    <a:srgbClr val="FD9D67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260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30T17:21:13.79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05D853-DA3B-427B-A431-FB52F2F1A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AAC24C4-C058-43A7-A8DF-22F49A386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CAEB089-F4B2-4960-930E-B4D99DB34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AD6FDA0-366F-4E59-A854-96558D76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5AB1BE3-C9E8-4EB8-990C-AB186BF8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47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1970A7-9166-4876-AD70-95E2EBAE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BEDE3DC-6E7E-4D0B-B52B-60B429D11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074EC4-3031-4C96-9E30-6C6E27F2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A5863A0-B280-4FFA-A9CF-86DE9118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8A8C79F-7200-4CA4-ADDD-2FAD1BF6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948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6A90444-2FEC-4A8A-A0C1-BD4463771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62A80EA-7E8D-48AA-BD93-BDB3BC52E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40E23C3-7E58-4759-875C-A503548D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F0EE509-DAA4-44A6-94A3-35C32392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E05AE18-E7B0-4A6B-B538-9DC6FC3D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573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35728C-34F2-4E94-B7FA-0A9FF95F6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F36F51E-D4B4-4156-9EF3-2121422D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68993A0-C093-449C-9A21-38A7796C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86DEB3-E64D-4C04-8818-81ED218E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8C72C53-BDF2-429B-958C-50172107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00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3A645C-96D9-41B6-B0B3-4AF8BE32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02913E6-31FD-4615-8779-C9A6E155D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AFF9BD-9092-4F93-972C-5B2C0259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B7EF94-92E1-461A-88D6-567FAE20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4DFA57D-34A4-4823-8D45-CFA4C167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86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F2C71C-4BB4-4BFA-A5E2-C8FCCB35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AC84C56-11D8-4175-AB3B-21786F0A1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C6490E7C-B74F-434B-84A0-D321B4CF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CA704E7-21BE-48A6-A7BF-CA9FAF6C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07B6CD5-6226-4DFD-AE4B-EF1EFAB1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38F91F2-CF59-4FBC-8D11-A7030083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036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011F69-B91E-4328-9B34-575C7FF4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787D74A-35C6-4B6C-BECC-6D2513E6D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E0C137-613D-44BD-8147-EB68379EB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784776E-5A7D-4F13-8410-E4201659C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3ADAB3C-68F0-4D9C-A0CE-E04EC5632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FDA65C05-E10E-4944-B5AC-8BC0827A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605038E0-6FE9-499E-B1C1-9FAE8C03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8FFAFA93-8097-4E55-A8A7-BBC529A7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03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2D2877-9627-4661-9358-E104E8A0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AA1194D-40C3-4D3C-9FA9-6392A225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C906C8E-1FE2-47D9-8EBB-87E18803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BAFFFA3A-0188-4DE8-B6C2-D0198631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727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903B6E-69AA-441F-BFA4-C241380B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48FD3D5-5920-4BFA-8BE9-B974323B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6D63B05-8D24-4B89-A021-0D55E813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08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4BA0779-A1ED-49D6-A34A-0C5FC7DB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36DD0F6-2F1C-4994-B21D-55DE04CD0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7DF6B2B-4B27-4964-A3B1-D65E713D8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EFFCE07-1BC6-4088-BDB6-FB60EA31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0B7E346-9EA3-4DCD-A6E5-A425FE0C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5B68B77-5410-467F-A180-8D5F1451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630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F8FCD4-EEE8-46ED-9A90-56D247F6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270EA94-B6F5-429E-AC16-0CE356746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309874D-9729-4450-8634-AE3600745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2FFE9AE-395E-4F25-9AB0-AEDF562E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E0CDBCA-918B-434C-873E-413C4A47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488BEE3-E3C7-4A90-A3D2-D25942E1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141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6A5195D-B051-4164-911A-1678CAD90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360BBAA-0470-49F4-8FEF-6E68D2790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CDF1F65-9154-45DF-8470-30CEF5B80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2D2DA-C726-4E25-8574-1D7CCAA8C2DC}" type="datetimeFigureOut">
              <a:rPr lang="es-ES" smtClean="0"/>
              <a:t>08/05/2019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E0BA1AF-9E18-4B09-893E-82819D6CC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DA46305-04F7-40A4-8C6E-8855E5FEA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BB6B-772D-46D1-A6F3-C197C3907DD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886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74" y="283777"/>
            <a:ext cx="9809314" cy="15850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21"/>
            <a:ext cx="1532078" cy="18446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83034" y="2679469"/>
            <a:ext cx="58635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" sz="4800" dirty="0"/>
          </a:p>
          <a:p>
            <a:pPr algn="ctr"/>
            <a:r>
              <a:rPr lang="es-ES" sz="4800" dirty="0" err="1" smtClean="0"/>
              <a:t>Family</a:t>
            </a:r>
            <a:r>
              <a:rPr lang="es-ES" sz="4800" dirty="0" smtClean="0"/>
              <a:t> </a:t>
            </a:r>
            <a:r>
              <a:rPr lang="es-ES" sz="4800" dirty="0" err="1" smtClean="0"/>
              <a:t>budget</a:t>
            </a:r>
            <a:endParaRPr lang="es-ES" sz="4800" dirty="0" smtClean="0"/>
          </a:p>
          <a:p>
            <a:r>
              <a:rPr lang="es-ES" sz="3200" dirty="0" smtClean="0">
                <a:solidFill>
                  <a:schemeClr val="bg1"/>
                </a:solidFill>
              </a:rPr>
              <a:t>2018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60C8DC5-CD48-41B8-A590-BB48018ADEB3}"/>
              </a:ext>
            </a:extLst>
          </p:cNvPr>
          <p:cNvSpPr txBox="1"/>
          <p:nvPr/>
        </p:nvSpPr>
        <p:spPr>
          <a:xfrm>
            <a:off x="870648" y="420704"/>
            <a:ext cx="10605788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6600" b="1" dirty="0">
                <a:ln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anose="0202090407030B020401" pitchFamily="18" charset="0"/>
              </a:rPr>
              <a:t>TOTAL COSTS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0ED4D57-C3D6-4662-8A82-586A7DB32EB6}"/>
              </a:ext>
            </a:extLst>
          </p:cNvPr>
          <p:cNvSpPr txBox="1"/>
          <p:nvPr/>
        </p:nvSpPr>
        <p:spPr>
          <a:xfrm>
            <a:off x="1473321" y="2057399"/>
            <a:ext cx="17812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+ 590 €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+ 200 €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+ 600 €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+ 800 €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+ 150 €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+ 175 €</a:t>
            </a:r>
          </a:p>
          <a:p>
            <a:r>
              <a:rPr lang="es-ES" sz="36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+ 62 €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8BF30D8-2CCB-4B64-80A2-0CC7253257BA}"/>
              </a:ext>
            </a:extLst>
          </p:cNvPr>
          <p:cNvSpPr txBox="1"/>
          <p:nvPr/>
        </p:nvSpPr>
        <p:spPr>
          <a:xfrm>
            <a:off x="5046517" y="2873818"/>
            <a:ext cx="575451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ES" sz="115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Dubai Light" panose="020B0303030403030204" pitchFamily="34" charset="-78"/>
              </a:rPr>
              <a:t>2577</a:t>
            </a:r>
            <a:r>
              <a:rPr lang="es-ES" sz="96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Dubai Light" panose="020B0303030403030204" pitchFamily="34" charset="-78"/>
              </a:rPr>
              <a:t>€</a:t>
            </a:r>
            <a:endParaRPr lang="es-ES" sz="11500" b="1" dirty="0">
              <a:ln/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185186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 redondeado"/>
          <p:cNvSpPr/>
          <p:nvPr/>
        </p:nvSpPr>
        <p:spPr>
          <a:xfrm>
            <a:off x="634608" y="1845502"/>
            <a:ext cx="5041771" cy="1987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 redondeado"/>
          <p:cNvSpPr/>
          <p:nvPr/>
        </p:nvSpPr>
        <p:spPr>
          <a:xfrm>
            <a:off x="6118920" y="1753644"/>
            <a:ext cx="5041771" cy="3586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B5342D3C-9D3F-448C-BB77-E507A50F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21" y="-119160"/>
            <a:ext cx="10515600" cy="1325563"/>
          </a:xfrm>
        </p:spPr>
        <p:txBody>
          <a:bodyPr>
            <a:normAutofit/>
          </a:bodyPr>
          <a:lstStyle/>
          <a:p>
            <a:r>
              <a:rPr lang="es-E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Comparison</a:t>
            </a:r>
            <a:endParaRPr lang="es-ES" sz="6000" dirty="0">
              <a:solidFill>
                <a:schemeClr val="tx1">
                  <a:lumMod val="95000"/>
                  <a:lumOff val="5000"/>
                </a:schemeClr>
              </a:solidFill>
              <a:latin typeface="Aharoni" panose="02010803020104030203" pitchFamily="2" charset="-79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F03B574-70BF-400D-AFFD-A0472C66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018382"/>
            <a:ext cx="5157787" cy="823912"/>
          </a:xfrm>
        </p:spPr>
        <p:txBody>
          <a:bodyPr>
            <a:normAutofit/>
          </a:bodyPr>
          <a:lstStyle/>
          <a:p>
            <a:r>
              <a:rPr lang="es-ES" sz="4400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Revenue</a:t>
            </a:r>
            <a:endParaRPr lang="es-ES" sz="44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A2DC4796-05E0-4B94-BB9B-F383C222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821" y="1949756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We have 4500€ of income with the wages of the parents</a:t>
            </a:r>
          </a:p>
          <a:p>
            <a:r>
              <a:rPr lang="en-US" sz="3000" dirty="0">
                <a:solidFill>
                  <a:schemeClr val="bg1"/>
                </a:solidFill>
              </a:rPr>
              <a:t>We possess also the </a:t>
            </a:r>
            <a:r>
              <a:rPr lang="en-US" sz="3000" dirty="0" err="1">
                <a:solidFill>
                  <a:schemeClr val="bg1"/>
                </a:solidFill>
              </a:rPr>
              <a:t>pensión</a:t>
            </a:r>
            <a:r>
              <a:rPr lang="en-US" sz="3000" dirty="0">
                <a:solidFill>
                  <a:schemeClr val="bg1"/>
                </a:solidFill>
              </a:rPr>
              <a:t> and </a:t>
            </a:r>
            <a:r>
              <a:rPr lang="en-US" sz="3000" dirty="0" err="1">
                <a:solidFill>
                  <a:schemeClr val="bg1"/>
                </a:solidFill>
              </a:rPr>
              <a:t>serian</a:t>
            </a:r>
            <a:r>
              <a:rPr lang="en-US" sz="3000" dirty="0">
                <a:solidFill>
                  <a:schemeClr val="bg1"/>
                </a:solidFill>
              </a:rPr>
              <a:t> approximately 500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9600" dirty="0">
                <a:solidFill>
                  <a:srgbClr val="01C3FF"/>
                </a:solidFill>
                <a:latin typeface="Bauhaus 93" panose="04030905020B02020C02" pitchFamily="82" charset="0"/>
              </a:rPr>
              <a:t>  4500€</a:t>
            </a:r>
            <a:endParaRPr lang="es-ES" sz="9600" dirty="0">
              <a:solidFill>
                <a:srgbClr val="01C3FF"/>
              </a:solidFill>
              <a:latin typeface="Bauhaus 93" panose="04030905020B02020C02" pitchFamily="82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C2ABAFC7-A611-4017-8A3F-06BABEFDD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018382"/>
            <a:ext cx="5183188" cy="823912"/>
          </a:xfrm>
        </p:spPr>
        <p:txBody>
          <a:bodyPr>
            <a:noAutofit/>
          </a:bodyPr>
          <a:lstStyle/>
          <a:p>
            <a:r>
              <a:rPr lang="es-ES" sz="5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</a:t>
            </a:r>
            <a:endParaRPr lang="es-ES" sz="5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="" xmlns:a16="http://schemas.microsoft.com/office/drawing/2014/main" id="{EB7BCE92-38E6-4138-8956-083B90704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949756"/>
            <a:ext cx="5183188" cy="368458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We have a few expenses of 2577€ with activities extra school and expenses </a:t>
            </a:r>
          </a:p>
          <a:p>
            <a:endParaRPr lang="es-ES" dirty="0">
              <a:solidFill>
                <a:schemeClr val="bg1">
                  <a:lumMod val="95000"/>
                </a:schemeClr>
              </a:solidFill>
            </a:endParaRPr>
          </a:p>
          <a:p>
            <a:endParaRPr lang="es-E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s-ES" sz="9600" dirty="0">
                <a:solidFill>
                  <a:srgbClr val="FFDDFF"/>
                </a:solidFill>
                <a:latin typeface="Bauhaus 93" panose="04030905020B02020C02" pitchFamily="82" charset="0"/>
              </a:rPr>
              <a:t>2577€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0EA5C51-A914-462E-BCF1-1A46AD356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173" y="4272627"/>
            <a:ext cx="13142394" cy="24859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D339C53-2FA2-4BFC-8A91-DE90C47DF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948" y="5337112"/>
            <a:ext cx="9831213" cy="23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02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96DC24BC-3471-40D1-97DB-9984B06D3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946" y="713064"/>
            <a:ext cx="11082107" cy="1195314"/>
          </a:xfrm>
          <a:prstGeom prst="roundRect">
            <a:avLst/>
          </a:prstGeom>
          <a:solidFill>
            <a:schemeClr val="bg1">
              <a:alpha val="49000"/>
            </a:schemeClr>
          </a:solidFill>
          <a:ln w="28575">
            <a:solidFill>
              <a:srgbClr val="33CCC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ES" sz="3600" b="1" dirty="0">
                <a:ln w="10160">
                  <a:solidFill>
                    <a:srgbClr val="17C3B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We’ve chosen a family composed by a mother, a father, a son, a daughter and a grandfather.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B7B19A5-AF80-469D-9FC5-911372A6B1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066" y="2751859"/>
            <a:ext cx="2047875" cy="36385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AF9B89D-F054-43B6-8D99-0568FEA0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609" y="2751859"/>
            <a:ext cx="2047875" cy="3638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564C426-E020-4774-A5F0-4BDBACFDE3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3824" y="3723658"/>
            <a:ext cx="1501465" cy="26677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149212D-0B94-436A-934A-6E7847D9784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281" y="3903218"/>
            <a:ext cx="1399859" cy="24871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7D7A5C31-A496-4AF1-A6FB-964B42021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494" y="3420259"/>
            <a:ext cx="1671681" cy="29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187822-0DF4-4EF8-86B3-A0C6EF40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149" y="345717"/>
            <a:ext cx="4069702" cy="1325563"/>
          </a:xfrm>
        </p:spPr>
        <p:txBody>
          <a:bodyPr>
            <a:normAutofit/>
          </a:bodyPr>
          <a:lstStyle/>
          <a:p>
            <a:r>
              <a:rPr lang="es-ES" sz="6000" dirty="0"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75197FC-C077-4BFF-9438-85D9D8B03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098" y="16016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have two people who bring the money to face the expenses that we have</a:t>
            </a:r>
            <a:endParaRPr lang="es-ES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10E070D-71ED-4081-8DEF-A66C7CC6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5" y="2574936"/>
            <a:ext cx="2042337" cy="36396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B666316-0590-408A-BD10-AFDFA4A64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2451">
            <a:off x="1696531" y="2478141"/>
            <a:ext cx="2109399" cy="13229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E7FE348-A043-408B-A831-9F7E24E5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363" y="2543277"/>
            <a:ext cx="2048434" cy="36396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8B79A89-C207-4B71-BDCC-16E326B48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1229">
            <a:off x="3305234" y="4143641"/>
            <a:ext cx="9951262" cy="15544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29732AAA-0444-4488-B523-2A1195C31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0776">
            <a:off x="5585710" y="1572719"/>
            <a:ext cx="7274294" cy="44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69229073-3A8A-43BF-8E88-27C0E1C39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54" y="673942"/>
            <a:ext cx="3438525" cy="2533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5446896" y="659987"/>
            <a:ext cx="1913435" cy="8512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B9BB"/>
            </a:solidFill>
          </a:ln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Berlin Sans FB Demi" panose="020E0802020502020306" pitchFamily="34" charset="0"/>
              </a:rPr>
              <a:t>Rental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E24FF45-D56A-4E39-A734-ADA8E04F8216}"/>
              </a:ext>
            </a:extLst>
          </p:cNvPr>
          <p:cNvSpPr txBox="1"/>
          <p:nvPr/>
        </p:nvSpPr>
        <p:spPr>
          <a:xfrm>
            <a:off x="5276008" y="2147581"/>
            <a:ext cx="2255212" cy="9194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B9BB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erlin Sans FB Demi" panose="020E0802020502020306" pitchFamily="34" charset="0"/>
              </a:rPr>
              <a:t>Water, gas and electricity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97B7A426-9021-49B1-BBA8-400EF33784F4}"/>
              </a:ext>
            </a:extLst>
          </p:cNvPr>
          <p:cNvSpPr txBox="1"/>
          <p:nvPr/>
        </p:nvSpPr>
        <p:spPr>
          <a:xfrm>
            <a:off x="8895909" y="673942"/>
            <a:ext cx="1342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Berlin Sans FB" panose="020E0602020502020306" pitchFamily="34" charset="0"/>
              </a:rPr>
              <a:t>590€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845A6868-F6FD-4E0A-B4B2-E07F8E206871}"/>
              </a:ext>
            </a:extLst>
          </p:cNvPr>
          <p:cNvSpPr txBox="1"/>
          <p:nvPr/>
        </p:nvSpPr>
        <p:spPr>
          <a:xfrm>
            <a:off x="8895909" y="2212411"/>
            <a:ext cx="134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Berlin Sans FB" panose="020E0602020502020306" pitchFamily="34" charset="0"/>
              </a:rPr>
              <a:t>200€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2D42768C-B5A4-4AEC-98F1-6BC659F0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4097904"/>
            <a:ext cx="17526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DF85E562-3439-408E-97D4-F9A149462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474" y="4097903"/>
            <a:ext cx="1787102" cy="1714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92ED8E0B-F199-459E-8E96-7AAA9221B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260" y="4097902"/>
            <a:ext cx="17145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8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1513609" y="1081348"/>
            <a:ext cx="1501038" cy="8512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Berlin Sans FB Demi" panose="020E0802020502020306" pitchFamily="34" charset="0"/>
              </a:rPr>
              <a:t>Food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97B7A426-9021-49B1-BBA8-400EF33784F4}"/>
              </a:ext>
            </a:extLst>
          </p:cNvPr>
          <p:cNvSpPr txBox="1"/>
          <p:nvPr/>
        </p:nvSpPr>
        <p:spPr>
          <a:xfrm>
            <a:off x="3721236" y="1122334"/>
            <a:ext cx="1409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Berlin Sans FB" panose="020E0602020502020306" pitchFamily="34" charset="0"/>
              </a:rPr>
              <a:t>600€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37CFFE1-13D9-4729-8E7D-9460D1D2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46" y="1081348"/>
            <a:ext cx="4695303" cy="4695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17FDDD2-6D0B-467E-96A5-988B48DB8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24" y="2874763"/>
            <a:ext cx="285750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4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8257409" y="2500127"/>
            <a:ext cx="2367984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2B7EE"/>
            </a:solidFill>
          </a:ln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Berlin Sans FB Demi" panose="020E0802020502020306" pitchFamily="34" charset="0"/>
              </a:rPr>
              <a:t>School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97B7A426-9021-49B1-BBA8-400EF33784F4}"/>
              </a:ext>
            </a:extLst>
          </p:cNvPr>
          <p:cNvSpPr txBox="1"/>
          <p:nvPr/>
        </p:nvSpPr>
        <p:spPr>
          <a:xfrm>
            <a:off x="8616496" y="3944169"/>
            <a:ext cx="1649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Berlin Sans FB" panose="020E0602020502020306" pitchFamily="34" charset="0"/>
              </a:rPr>
              <a:t>800€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D7601E4-9904-441B-9DC6-33F279C5B45F}"/>
              </a:ext>
            </a:extLst>
          </p:cNvPr>
          <p:cNvSpPr txBox="1"/>
          <p:nvPr/>
        </p:nvSpPr>
        <p:spPr>
          <a:xfrm>
            <a:off x="696192" y="590763"/>
            <a:ext cx="10657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4000" b="1" dirty="0">
                <a:ln w="10160">
                  <a:solidFill>
                    <a:srgbClr val="5F298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Both children go to a rich school, so the cost</a:t>
            </a:r>
          </a:p>
          <a:p>
            <a:pPr algn="just"/>
            <a:r>
              <a:rPr lang="es-ES" sz="4000" b="1" dirty="0">
                <a:ln w="10160">
                  <a:solidFill>
                    <a:srgbClr val="5F298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doubles.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D0EA702-AD11-48C0-B6A8-C55FD9A6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92" y="2710533"/>
            <a:ext cx="5965010" cy="2982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32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807127" y="786960"/>
            <a:ext cx="4271561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1C3FF"/>
            </a:solidFill>
          </a:ln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Berlin Sans FB Demi" panose="020E0802020502020306" pitchFamily="34" charset="0"/>
              </a:rPr>
              <a:t>Extracurricular lessons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5106D6C-B9F8-48B4-B4CB-B4A802E35B7C}"/>
              </a:ext>
            </a:extLst>
          </p:cNvPr>
          <p:cNvSpPr txBox="1"/>
          <p:nvPr/>
        </p:nvSpPr>
        <p:spPr>
          <a:xfrm>
            <a:off x="1174153" y="1726875"/>
            <a:ext cx="3537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n w="10160">
                  <a:solidFill>
                    <a:srgbClr val="00ACE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children go to swimming every week, which costs 75€ per person, so total price is 150€.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A76EA81-E214-4BBF-AA8C-479A8CBB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47" y="2094967"/>
            <a:ext cx="4335607" cy="266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B49348F6-F255-47CB-AE58-1A804678066B}"/>
              </a:ext>
            </a:extLst>
          </p:cNvPr>
          <p:cNvSpPr txBox="1"/>
          <p:nvPr/>
        </p:nvSpPr>
        <p:spPr>
          <a:xfrm rot="20913649">
            <a:off x="3924521" y="1833118"/>
            <a:ext cx="48144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00" b="1" dirty="0">
                <a:ln w="6600">
                  <a:solidFill>
                    <a:srgbClr val="00CC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rgbClr val="01C3FF"/>
                  </a:outerShdw>
                </a:effectLst>
                <a:latin typeface="Berlin Sans FB Demi" panose="020E0802020502020306" pitchFamily="34" charset="0"/>
              </a:rPr>
              <a:t>150€</a:t>
            </a:r>
            <a:endParaRPr lang="es-ES" sz="16600" dirty="0">
              <a:ln>
                <a:solidFill>
                  <a:srgbClr val="00CCFF"/>
                </a:solidFill>
              </a:ln>
              <a:effectLst>
                <a:outerShdw blurRad="50800" dist="50800" dir="5400000" algn="ctr" rotWithShape="0">
                  <a:srgbClr val="01C3FF"/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576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807127" y="786960"/>
            <a:ext cx="4271561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D9D67"/>
            </a:solidFill>
          </a:ln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Berlin Sans FB Demi" panose="020E0802020502020306" pitchFamily="34" charset="0"/>
              </a:rPr>
              <a:t>Extracurricular lessons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5106D6C-B9F8-48B4-B4CB-B4A802E35B7C}"/>
              </a:ext>
            </a:extLst>
          </p:cNvPr>
          <p:cNvSpPr txBox="1"/>
          <p:nvPr/>
        </p:nvSpPr>
        <p:spPr>
          <a:xfrm>
            <a:off x="1246889" y="1913911"/>
            <a:ext cx="3537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0160">
                  <a:solidFill>
                    <a:srgbClr val="C5480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The daughter also goes to the drama club and the son goes to equestrian.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F491EC41-635C-45D6-BE17-61086C084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45" y="921183"/>
            <a:ext cx="3612573" cy="2144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39079CE-631D-4051-87D7-29AE99E5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163" y="3563223"/>
            <a:ext cx="2841536" cy="2356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1A4F642-7904-4BB0-BA57-783DFD8ED48B}"/>
              </a:ext>
            </a:extLst>
          </p:cNvPr>
          <p:cNvSpPr txBox="1"/>
          <p:nvPr/>
        </p:nvSpPr>
        <p:spPr>
          <a:xfrm rot="1213913">
            <a:off x="4334599" y="1877791"/>
            <a:ext cx="404950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 Demi" panose="020E0802020502020306" pitchFamily="34" charset="0"/>
              </a:rPr>
              <a:t>175€</a:t>
            </a:r>
          </a:p>
        </p:txBody>
      </p:sp>
    </p:spTree>
    <p:extLst>
      <p:ext uri="{BB962C8B-B14F-4D97-AF65-F5344CB8AC3E}">
        <p14:creationId xmlns:p14="http://schemas.microsoft.com/office/powerpoint/2010/main" val="9744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AD6C5D7A-E3A0-42DB-9110-8C9AFB772B6D}"/>
              </a:ext>
            </a:extLst>
          </p:cNvPr>
          <p:cNvSpPr txBox="1"/>
          <p:nvPr/>
        </p:nvSpPr>
        <p:spPr>
          <a:xfrm>
            <a:off x="807127" y="786960"/>
            <a:ext cx="4271561" cy="6469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Berlin Sans FB Demi" panose="020E0802020502020306" pitchFamily="34" charset="0"/>
              </a:rPr>
              <a:t>Extracurricular lessons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5106D6C-B9F8-48B4-B4CB-B4A802E35B7C}"/>
              </a:ext>
            </a:extLst>
          </p:cNvPr>
          <p:cNvSpPr txBox="1"/>
          <p:nvPr/>
        </p:nvSpPr>
        <p:spPr>
          <a:xfrm>
            <a:off x="1246889" y="1736629"/>
            <a:ext cx="3537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" panose="020E0602020502020306" pitchFamily="34" charset="0"/>
              </a:rPr>
              <a:t>The parents go to padel every month too, so costs are high.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E8C0856-FB7C-4D8E-8D67-CA1F7EEF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397" y="989044"/>
            <a:ext cx="3366800" cy="4719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B3C066F7-3243-49D1-95D0-80293E02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936" y="4417749"/>
            <a:ext cx="3217942" cy="1489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02EECD91-1A41-4E30-96ED-064E41AB5956}"/>
              </a:ext>
            </a:extLst>
          </p:cNvPr>
          <p:cNvSpPr txBox="1"/>
          <p:nvPr/>
        </p:nvSpPr>
        <p:spPr>
          <a:xfrm rot="20954287">
            <a:off x="3972509" y="1882897"/>
            <a:ext cx="35557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62€</a:t>
            </a:r>
          </a:p>
        </p:txBody>
      </p:sp>
    </p:spTree>
    <p:extLst>
      <p:ext uri="{BB962C8B-B14F-4D97-AF65-F5344CB8AC3E}">
        <p14:creationId xmlns:p14="http://schemas.microsoft.com/office/powerpoint/2010/main" val="88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200</Words>
  <Application>Microsoft Office PowerPoint</Application>
  <PresentationFormat>Personalizado</PresentationFormat>
  <Paragraphs>45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We’ve chosen a family composed by a mother, a father, a son, a daughter and a grandfather.</vt:lpstr>
      <vt:lpstr>REVENUE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Comparison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Daniel Hernandez</dc:creator>
  <cp:lastModifiedBy>sisko</cp:lastModifiedBy>
  <cp:revision>46</cp:revision>
  <dcterms:created xsi:type="dcterms:W3CDTF">2018-01-29T17:07:43Z</dcterms:created>
  <dcterms:modified xsi:type="dcterms:W3CDTF">2019-05-08T14:28:59Z</dcterms:modified>
</cp:coreProperties>
</file>