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69" r:id="rId6"/>
    <p:sldId id="270" r:id="rId7"/>
    <p:sldId id="265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66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108C-419C-4463-85DC-1E2DAF36C6C5}" type="datetimeFigureOut">
              <a:rPr lang="es-ES" smtClean="0"/>
              <a:t>12/11/2017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81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108C-419C-4463-85DC-1E2DAF36C6C5}" type="datetimeFigureOut">
              <a:rPr lang="es-ES" smtClean="0"/>
              <a:t>12/11/2017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4782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108C-419C-4463-85DC-1E2DAF36C6C5}" type="datetimeFigureOut">
              <a:rPr lang="es-ES" smtClean="0"/>
              <a:t>12/11/2017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993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108C-419C-4463-85DC-1E2DAF36C6C5}" type="datetimeFigureOut">
              <a:rPr lang="es-ES" smtClean="0"/>
              <a:t>12/11/2017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1492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108C-419C-4463-85DC-1E2DAF36C6C5}" type="datetimeFigureOut">
              <a:rPr lang="es-ES" smtClean="0"/>
              <a:t>12/11/2017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412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108C-419C-4463-85DC-1E2DAF36C6C5}" type="datetimeFigureOut">
              <a:rPr lang="es-ES" smtClean="0"/>
              <a:t>12/11/2017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7953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108C-419C-4463-85DC-1E2DAF36C6C5}" type="datetimeFigureOut">
              <a:rPr lang="es-ES" smtClean="0"/>
              <a:t>12/11/2017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2513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108C-419C-4463-85DC-1E2DAF36C6C5}" type="datetimeFigureOut">
              <a:rPr lang="es-ES" smtClean="0"/>
              <a:t>12/11/2017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788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108C-419C-4463-85DC-1E2DAF36C6C5}" type="datetimeFigureOut">
              <a:rPr lang="es-ES" smtClean="0"/>
              <a:t>12/11/2017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9943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108C-419C-4463-85DC-1E2DAF36C6C5}" type="datetimeFigureOut">
              <a:rPr lang="es-ES" smtClean="0"/>
              <a:t>12/11/2017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46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108C-419C-4463-85DC-1E2DAF36C6C5}" type="datetimeFigureOut">
              <a:rPr lang="es-ES" smtClean="0"/>
              <a:t>12/11/2017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375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8108C-419C-4463-85DC-1E2DAF36C6C5}" type="datetimeFigureOut">
              <a:rPr lang="es-ES" smtClean="0"/>
              <a:t>12/11/2017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428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national</a:t>
            </a:r>
            <a:r>
              <a:rPr lang="es-ES" dirty="0" smtClean="0"/>
              <a:t> </a:t>
            </a:r>
            <a:r>
              <a:rPr lang="es-ES" dirty="0" err="1" smtClean="0"/>
              <a:t>side</a:t>
            </a:r>
            <a:r>
              <a:rPr lang="es-ES" dirty="0" smtClean="0"/>
              <a:t> of euro </a:t>
            </a:r>
            <a:r>
              <a:rPr lang="es-ES" dirty="0" err="1" smtClean="0"/>
              <a:t>coins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err="1" smtClean="0"/>
              <a:t>Spain</a:t>
            </a:r>
            <a:r>
              <a:rPr lang="es-ES" dirty="0" smtClean="0"/>
              <a:t>, </a:t>
            </a:r>
            <a:r>
              <a:rPr lang="es-ES" dirty="0" err="1" smtClean="0"/>
              <a:t>Slovakia</a:t>
            </a:r>
            <a:r>
              <a:rPr lang="es-ES" dirty="0"/>
              <a:t> </a:t>
            </a:r>
            <a:r>
              <a:rPr lang="es-ES" dirty="0" smtClean="0"/>
              <a:t>and </a:t>
            </a:r>
            <a:r>
              <a:rPr lang="es-ES" dirty="0" err="1" smtClean="0"/>
              <a:t>Greece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297" y="119898"/>
            <a:ext cx="9809314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70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842846" cy="1325563"/>
          </a:xfrm>
        </p:spPr>
        <p:txBody>
          <a:bodyPr/>
          <a:lstStyle/>
          <a:p>
            <a:r>
              <a:rPr lang="es-ES" dirty="0" err="1" smtClean="0"/>
              <a:t>Greece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5447323" y="294897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image of the owl featured in this design was copied from an ancient Athenian 4-drachma coin (fifth century BC).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447323" y="5950383"/>
            <a:ext cx="266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1 -euro </a:t>
            </a:r>
            <a:r>
              <a:rPr lang="es-ES" dirty="0" err="1" smtClean="0"/>
              <a:t>coin</a:t>
            </a:r>
            <a:r>
              <a:rPr lang="es-ES" dirty="0" smtClean="0"/>
              <a:t> </a:t>
            </a:r>
            <a:r>
              <a:rPr lang="es-ES" dirty="0"/>
              <a:t>, </a:t>
            </a:r>
            <a:r>
              <a:rPr lang="es-ES" dirty="0" err="1"/>
              <a:t>national</a:t>
            </a:r>
            <a:r>
              <a:rPr lang="es-ES" dirty="0"/>
              <a:t> </a:t>
            </a:r>
            <a:r>
              <a:rPr lang="es-ES" dirty="0" err="1"/>
              <a:t>side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68635"/>
            <a:ext cx="3730381" cy="373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67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842846" cy="1325563"/>
          </a:xfrm>
        </p:spPr>
        <p:txBody>
          <a:bodyPr/>
          <a:lstStyle/>
          <a:p>
            <a:r>
              <a:rPr lang="es-ES" dirty="0" err="1" smtClean="0"/>
              <a:t>Greece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5447323" y="294897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Eleftherios</a:t>
            </a:r>
            <a:r>
              <a:rPr lang="en-US" dirty="0"/>
              <a:t> Venizelos (1864-1936), one of Greece's most prominent political figures, is shown on this coin. He was a pioneer in social reform, a renowned diplomat and played a key role in </a:t>
            </a:r>
            <a:r>
              <a:rPr lang="en-US" dirty="0" err="1"/>
              <a:t>modernising</a:t>
            </a:r>
            <a:r>
              <a:rPr lang="en-US" dirty="0"/>
              <a:t> the Greek state and liberating Northern Greece and the Aegean islands.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447323" y="5950383"/>
            <a:ext cx="2744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50-cent </a:t>
            </a:r>
            <a:r>
              <a:rPr lang="es-ES" dirty="0" err="1" smtClean="0"/>
              <a:t>coin</a:t>
            </a:r>
            <a:r>
              <a:rPr lang="es-ES" dirty="0" smtClean="0"/>
              <a:t>, </a:t>
            </a:r>
            <a:r>
              <a:rPr lang="es-ES" dirty="0" err="1" smtClean="0"/>
              <a:t>national</a:t>
            </a:r>
            <a:r>
              <a:rPr lang="es-ES" dirty="0" smtClean="0"/>
              <a:t> </a:t>
            </a:r>
            <a:r>
              <a:rPr lang="es-ES" dirty="0" err="1" smtClean="0"/>
              <a:t>side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34173"/>
            <a:ext cx="3569054" cy="356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49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842846" cy="1325563"/>
          </a:xfrm>
        </p:spPr>
        <p:txBody>
          <a:bodyPr/>
          <a:lstStyle/>
          <a:p>
            <a:r>
              <a:rPr lang="es-ES" dirty="0" err="1" smtClean="0"/>
              <a:t>Greece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5447323" y="294897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This coin commemorates </a:t>
            </a:r>
            <a:r>
              <a:rPr lang="en-US" dirty="0" err="1"/>
              <a:t>Ioannis</a:t>
            </a:r>
            <a:r>
              <a:rPr lang="en-US" dirty="0"/>
              <a:t> </a:t>
            </a:r>
            <a:r>
              <a:rPr lang="en-US" dirty="0" err="1"/>
              <a:t>Capodistrias</a:t>
            </a:r>
            <a:r>
              <a:rPr lang="en-US" dirty="0"/>
              <a:t> (1776-1831), a leading national and European politician and diplomat who became the first Governor of Greece (1830-31) following the Greek War of Independence (1821-27).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447323" y="5950383"/>
            <a:ext cx="265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20-cent </a:t>
            </a:r>
            <a:r>
              <a:rPr lang="es-ES" dirty="0" err="1" smtClean="0"/>
              <a:t>coin</a:t>
            </a:r>
            <a:r>
              <a:rPr lang="es-ES" dirty="0" smtClean="0"/>
              <a:t>, </a:t>
            </a:r>
            <a:r>
              <a:rPr lang="es-ES" dirty="0" err="1" smtClean="0"/>
              <a:t>national</a:t>
            </a:r>
            <a:r>
              <a:rPr lang="es-ES" dirty="0" smtClean="0"/>
              <a:t> </a:t>
            </a:r>
            <a:r>
              <a:rPr lang="es-ES" dirty="0" err="1" smtClean="0"/>
              <a:t>side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02912"/>
            <a:ext cx="4035181" cy="403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5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842846" cy="1325563"/>
          </a:xfrm>
        </p:spPr>
        <p:txBody>
          <a:bodyPr/>
          <a:lstStyle/>
          <a:p>
            <a:r>
              <a:rPr lang="es-ES" dirty="0" err="1" smtClean="0"/>
              <a:t>Greece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447323" y="5950383"/>
            <a:ext cx="265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10-cent </a:t>
            </a:r>
            <a:r>
              <a:rPr lang="es-ES" dirty="0" err="1" smtClean="0"/>
              <a:t>coin</a:t>
            </a:r>
            <a:r>
              <a:rPr lang="es-ES" dirty="0" smtClean="0"/>
              <a:t>, </a:t>
            </a:r>
            <a:r>
              <a:rPr lang="es-ES" dirty="0" err="1" smtClean="0"/>
              <a:t>national</a:t>
            </a:r>
            <a:r>
              <a:rPr lang="es-ES" dirty="0" smtClean="0"/>
              <a:t> </a:t>
            </a:r>
            <a:r>
              <a:rPr lang="es-ES" dirty="0" err="1" smtClean="0"/>
              <a:t>side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6924431" y="2203605"/>
            <a:ext cx="43453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Rigas</a:t>
            </a:r>
            <a:r>
              <a:rPr lang="en-US" dirty="0"/>
              <a:t> </a:t>
            </a:r>
            <a:r>
              <a:rPr lang="en-US" dirty="0" err="1"/>
              <a:t>Fereos</a:t>
            </a:r>
            <a:r>
              <a:rPr lang="en-US" dirty="0"/>
              <a:t> (</a:t>
            </a:r>
            <a:r>
              <a:rPr lang="en-US" dirty="0" err="1"/>
              <a:t>Velestinlis</a:t>
            </a:r>
            <a:r>
              <a:rPr lang="en-US" dirty="0"/>
              <a:t>) (1757-98) is featured on this coin. He was a forerunner and leading figure of the Greek enlightenment, as well as a visionary and herald of Balkan liberation from Ottoman rule.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56019"/>
            <a:ext cx="3816350" cy="381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30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842846" cy="1325563"/>
          </a:xfrm>
        </p:spPr>
        <p:txBody>
          <a:bodyPr/>
          <a:lstStyle/>
          <a:p>
            <a:r>
              <a:rPr lang="es-ES" dirty="0" err="1" smtClean="0"/>
              <a:t>Greece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447323" y="5950383"/>
            <a:ext cx="2538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5-cent </a:t>
            </a:r>
            <a:r>
              <a:rPr lang="es-ES" dirty="0" err="1" smtClean="0"/>
              <a:t>coin</a:t>
            </a:r>
            <a:r>
              <a:rPr lang="es-ES" dirty="0" smtClean="0"/>
              <a:t>, </a:t>
            </a:r>
            <a:r>
              <a:rPr lang="es-ES" dirty="0" err="1" smtClean="0"/>
              <a:t>national</a:t>
            </a:r>
            <a:r>
              <a:rPr lang="es-ES" dirty="0" smtClean="0"/>
              <a:t> </a:t>
            </a:r>
            <a:r>
              <a:rPr lang="es-ES" dirty="0" err="1" smtClean="0"/>
              <a:t>side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6924431" y="2203605"/>
            <a:ext cx="43453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coin shows a modern sea-going tanker, reflecting the innovative spirit of Greek shipping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23" y="1690688"/>
            <a:ext cx="3738196" cy="373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02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842846" cy="1325563"/>
          </a:xfrm>
        </p:spPr>
        <p:txBody>
          <a:bodyPr/>
          <a:lstStyle/>
          <a:p>
            <a:r>
              <a:rPr lang="es-ES" dirty="0" err="1" smtClean="0"/>
              <a:t>Greece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447323" y="5950383"/>
            <a:ext cx="2538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1-cent </a:t>
            </a:r>
            <a:r>
              <a:rPr lang="es-ES" dirty="0" err="1" smtClean="0"/>
              <a:t>coin</a:t>
            </a:r>
            <a:r>
              <a:rPr lang="es-ES" dirty="0" smtClean="0"/>
              <a:t>, </a:t>
            </a:r>
            <a:r>
              <a:rPr lang="es-ES" dirty="0" err="1" smtClean="0"/>
              <a:t>national</a:t>
            </a:r>
            <a:r>
              <a:rPr lang="es-ES" dirty="0" smtClean="0"/>
              <a:t> </a:t>
            </a:r>
            <a:r>
              <a:rPr lang="es-ES" dirty="0" err="1" smtClean="0"/>
              <a:t>side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6924431" y="2203605"/>
            <a:ext cx="43453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design features an advanced model of an Athenian trireme, the largest warship afloat for more than 200 years, dating from the time of the Athenian democracy (fifth century BC).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43096"/>
            <a:ext cx="3675673" cy="367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16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2540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842846" cy="1325563"/>
          </a:xfrm>
        </p:spPr>
        <p:txBody>
          <a:bodyPr/>
          <a:lstStyle/>
          <a:p>
            <a:r>
              <a:rPr lang="es-ES" dirty="0" err="1" smtClean="0"/>
              <a:t>Spain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5447323" y="85935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There are three series of coins in circulation. In 2015, Spain introduced the third series of €1 and €2 coins showing the new King Felipe VI, the name of the issuing country and the year of issuance. The mint mark appears to the right of the effigy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805" y="2405185"/>
            <a:ext cx="3908180" cy="39081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727" y="2471615"/>
            <a:ext cx="3775319" cy="3775319"/>
          </a:xfrm>
          <a:prstGeom prst="rect">
            <a:avLst/>
          </a:prstGeom>
        </p:spPr>
      </p:pic>
      <p:cxnSp>
        <p:nvCxnSpPr>
          <p:cNvPr id="11" name="Conector recto de flecha 10"/>
          <p:cNvCxnSpPr/>
          <p:nvPr/>
        </p:nvCxnSpPr>
        <p:spPr>
          <a:xfrm flipH="1">
            <a:off x="4611077" y="2059688"/>
            <a:ext cx="2899508" cy="2441974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7620000" y="2059688"/>
            <a:ext cx="2836985" cy="229958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5447323" y="5950383"/>
            <a:ext cx="275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2-euro </a:t>
            </a:r>
            <a:r>
              <a:rPr lang="es-ES" dirty="0" err="1" smtClean="0"/>
              <a:t>coins</a:t>
            </a:r>
            <a:r>
              <a:rPr lang="es-ES" dirty="0" smtClean="0"/>
              <a:t> </a:t>
            </a:r>
            <a:r>
              <a:rPr lang="es-ES" dirty="0"/>
              <a:t>, </a:t>
            </a:r>
            <a:r>
              <a:rPr lang="es-ES" dirty="0" err="1"/>
              <a:t>national</a:t>
            </a:r>
            <a:r>
              <a:rPr lang="es-ES" dirty="0"/>
              <a:t> </a:t>
            </a:r>
            <a:r>
              <a:rPr lang="es-ES" dirty="0" err="1"/>
              <a:t>side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40868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842846" cy="1325563"/>
          </a:xfrm>
        </p:spPr>
        <p:txBody>
          <a:bodyPr/>
          <a:lstStyle/>
          <a:p>
            <a:r>
              <a:rPr lang="es-ES" dirty="0" err="1" smtClean="0"/>
              <a:t>Spain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5447323" y="5950383"/>
            <a:ext cx="2746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1-euro </a:t>
            </a:r>
            <a:r>
              <a:rPr lang="es-ES" dirty="0" err="1" smtClean="0"/>
              <a:t>coins</a:t>
            </a:r>
            <a:r>
              <a:rPr lang="es-ES" dirty="0" smtClean="0"/>
              <a:t>,</a:t>
            </a:r>
            <a:r>
              <a:rPr lang="es-ES" dirty="0"/>
              <a:t> </a:t>
            </a:r>
            <a:r>
              <a:rPr lang="es-ES" dirty="0" smtClean="0"/>
              <a:t> </a:t>
            </a:r>
            <a:r>
              <a:rPr lang="es-ES" dirty="0" err="1"/>
              <a:t>national</a:t>
            </a:r>
            <a:r>
              <a:rPr lang="es-ES" dirty="0"/>
              <a:t> </a:t>
            </a:r>
            <a:r>
              <a:rPr lang="es-ES" dirty="0" err="1"/>
              <a:t>side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8964"/>
            <a:ext cx="3923811" cy="39238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373" y="1538625"/>
            <a:ext cx="4064488" cy="406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59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842846" cy="1325563"/>
          </a:xfrm>
        </p:spPr>
        <p:txBody>
          <a:bodyPr/>
          <a:lstStyle/>
          <a:p>
            <a:r>
              <a:rPr lang="es-ES" dirty="0" err="1" smtClean="0"/>
              <a:t>Spain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5447323" y="5950383"/>
            <a:ext cx="390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50, 20 and 10-cent </a:t>
            </a:r>
            <a:r>
              <a:rPr lang="es-ES" dirty="0" err="1" smtClean="0"/>
              <a:t>coins</a:t>
            </a:r>
            <a:r>
              <a:rPr lang="es-ES" dirty="0" smtClean="0"/>
              <a:t>, </a:t>
            </a:r>
            <a:r>
              <a:rPr lang="es-ES" dirty="0" err="1" smtClean="0"/>
              <a:t>national</a:t>
            </a:r>
            <a:r>
              <a:rPr lang="es-ES" dirty="0" smtClean="0"/>
              <a:t> </a:t>
            </a:r>
            <a:r>
              <a:rPr lang="es-ES" dirty="0" err="1" smtClean="0"/>
              <a:t>side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31" y="3291198"/>
            <a:ext cx="2659185" cy="265918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533662" y="2115458"/>
            <a:ext cx="436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50, </a:t>
            </a:r>
            <a:r>
              <a:rPr lang="en-US" dirty="0"/>
              <a:t>20 and </a:t>
            </a:r>
            <a:r>
              <a:rPr lang="en-US" dirty="0" smtClean="0"/>
              <a:t>10-cent </a:t>
            </a:r>
            <a:r>
              <a:rPr lang="en-US" dirty="0"/>
              <a:t>coins: Miguel de Cervantes, the father of Spanish literature, is shown on these coins, reflecting "the universality of the man and his work".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081" y="3358658"/>
            <a:ext cx="2352919" cy="235291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635" y="3464441"/>
            <a:ext cx="2055934" cy="205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14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842846" cy="1325563"/>
          </a:xfrm>
        </p:spPr>
        <p:txBody>
          <a:bodyPr/>
          <a:lstStyle/>
          <a:p>
            <a:r>
              <a:rPr lang="es-ES" dirty="0" err="1" smtClean="0"/>
              <a:t>Spain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5447323" y="5950383"/>
            <a:ext cx="3448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5, 2 and 1-cent  </a:t>
            </a:r>
            <a:r>
              <a:rPr lang="es-ES" dirty="0" err="1" smtClean="0"/>
              <a:t>coin</a:t>
            </a:r>
            <a:r>
              <a:rPr lang="es-ES" dirty="0" smtClean="0"/>
              <a:t>, </a:t>
            </a:r>
            <a:r>
              <a:rPr lang="es-ES" dirty="0" err="1" smtClean="0"/>
              <a:t>national</a:t>
            </a:r>
            <a:r>
              <a:rPr lang="es-ES" dirty="0" smtClean="0"/>
              <a:t> </a:t>
            </a:r>
            <a:r>
              <a:rPr lang="es-ES" dirty="0" err="1" smtClean="0"/>
              <a:t>side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7870092" y="1110345"/>
            <a:ext cx="38842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5, </a:t>
            </a:r>
            <a:r>
              <a:rPr lang="en-US" dirty="0"/>
              <a:t>2 and </a:t>
            </a:r>
            <a:r>
              <a:rPr lang="en-US" dirty="0" smtClean="0"/>
              <a:t>1-cent </a:t>
            </a:r>
            <a:r>
              <a:rPr lang="en-US" dirty="0"/>
              <a:t>coins: the cathedral of Santiago de </a:t>
            </a:r>
            <a:r>
              <a:rPr lang="en-US" dirty="0" err="1"/>
              <a:t>Compostela</a:t>
            </a:r>
            <a:r>
              <a:rPr lang="en-US" dirty="0"/>
              <a:t>, a jewel of Spanish Romanesque architecture and one of the most famous pilgrimage destinations in the world, is pictured on these coins. They show the monumental facade of the </a:t>
            </a:r>
            <a:r>
              <a:rPr lang="en-US" dirty="0" err="1"/>
              <a:t>Obradoiro</a:t>
            </a:r>
            <a:r>
              <a:rPr lang="en-US" dirty="0"/>
              <a:t>, a splendid example of Spanish baroque construction, started in 1667 by Jose del Toro and Domingo de Andrade. It was finished in the 18th century by Fernando Casas y </a:t>
            </a:r>
            <a:r>
              <a:rPr lang="en-US" dirty="0" err="1"/>
              <a:t>Novoa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45374"/>
            <a:ext cx="2448658" cy="24486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308" y="2713405"/>
            <a:ext cx="2112595" cy="211259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609" y="2841624"/>
            <a:ext cx="1856155" cy="185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79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842846" cy="1325563"/>
          </a:xfrm>
        </p:spPr>
        <p:txBody>
          <a:bodyPr/>
          <a:lstStyle/>
          <a:p>
            <a:r>
              <a:rPr lang="es-ES" dirty="0" err="1"/>
              <a:t>Slovakia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5447323" y="8593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€1 and €2 coins depict a double cross on three hills, as featured in the national emblem of Slovakia.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447323" y="5950383"/>
            <a:ext cx="328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 and 1-euro </a:t>
            </a:r>
            <a:r>
              <a:rPr lang="es-ES" dirty="0" err="1" smtClean="0"/>
              <a:t>coins</a:t>
            </a:r>
            <a:r>
              <a:rPr lang="es-ES" dirty="0" smtClean="0"/>
              <a:t> </a:t>
            </a:r>
            <a:r>
              <a:rPr lang="es-ES" dirty="0"/>
              <a:t>, </a:t>
            </a:r>
            <a:r>
              <a:rPr lang="es-ES" dirty="0" err="1"/>
              <a:t>national</a:t>
            </a:r>
            <a:r>
              <a:rPr lang="es-ES" dirty="0"/>
              <a:t> </a:t>
            </a:r>
            <a:r>
              <a:rPr lang="es-ES" dirty="0" err="1"/>
              <a:t>side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467" y="1690688"/>
            <a:ext cx="3991097" cy="399109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785" y="1733892"/>
            <a:ext cx="3783134" cy="378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4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Slovakia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8112369" y="1825625"/>
            <a:ext cx="30167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10, 20 and 50 cent coins show Bratislava castle and the national emblem of Slovakia.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447323" y="5950383"/>
            <a:ext cx="390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50, 20 and 10-cent </a:t>
            </a:r>
            <a:r>
              <a:rPr lang="es-ES" dirty="0" err="1" smtClean="0"/>
              <a:t>coins</a:t>
            </a:r>
            <a:r>
              <a:rPr lang="es-ES" dirty="0" smtClean="0"/>
              <a:t>, </a:t>
            </a:r>
            <a:r>
              <a:rPr lang="es-ES" dirty="0" err="1" smtClean="0"/>
              <a:t>national</a:t>
            </a:r>
            <a:r>
              <a:rPr lang="es-ES" dirty="0" smtClean="0"/>
              <a:t> </a:t>
            </a:r>
            <a:r>
              <a:rPr lang="es-ES" dirty="0" err="1" smtClean="0"/>
              <a:t>side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85875"/>
            <a:ext cx="3105325" cy="31053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239" y="2846090"/>
            <a:ext cx="2784894" cy="278489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445" y="3014297"/>
            <a:ext cx="2456473" cy="245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90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Slovakia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8112369" y="1825625"/>
            <a:ext cx="30167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1, 2 and 5 cent coins feature the </a:t>
            </a:r>
            <a:r>
              <a:rPr lang="en-US" dirty="0" err="1"/>
              <a:t>Tatra</a:t>
            </a:r>
            <a:r>
              <a:rPr lang="en-US" dirty="0"/>
              <a:t> Mountains’ peak, </a:t>
            </a:r>
            <a:r>
              <a:rPr lang="en-US" dirty="0" err="1"/>
              <a:t>Kriváň</a:t>
            </a:r>
            <a:r>
              <a:rPr lang="en-US" dirty="0"/>
              <a:t>, a symbol of the sovereignty of the Slovak nation, and the national emblem of Slovakia.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447323" y="5950383"/>
            <a:ext cx="3432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5, 2 and 1-cent </a:t>
            </a:r>
            <a:r>
              <a:rPr lang="es-ES" dirty="0" err="1" smtClean="0"/>
              <a:t>coins</a:t>
            </a:r>
            <a:r>
              <a:rPr lang="es-ES" dirty="0" smtClean="0"/>
              <a:t>, </a:t>
            </a:r>
            <a:r>
              <a:rPr lang="es-ES" dirty="0" err="1" smtClean="0"/>
              <a:t>national</a:t>
            </a:r>
            <a:r>
              <a:rPr lang="es-ES" dirty="0" smtClean="0"/>
              <a:t> </a:t>
            </a:r>
            <a:r>
              <a:rPr lang="es-ES" dirty="0" err="1" smtClean="0"/>
              <a:t>side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54789"/>
            <a:ext cx="2964472" cy="29644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470" y="3045556"/>
            <a:ext cx="2573705" cy="257370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692" y="3658105"/>
            <a:ext cx="1867237" cy="186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07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842846" cy="1325563"/>
          </a:xfrm>
        </p:spPr>
        <p:txBody>
          <a:bodyPr/>
          <a:lstStyle/>
          <a:p>
            <a:r>
              <a:rPr lang="es-ES" dirty="0" err="1" smtClean="0"/>
              <a:t>Greece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5447323" y="294897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This coin depicts a scene from a mosaic in Sparta (third century AD), showing Europa being abducted by Zeus, who has taken the form of a bull. Europa is a figure from Greek mythology after whom Europe was named. Edge lettering of the €2 coin: EΛΛHNIKH ΔHMOKPATIA * (Hellenic Republic).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447323" y="5950383"/>
            <a:ext cx="275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2 -euro </a:t>
            </a:r>
            <a:r>
              <a:rPr lang="es-ES" dirty="0" err="1" smtClean="0"/>
              <a:t>coin</a:t>
            </a:r>
            <a:r>
              <a:rPr lang="es-ES" dirty="0" smtClean="0"/>
              <a:t> </a:t>
            </a:r>
            <a:r>
              <a:rPr lang="es-ES" dirty="0"/>
              <a:t>, </a:t>
            </a:r>
            <a:r>
              <a:rPr lang="es-ES" dirty="0" err="1"/>
              <a:t>national</a:t>
            </a:r>
            <a:r>
              <a:rPr lang="es-ES" dirty="0"/>
              <a:t> </a:t>
            </a:r>
            <a:r>
              <a:rPr lang="es-ES" dirty="0" err="1"/>
              <a:t>side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583" y="1771650"/>
            <a:ext cx="3831981" cy="38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9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613</Words>
  <Application>Microsoft Office PowerPoint</Application>
  <PresentationFormat>Panorámica</PresentationFormat>
  <Paragraphs>43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de Office</vt:lpstr>
      <vt:lpstr>The national side of euro coins</vt:lpstr>
      <vt:lpstr>Spain</vt:lpstr>
      <vt:lpstr>Spain</vt:lpstr>
      <vt:lpstr>Spain</vt:lpstr>
      <vt:lpstr>Spain</vt:lpstr>
      <vt:lpstr>Slovakia</vt:lpstr>
      <vt:lpstr>Slovakia</vt:lpstr>
      <vt:lpstr>Slovakia</vt:lpstr>
      <vt:lpstr>Greece</vt:lpstr>
      <vt:lpstr>Greece</vt:lpstr>
      <vt:lpstr>Greece</vt:lpstr>
      <vt:lpstr>Greece</vt:lpstr>
      <vt:lpstr>Greece</vt:lpstr>
      <vt:lpstr>Greece</vt:lpstr>
      <vt:lpstr>Greece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national side of euro coins</dc:title>
  <dc:creator>R2D2</dc:creator>
  <cp:lastModifiedBy>R2D2</cp:lastModifiedBy>
  <cp:revision>8</cp:revision>
  <dcterms:created xsi:type="dcterms:W3CDTF">2017-11-10T21:04:26Z</dcterms:created>
  <dcterms:modified xsi:type="dcterms:W3CDTF">2017-11-12T13:40:19Z</dcterms:modified>
</cp:coreProperties>
</file>