
<file path=[Content_Types].xml><?xml version="1.0" encoding="utf-8"?>
<Types xmlns="http://schemas.openxmlformats.org/package/2006/content-types">
  <Default Extension="mp3" ContentType="audio/unknown"/>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6" r:id="rId1"/>
  </p:sldMasterIdLst>
  <p:notesMasterIdLst>
    <p:notesMasterId r:id="rId43"/>
  </p:notesMasterIdLst>
  <p:sldIdLst>
    <p:sldId id="256" r:id="rId2"/>
    <p:sldId id="286" r:id="rId3"/>
    <p:sldId id="257" r:id="rId4"/>
    <p:sldId id="259" r:id="rId5"/>
    <p:sldId id="269" r:id="rId6"/>
    <p:sldId id="292" r:id="rId7"/>
    <p:sldId id="276" r:id="rId8"/>
    <p:sldId id="277" r:id="rId9"/>
    <p:sldId id="281" r:id="rId10"/>
    <p:sldId id="282" r:id="rId11"/>
    <p:sldId id="283" r:id="rId12"/>
    <p:sldId id="267" r:id="rId13"/>
    <p:sldId id="293" r:id="rId14"/>
    <p:sldId id="307" r:id="rId15"/>
    <p:sldId id="264" r:id="rId16"/>
    <p:sldId id="287" r:id="rId17"/>
    <p:sldId id="312" r:id="rId18"/>
    <p:sldId id="313" r:id="rId19"/>
    <p:sldId id="301" r:id="rId20"/>
    <p:sldId id="268" r:id="rId21"/>
    <p:sldId id="288" r:id="rId22"/>
    <p:sldId id="266" r:id="rId23"/>
    <p:sldId id="265" r:id="rId24"/>
    <p:sldId id="310" r:id="rId25"/>
    <p:sldId id="303" r:id="rId26"/>
    <p:sldId id="305" r:id="rId27"/>
    <p:sldId id="306" r:id="rId28"/>
    <p:sldId id="304" r:id="rId29"/>
    <p:sldId id="311" r:id="rId30"/>
    <p:sldId id="270" r:id="rId31"/>
    <p:sldId id="297" r:id="rId32"/>
    <p:sldId id="298" r:id="rId33"/>
    <p:sldId id="271" r:id="rId34"/>
    <p:sldId id="295" r:id="rId35"/>
    <p:sldId id="308" r:id="rId36"/>
    <p:sldId id="309" r:id="rId37"/>
    <p:sldId id="274" r:id="rId38"/>
    <p:sldId id="299" r:id="rId39"/>
    <p:sldId id="300" r:id="rId40"/>
    <p:sldId id="284" r:id="rId41"/>
    <p:sldId id="296" r:id="rId42"/>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94452238-61C9-44F3-8556-EFDB903D7F0F}">
          <p14:sldIdLst>
            <p14:sldId id="256"/>
            <p14:sldId id="286"/>
            <p14:sldId id="257"/>
            <p14:sldId id="259"/>
            <p14:sldId id="269"/>
            <p14:sldId id="292"/>
            <p14:sldId id="276"/>
            <p14:sldId id="277"/>
            <p14:sldId id="281"/>
            <p14:sldId id="282"/>
            <p14:sldId id="283"/>
            <p14:sldId id="267"/>
            <p14:sldId id="293"/>
            <p14:sldId id="307"/>
            <p14:sldId id="264"/>
            <p14:sldId id="287"/>
            <p14:sldId id="312"/>
            <p14:sldId id="313"/>
            <p14:sldId id="301"/>
            <p14:sldId id="268"/>
            <p14:sldId id="288"/>
            <p14:sldId id="266"/>
            <p14:sldId id="265"/>
            <p14:sldId id="310"/>
            <p14:sldId id="303"/>
            <p14:sldId id="305"/>
            <p14:sldId id="306"/>
            <p14:sldId id="304"/>
            <p14:sldId id="311"/>
            <p14:sldId id="270"/>
            <p14:sldId id="297"/>
            <p14:sldId id="298"/>
            <p14:sldId id="271"/>
            <p14:sldId id="295"/>
            <p14:sldId id="308"/>
            <p14:sldId id="309"/>
            <p14:sldId id="274"/>
            <p14:sldId id="299"/>
            <p14:sldId id="300"/>
            <p14:sldId id="284"/>
            <p14:sldId id="296"/>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CCFF66"/>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35758FB7-9AC5-4552-8A53-C91805E547FA}" styleName="Styl z motywem 1 — Ak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Styl z motywem 1 — Ak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5" autoAdjust="0"/>
    <p:restoredTop sz="94649" autoAdjust="0"/>
  </p:normalViewPr>
  <p:slideViewPr>
    <p:cSldViewPr>
      <p:cViewPr>
        <p:scale>
          <a:sx n="80" d="100"/>
          <a:sy n="80" d="100"/>
        </p:scale>
        <p:origin x="-864"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D9C4EE-900A-4ECA-B809-D6BC15C97A2C}" type="datetimeFigureOut">
              <a:rPr lang="pl-PL" smtClean="0"/>
              <a:t>2015-01-11</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50A05D-F524-4752-B051-B01A63E4BC2D}" type="slidenum">
              <a:rPr lang="pl-PL" smtClean="0"/>
              <a:t>‹#›</a:t>
            </a:fld>
            <a:endParaRPr lang="pl-PL"/>
          </a:p>
        </p:txBody>
      </p:sp>
    </p:spTree>
    <p:extLst>
      <p:ext uri="{BB962C8B-B14F-4D97-AF65-F5344CB8AC3E}">
        <p14:creationId xmlns:p14="http://schemas.microsoft.com/office/powerpoint/2010/main" val="1466190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EC50A05D-F524-4752-B051-B01A63E4BC2D}" type="slidenum">
              <a:rPr lang="pl-PL" smtClean="0"/>
              <a:t>40</a:t>
            </a:fld>
            <a:endParaRPr lang="pl-PL"/>
          </a:p>
        </p:txBody>
      </p:sp>
    </p:spTree>
    <p:extLst>
      <p:ext uri="{BB962C8B-B14F-4D97-AF65-F5344CB8AC3E}">
        <p14:creationId xmlns:p14="http://schemas.microsoft.com/office/powerpoint/2010/main" val="3057123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8" name="Tytuł 7"/>
          <p:cNvSpPr>
            <a:spLocks noGrp="1"/>
          </p:cNvSpPr>
          <p:nvPr>
            <p:ph type="ctrTitle"/>
          </p:nvPr>
        </p:nvSpPr>
        <p:spPr>
          <a:xfrm>
            <a:off x="422031"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pl-PL" smtClean="0"/>
              <a:t>Kliknij, aby edytować styl</a:t>
            </a:r>
            <a:endParaRPr kumimoji="0" lang="en-US"/>
          </a:p>
        </p:txBody>
      </p:sp>
      <p:sp>
        <p:nvSpPr>
          <p:cNvPr id="28" name="Symbol zastępczy daty 27"/>
          <p:cNvSpPr>
            <a:spLocks noGrp="1"/>
          </p:cNvSpPr>
          <p:nvPr>
            <p:ph type="dt" sz="half" idx="10"/>
          </p:nvPr>
        </p:nvSpPr>
        <p:spPr/>
        <p:txBody>
          <a:bodyPr/>
          <a:lstStyle/>
          <a:p>
            <a:fld id="{649D542B-F9C3-4E97-B7FC-96C093CB3DDA}" type="datetimeFigureOut">
              <a:rPr lang="pl-PL" smtClean="0"/>
              <a:t>2015-01-11</a:t>
            </a:fld>
            <a:endParaRPr lang="pl-PL"/>
          </a:p>
        </p:txBody>
      </p:sp>
      <p:sp>
        <p:nvSpPr>
          <p:cNvPr id="17" name="Symbol zastępczy stopki 16"/>
          <p:cNvSpPr>
            <a:spLocks noGrp="1"/>
          </p:cNvSpPr>
          <p:nvPr>
            <p:ph type="ftr" sz="quarter" idx="11"/>
          </p:nvPr>
        </p:nvSpPr>
        <p:spPr/>
        <p:txBody>
          <a:bodyPr/>
          <a:lstStyle/>
          <a:p>
            <a:endParaRPr lang="pl-PL"/>
          </a:p>
        </p:txBody>
      </p:sp>
      <p:sp>
        <p:nvSpPr>
          <p:cNvPr id="29" name="Symbol zastępczy numeru slajdu 28"/>
          <p:cNvSpPr>
            <a:spLocks noGrp="1"/>
          </p:cNvSpPr>
          <p:nvPr>
            <p:ph type="sldNum" sz="quarter" idx="12"/>
          </p:nvPr>
        </p:nvSpPr>
        <p:spPr/>
        <p:txBody>
          <a:bodyPr/>
          <a:lstStyle/>
          <a:p>
            <a:fld id="{AB734674-11FE-49A6-A8E5-3994B7D23FA6}" type="slidenum">
              <a:rPr lang="pl-PL" smtClean="0"/>
              <a:t>‹#›</a:t>
            </a:fld>
            <a:endParaRPr lang="pl-PL"/>
          </a:p>
        </p:txBody>
      </p:sp>
      <p:sp>
        <p:nvSpPr>
          <p:cNvPr id="9" name="Podtytuł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l-PL" smtClean="0"/>
              <a:t>Kliknij, aby edytować styl wzorca podtytułu</a:t>
            </a:r>
            <a:endParaRPr kumimoji="0" lang="en-US"/>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p:txBody>
          <a:bodyPr vert="eaVer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649D542B-F9C3-4E97-B7FC-96C093CB3DDA}" type="datetimeFigureOut">
              <a:rPr lang="pl-PL" smtClean="0"/>
              <a:t>2015-01-11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B734674-11FE-49A6-A8E5-3994B7D23FA6}" type="slidenum">
              <a:rPr lang="pl-PL" smtClean="0"/>
              <a:t>‹#›</a:t>
            </a:fld>
            <a:endParaRPr lang="pl-PL"/>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9"/>
            <a:ext cx="2057400" cy="5851525"/>
          </a:xfrm>
        </p:spPr>
        <p:txBody>
          <a:bodyPr vert="eaVer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a:xfrm>
            <a:off x="457200" y="274639"/>
            <a:ext cx="6019800" cy="5851525"/>
          </a:xfrm>
        </p:spPr>
        <p:txBody>
          <a:bodyPr vert="eaVer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649D542B-F9C3-4E97-B7FC-96C093CB3DDA}" type="datetimeFigureOut">
              <a:rPr lang="pl-PL" smtClean="0"/>
              <a:t>2015-01-11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B734674-11FE-49A6-A8E5-3994B7D23FA6}" type="slidenum">
              <a:rPr lang="pl-PL" smtClean="0"/>
              <a:t>‹#›</a:t>
            </a:fld>
            <a:endParaRPr lang="pl-PL"/>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smtClean="0"/>
              <a:t>Kliknij, aby edytować styl</a:t>
            </a:r>
            <a:endParaRPr kumimoji="0" lang="en-US"/>
          </a:p>
        </p:txBody>
      </p:sp>
      <p:sp>
        <p:nvSpPr>
          <p:cNvPr id="3" name="Symbol zastępczy zawartości 2"/>
          <p:cNvSpPr>
            <a:spLocks noGrp="1"/>
          </p:cNvSpPr>
          <p:nvPr>
            <p:ph idx="1"/>
          </p:nvPr>
        </p:nvSpPr>
        <p:spPr/>
        <p:txBody>
          <a:body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649D542B-F9C3-4E97-B7FC-96C093CB3DDA}" type="datetimeFigureOut">
              <a:rPr lang="pl-PL" smtClean="0"/>
              <a:t>2015-01-11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B734674-11FE-49A6-A8E5-3994B7D23FA6}" type="slidenum">
              <a:rPr lang="pl-PL" smtClean="0"/>
              <a:t>‹#›</a:t>
            </a:fld>
            <a:endParaRPr lang="pl-PL"/>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bg>
      <p:bgRef idx="1003">
        <a:schemeClr val="bg2"/>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pl-PL" smtClean="0"/>
              <a:t>Kliknij, aby edytować styl</a:t>
            </a:r>
            <a:endParaRPr kumimoji="0" lang="en-US"/>
          </a:p>
        </p:txBody>
      </p:sp>
      <p:sp>
        <p:nvSpPr>
          <p:cNvPr id="3" name="Symbol zastępczy tekstu 2"/>
          <p:cNvSpPr>
            <a:spLocks noGrp="1"/>
          </p:cNvSpPr>
          <p:nvPr>
            <p:ph type="body" idx="1"/>
          </p:nvPr>
        </p:nvSpPr>
        <p:spPr>
          <a:xfrm>
            <a:off x="1600200" y="2507787"/>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l-PL" smtClean="0"/>
              <a:t>Kliknij, aby edytować style wzorca tekstu</a:t>
            </a:r>
          </a:p>
        </p:txBody>
      </p:sp>
      <p:sp>
        <p:nvSpPr>
          <p:cNvPr id="4" name="Symbol zastępczy daty 3"/>
          <p:cNvSpPr>
            <a:spLocks noGrp="1"/>
          </p:cNvSpPr>
          <p:nvPr>
            <p:ph type="dt" sz="half" idx="10"/>
          </p:nvPr>
        </p:nvSpPr>
        <p:spPr/>
        <p:txBody>
          <a:bodyPr/>
          <a:lstStyle/>
          <a:p>
            <a:fld id="{649D542B-F9C3-4E97-B7FC-96C093CB3DDA}" type="datetimeFigureOut">
              <a:rPr lang="pl-PL" smtClean="0"/>
              <a:t>2015-01-11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a:xfrm>
            <a:off x="7924800" y="6416676"/>
            <a:ext cx="762000" cy="365125"/>
          </a:xfrm>
        </p:spPr>
        <p:txBody>
          <a:bodyPr/>
          <a:lstStyle/>
          <a:p>
            <a:fld id="{AB734674-11FE-49A6-A8E5-3994B7D23FA6}" type="slidenum">
              <a:rPr lang="pl-PL" smtClean="0"/>
              <a:t>‹#›</a:t>
            </a:fld>
            <a:endParaRPr lang="pl-PL"/>
          </a:p>
        </p:txBody>
      </p:sp>
    </p:spTree>
  </p:cSld>
  <p:clrMapOvr>
    <a:overrideClrMapping bg1="dk1" tx1="lt1" bg2="dk2" tx2="lt2" accent1="accent1" accent2="accent2" accent3="accent3" accent4="accent4" accent5="accent5" accent6="accent6" hlink="hlink" folHlink="folHlink"/>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smtClean="0"/>
              <a:t>Kliknij, aby edytować styl</a:t>
            </a:r>
            <a:endParaRPr kumimoji="0" lang="en-US"/>
          </a:p>
        </p:txBody>
      </p:sp>
      <p:sp>
        <p:nvSpPr>
          <p:cNvPr id="3" name="Symbol zastępczy zawartości 2"/>
          <p:cNvSpPr>
            <a:spLocks noGrp="1"/>
          </p:cNvSpPr>
          <p:nvPr>
            <p:ph sz="half" idx="1"/>
          </p:nvPr>
        </p:nvSpPr>
        <p:spPr>
          <a:xfrm>
            <a:off x="457200" y="1600201"/>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zawartości 3"/>
          <p:cNvSpPr>
            <a:spLocks noGrp="1"/>
          </p:cNvSpPr>
          <p:nvPr>
            <p:ph sz="half" idx="2"/>
          </p:nvPr>
        </p:nvSpPr>
        <p:spPr>
          <a:xfrm>
            <a:off x="4648200" y="1600201"/>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p:txBody>
          <a:bodyPr/>
          <a:lstStyle/>
          <a:p>
            <a:fld id="{649D542B-F9C3-4E97-B7FC-96C093CB3DDA}" type="datetimeFigureOut">
              <a:rPr lang="pl-PL" smtClean="0"/>
              <a:t>2015-01-11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B734674-11FE-49A6-A8E5-3994B7D23FA6}" type="slidenum">
              <a:rPr lang="pl-PL" smtClean="0"/>
              <a:t>‹#›</a:t>
            </a:fld>
            <a:endParaRPr lang="pl-PL"/>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8229600" cy="1143000"/>
          </a:xfrm>
        </p:spPr>
        <p:txBody>
          <a:bodyPr anchor="ctr"/>
          <a:lstStyle>
            <a:lvl1pPr>
              <a:defRPr/>
            </a:lvl1pPr>
          </a:lstStyle>
          <a:p>
            <a:r>
              <a:rPr kumimoji="0" lang="pl-PL" smtClean="0"/>
              <a:t>Kliknij, aby edytować styl</a:t>
            </a:r>
            <a:endParaRPr kumimoji="0" lang="en-US"/>
          </a:p>
        </p:txBody>
      </p:sp>
      <p:sp>
        <p:nvSpPr>
          <p:cNvPr id="3" name="Symbol zastępczy tekstu 2"/>
          <p:cNvSpPr>
            <a:spLocks noGrp="1"/>
          </p:cNvSpPr>
          <p:nvPr>
            <p:ph type="body" idx="1"/>
          </p:nvPr>
        </p:nvSpPr>
        <p:spPr>
          <a:xfrm>
            <a:off x="457201" y="1535113"/>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l-PL" smtClean="0"/>
              <a:t>Kliknij, aby edytować style wzorca tekstu</a:t>
            </a:r>
          </a:p>
        </p:txBody>
      </p:sp>
      <p:sp>
        <p:nvSpPr>
          <p:cNvPr id="4" name="Symbol zastępczy tekstu 3"/>
          <p:cNvSpPr>
            <a:spLocks noGrp="1"/>
          </p:cNvSpPr>
          <p:nvPr>
            <p:ph type="body" sz="half" idx="3"/>
          </p:nvPr>
        </p:nvSpPr>
        <p:spPr>
          <a:xfrm>
            <a:off x="4645026" y="1535113"/>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l-PL" smtClean="0"/>
              <a:t>Kliknij, aby edytować style wzorca tekstu</a:t>
            </a:r>
          </a:p>
        </p:txBody>
      </p:sp>
      <p:sp>
        <p:nvSpPr>
          <p:cNvPr id="5" name="Symbol zastępczy zawartości 4"/>
          <p:cNvSpPr>
            <a:spLocks noGrp="1"/>
          </p:cNvSpPr>
          <p:nvPr>
            <p:ph sz="quarter" idx="2"/>
          </p:nvPr>
        </p:nvSpPr>
        <p:spPr>
          <a:xfrm>
            <a:off x="457201" y="2362201"/>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6" name="Symbol zastępczy zawartości 5"/>
          <p:cNvSpPr>
            <a:spLocks noGrp="1"/>
          </p:cNvSpPr>
          <p:nvPr>
            <p:ph sz="quarter" idx="4"/>
          </p:nvPr>
        </p:nvSpPr>
        <p:spPr>
          <a:xfrm>
            <a:off x="4645026" y="2362201"/>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7" name="Symbol zastępczy daty 6"/>
          <p:cNvSpPr>
            <a:spLocks noGrp="1"/>
          </p:cNvSpPr>
          <p:nvPr>
            <p:ph type="dt" sz="half" idx="10"/>
          </p:nvPr>
        </p:nvSpPr>
        <p:spPr/>
        <p:txBody>
          <a:bodyPr/>
          <a:lstStyle/>
          <a:p>
            <a:fld id="{649D542B-F9C3-4E97-B7FC-96C093CB3DDA}" type="datetimeFigureOut">
              <a:rPr lang="pl-PL" smtClean="0"/>
              <a:t>2015-01-11</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AB734674-11FE-49A6-A8E5-3994B7D23FA6}" type="slidenum">
              <a:rPr lang="pl-PL" smtClean="0"/>
              <a:t>‹#›</a:t>
            </a:fld>
            <a:endParaRPr lang="pl-PL"/>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smtClean="0"/>
              <a:t>Kliknij, aby edytować styl</a:t>
            </a:r>
            <a:endParaRPr kumimoji="0" lang="en-US"/>
          </a:p>
        </p:txBody>
      </p:sp>
      <p:sp>
        <p:nvSpPr>
          <p:cNvPr id="3" name="Symbol zastępczy daty 2"/>
          <p:cNvSpPr>
            <a:spLocks noGrp="1"/>
          </p:cNvSpPr>
          <p:nvPr>
            <p:ph type="dt" sz="half" idx="10"/>
          </p:nvPr>
        </p:nvSpPr>
        <p:spPr/>
        <p:txBody>
          <a:bodyPr/>
          <a:lstStyle/>
          <a:p>
            <a:fld id="{649D542B-F9C3-4E97-B7FC-96C093CB3DDA}" type="datetimeFigureOut">
              <a:rPr lang="pl-PL" smtClean="0"/>
              <a:t>2015-01-11</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AB734674-11FE-49A6-A8E5-3994B7D23FA6}" type="slidenum">
              <a:rPr lang="pl-PL" smtClean="0"/>
              <a:t>‹#›</a:t>
            </a:fld>
            <a:endParaRPr lang="pl-PL"/>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649D542B-F9C3-4E97-B7FC-96C093CB3DDA}" type="datetimeFigureOut">
              <a:rPr lang="pl-PL" smtClean="0"/>
              <a:t>2015-01-11</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AB734674-11FE-49A6-A8E5-3994B7D23FA6}" type="slidenum">
              <a:rPr lang="pl-PL" smtClean="0"/>
              <a:t>‹#›</a:t>
            </a:fld>
            <a:endParaRPr lang="pl-PL"/>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1"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pl-PL" smtClean="0"/>
              <a:t>Kliknij, aby edytować styl</a:t>
            </a:r>
            <a:endParaRPr kumimoji="0" lang="en-US"/>
          </a:p>
        </p:txBody>
      </p:sp>
      <p:sp>
        <p:nvSpPr>
          <p:cNvPr id="3" name="Symbol zastępczy tekstu 2"/>
          <p:cNvSpPr>
            <a:spLocks noGrp="1"/>
          </p:cNvSpPr>
          <p:nvPr>
            <p:ph type="body" idx="2"/>
          </p:nvPr>
        </p:nvSpPr>
        <p:spPr>
          <a:xfrm>
            <a:off x="457201" y="1524001"/>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pl-PL" smtClean="0"/>
              <a:t>Kliknij, aby edytować style wzorca tekstu</a:t>
            </a:r>
          </a:p>
        </p:txBody>
      </p:sp>
      <p:sp>
        <p:nvSpPr>
          <p:cNvPr id="4" name="Symbol zastępczy zawartości 3"/>
          <p:cNvSpPr>
            <a:spLocks noGrp="1"/>
          </p:cNvSpPr>
          <p:nvPr>
            <p:ph sz="half" idx="1"/>
          </p:nvPr>
        </p:nvSpPr>
        <p:spPr>
          <a:xfrm>
            <a:off x="3575050" y="273051"/>
            <a:ext cx="5111751"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p:txBody>
          <a:bodyPr/>
          <a:lstStyle/>
          <a:p>
            <a:fld id="{649D542B-F9C3-4E97-B7FC-96C093CB3DDA}" type="datetimeFigureOut">
              <a:rPr lang="pl-PL" smtClean="0"/>
              <a:t>2015-01-11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B734674-11FE-49A6-A8E5-3994B7D23FA6}" type="slidenum">
              <a:rPr lang="pl-PL" smtClean="0"/>
              <a:t>‹#›</a:t>
            </a:fld>
            <a:endParaRPr lang="pl-PL"/>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pl-PL" smtClean="0"/>
              <a:t>Kliknij, aby edytować styl</a:t>
            </a:r>
            <a:endParaRPr kumimoji="0" lang="en-US"/>
          </a:p>
        </p:txBody>
      </p:sp>
      <p:sp>
        <p:nvSpPr>
          <p:cNvPr id="3" name="Symbol zastępczy obrazu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pl-PL" smtClean="0">
                <a:solidFill>
                  <a:schemeClr val="lt1"/>
                </a:solidFill>
                <a:latin typeface="+mn-lt"/>
                <a:ea typeface="+mn-ea"/>
                <a:cs typeface="+mn-cs"/>
              </a:rPr>
              <a:t>Kliknij ikonę, aby dodać obraz</a:t>
            </a:r>
            <a:endParaRPr kumimoji="0" lang="en-US" dirty="0">
              <a:solidFill>
                <a:schemeClr val="lt1"/>
              </a:solidFill>
              <a:latin typeface="+mn-lt"/>
              <a:ea typeface="+mn-ea"/>
              <a:cs typeface="+mn-cs"/>
            </a:endParaRPr>
          </a:p>
        </p:txBody>
      </p:sp>
      <p:sp>
        <p:nvSpPr>
          <p:cNvPr id="4" name="Symbol zastępczy tekstu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pl-PL" smtClean="0"/>
              <a:t>Kliknij, aby edytować style wzorca tekstu</a:t>
            </a:r>
          </a:p>
        </p:txBody>
      </p:sp>
      <p:sp>
        <p:nvSpPr>
          <p:cNvPr id="5" name="Symbol zastępczy daty 4"/>
          <p:cNvSpPr>
            <a:spLocks noGrp="1"/>
          </p:cNvSpPr>
          <p:nvPr>
            <p:ph type="dt" sz="half" idx="10"/>
          </p:nvPr>
        </p:nvSpPr>
        <p:spPr/>
        <p:txBody>
          <a:bodyPr/>
          <a:lstStyle/>
          <a:p>
            <a:fld id="{649D542B-F9C3-4E97-B7FC-96C093CB3DDA}" type="datetimeFigureOut">
              <a:rPr lang="pl-PL" smtClean="0"/>
              <a:t>2015-01-11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B734674-11FE-49A6-A8E5-3994B7D23FA6}" type="slidenum">
              <a:rPr lang="pl-PL" smtClean="0"/>
              <a:t>‹#›</a:t>
            </a:fld>
            <a:endParaRPr lang="pl-PL"/>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Symbol zastępczy tytułu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pl-PL" smtClean="0"/>
              <a:t>Kliknij, aby edytować styl</a:t>
            </a:r>
            <a:endParaRPr kumimoji="0" lang="en-US"/>
          </a:p>
        </p:txBody>
      </p:sp>
      <p:sp>
        <p:nvSpPr>
          <p:cNvPr id="13" name="Symbol zastępczy tekstu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pl-PL" smtClean="0"/>
              <a:t>Kliknij, aby edytować style wzorca tekstu</a:t>
            </a:r>
          </a:p>
          <a:p>
            <a:pPr lvl="1" eaLnBrk="1" latinLnBrk="0" hangingPunct="1"/>
            <a:r>
              <a:rPr kumimoji="0" lang="pl-PL" smtClean="0"/>
              <a:t>Drugi poziom</a:t>
            </a:r>
          </a:p>
          <a:p>
            <a:pPr lvl="2" eaLnBrk="1" latinLnBrk="0" hangingPunct="1"/>
            <a:r>
              <a:rPr kumimoji="0" lang="pl-PL" smtClean="0"/>
              <a:t>Trzeci poziom</a:t>
            </a:r>
          </a:p>
          <a:p>
            <a:pPr lvl="3" eaLnBrk="1" latinLnBrk="0" hangingPunct="1"/>
            <a:r>
              <a:rPr kumimoji="0" lang="pl-PL" smtClean="0"/>
              <a:t>Czwarty poziom</a:t>
            </a:r>
          </a:p>
          <a:p>
            <a:pPr lvl="4" eaLnBrk="1" latinLnBrk="0" hangingPunct="1"/>
            <a:r>
              <a:rPr kumimoji="0" lang="pl-PL" smtClean="0"/>
              <a:t>Piąty poziom</a:t>
            </a:r>
            <a:endParaRPr kumimoji="0" lang="en-US"/>
          </a:p>
        </p:txBody>
      </p:sp>
      <p:sp>
        <p:nvSpPr>
          <p:cNvPr id="14" name="Symbol zastępczy daty 13"/>
          <p:cNvSpPr>
            <a:spLocks noGrp="1"/>
          </p:cNvSpPr>
          <p:nvPr>
            <p:ph type="dt" sz="half" idx="2"/>
          </p:nvPr>
        </p:nvSpPr>
        <p:spPr>
          <a:xfrm>
            <a:off x="457200" y="6416676"/>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649D542B-F9C3-4E97-B7FC-96C093CB3DDA}" type="datetimeFigureOut">
              <a:rPr lang="pl-PL" smtClean="0"/>
              <a:t>2015-01-11</a:t>
            </a:fld>
            <a:endParaRPr lang="pl-PL"/>
          </a:p>
        </p:txBody>
      </p:sp>
      <p:sp>
        <p:nvSpPr>
          <p:cNvPr id="3" name="Symbol zastępczy stopki 2"/>
          <p:cNvSpPr>
            <a:spLocks noGrp="1"/>
          </p:cNvSpPr>
          <p:nvPr>
            <p:ph type="ftr" sz="quarter" idx="3"/>
          </p:nvPr>
        </p:nvSpPr>
        <p:spPr>
          <a:xfrm>
            <a:off x="3124200" y="6416676"/>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pl-PL"/>
          </a:p>
        </p:txBody>
      </p:sp>
      <p:sp>
        <p:nvSpPr>
          <p:cNvPr id="23" name="Symbol zastępczy numeru slajdu 22"/>
          <p:cNvSpPr>
            <a:spLocks noGrp="1"/>
          </p:cNvSpPr>
          <p:nvPr>
            <p:ph type="sldNum" sz="quarter" idx="4"/>
          </p:nvPr>
        </p:nvSpPr>
        <p:spPr>
          <a:xfrm>
            <a:off x="7924800" y="6416676"/>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AB734674-11FE-49A6-A8E5-3994B7D23FA6}" type="slidenum">
              <a:rPr lang="pl-PL" smtClean="0"/>
              <a:t>‹#›</a:t>
            </a:fld>
            <a:endParaRPr lang="pl-PL"/>
          </a:p>
        </p:txBody>
      </p:sp>
    </p:spTree>
  </p:cSld>
  <p:clrMap bg1="dk1" tx1="lt1" bg2="dk2"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ransition spd="slow">
    <p:fade/>
  </p:transition>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4.xml"/><Relationship Id="rId5" Type="http://schemas.openxmlformats.org/officeDocument/2006/relationships/image" Target="../media/image40.jpg"/><Relationship Id="rId4" Type="http://schemas.openxmlformats.org/officeDocument/2006/relationships/image" Target="../media/image3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lstStyle/>
          <a:p>
            <a:endParaRPr lang="pl-PL"/>
          </a:p>
        </p:txBody>
      </p:sp>
      <p:pic>
        <p:nvPicPr>
          <p:cNvPr id="8" name="Symbol zastępczy obrazu 7"/>
          <p:cNvPicPr>
            <a:picLocks noGrp="1" noChangeAspect="1"/>
          </p:cNvPicPr>
          <p:nvPr>
            <p:ph type="pic" idx="1"/>
          </p:nvPr>
        </p:nvPicPr>
        <p:blipFill>
          <a:blip r:embed="rId4">
            <a:extLst>
              <a:ext uri="{28A0092B-C50C-407E-A947-70E740481C1C}">
                <a14:useLocalDpi xmlns:a14="http://schemas.microsoft.com/office/drawing/2010/main" val="0"/>
              </a:ext>
            </a:extLst>
          </a:blip>
          <a:srcRect t="689" b="689"/>
          <a:stretch>
            <a:fillRect/>
          </a:stretch>
        </p:blipFill>
        <p:spPr>
          <a:xfrm>
            <a:off x="263277" y="263082"/>
            <a:ext cx="8617446" cy="6223712"/>
          </a:xfrm>
        </p:spPr>
      </p:pic>
      <p:sp>
        <p:nvSpPr>
          <p:cNvPr id="7" name="Symbol zastępczy tekstu 6"/>
          <p:cNvSpPr>
            <a:spLocks noGrp="1"/>
          </p:cNvSpPr>
          <p:nvPr>
            <p:ph type="body" sz="half" idx="2"/>
          </p:nvPr>
        </p:nvSpPr>
        <p:spPr>
          <a:xfrm>
            <a:off x="891142" y="2060848"/>
            <a:ext cx="7128792" cy="720079"/>
          </a:xfrm>
        </p:spPr>
        <p:txBody>
          <a:bodyPr>
            <a:noAutofit/>
          </a:bodyPr>
          <a:lstStyle/>
          <a:p>
            <a:r>
              <a:rPr lang="pl-PL" sz="2800" b="1" dirty="0">
                <a:solidFill>
                  <a:schemeClr val="bg1"/>
                </a:solidFill>
                <a:latin typeface="Bauhaus 93" pitchFamily="82" charset="0"/>
              </a:rPr>
              <a:t>(</a:t>
            </a:r>
            <a:r>
              <a:rPr lang="pl-PL" sz="2800" b="1" dirty="0" smtClean="0">
                <a:solidFill>
                  <a:schemeClr val="bg1"/>
                </a:solidFill>
                <a:latin typeface="Bauhaus 93" pitchFamily="82" charset="0"/>
              </a:rPr>
              <a:t>28</a:t>
            </a:r>
            <a:r>
              <a:rPr lang="pl-PL" sz="2800" b="1" dirty="0" smtClean="0">
                <a:latin typeface="Bauhaus 93" pitchFamily="82" charset="0"/>
              </a:rPr>
              <a:t> </a:t>
            </a:r>
            <a:r>
              <a:rPr lang="pl-PL" sz="2800" b="1" dirty="0" err="1" smtClean="0">
                <a:solidFill>
                  <a:schemeClr val="bg1"/>
                </a:solidFill>
                <a:latin typeface="Bauhaus 93" pitchFamily="82" charset="0"/>
              </a:rPr>
              <a:t>July</a:t>
            </a:r>
            <a:r>
              <a:rPr lang="pl-PL" sz="2800" b="1" dirty="0" smtClean="0">
                <a:solidFill>
                  <a:schemeClr val="bg1"/>
                </a:solidFill>
                <a:latin typeface="Bauhaus 93" pitchFamily="82" charset="0"/>
              </a:rPr>
              <a:t> </a:t>
            </a:r>
            <a:r>
              <a:rPr lang="pl-PL" sz="2800" b="1" dirty="0">
                <a:solidFill>
                  <a:schemeClr val="bg1"/>
                </a:solidFill>
                <a:latin typeface="Bauhaus 93" pitchFamily="82" charset="0"/>
              </a:rPr>
              <a:t>1914 –</a:t>
            </a:r>
            <a:r>
              <a:rPr lang="pl-PL" sz="2800" b="1" dirty="0">
                <a:latin typeface="Bauhaus 93" pitchFamily="82" charset="0"/>
              </a:rPr>
              <a:t> </a:t>
            </a:r>
            <a:r>
              <a:rPr lang="pl-PL" sz="2800" b="1" dirty="0" smtClean="0">
                <a:solidFill>
                  <a:schemeClr val="bg1"/>
                </a:solidFill>
                <a:latin typeface="Bauhaus 93" pitchFamily="82" charset="0"/>
              </a:rPr>
              <a:t>11November 1918)</a:t>
            </a:r>
            <a:endParaRPr lang="pl-PL" sz="2800" dirty="0">
              <a:solidFill>
                <a:schemeClr val="bg1"/>
              </a:solidFill>
              <a:latin typeface="Bauhaus 93" pitchFamily="82" charset="0"/>
            </a:endParaRPr>
          </a:p>
        </p:txBody>
      </p:sp>
      <p:pic>
        <p:nvPicPr>
          <p:cNvPr id="4" name="Assassins_Creed_4_Black_Flag_OST_-_Stealing_a_Brig extende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24328" y="5877194"/>
            <a:ext cx="609600" cy="609600"/>
          </a:xfrm>
          <a:prstGeom prst="rect">
            <a:avLst/>
          </a:prstGeom>
        </p:spPr>
      </p:pic>
      <p:sp>
        <p:nvSpPr>
          <p:cNvPr id="2" name="pole tekstowe 1"/>
          <p:cNvSpPr txBox="1"/>
          <p:nvPr/>
        </p:nvSpPr>
        <p:spPr>
          <a:xfrm>
            <a:off x="478220" y="1340768"/>
            <a:ext cx="8338308" cy="646331"/>
          </a:xfrm>
          <a:prstGeom prst="rect">
            <a:avLst/>
          </a:prstGeom>
          <a:noFill/>
        </p:spPr>
        <p:txBody>
          <a:bodyPr wrap="none" rtlCol="0">
            <a:spAutoFit/>
          </a:bodyPr>
          <a:lstStyle/>
          <a:p>
            <a:r>
              <a:rPr lang="pl-PL" sz="3600" b="1" dirty="0" smtClean="0">
                <a:solidFill>
                  <a:schemeClr val="bg2"/>
                </a:solidFill>
                <a:latin typeface="Calibri" panose="020F0502020204030204" pitchFamily="34" charset="0"/>
                <a:ea typeface="Batang" panose="02030600000101010101" pitchFamily="18" charset="-127"/>
                <a:cs typeface="Calibri" panose="020F0502020204030204" pitchFamily="34" charset="0"/>
              </a:rPr>
              <a:t>World War 1, </a:t>
            </a:r>
            <a:r>
              <a:rPr lang="pl-PL" sz="3600" b="1" dirty="0" err="1" smtClean="0">
                <a:solidFill>
                  <a:schemeClr val="bg2"/>
                </a:solidFill>
                <a:latin typeface="Calibri" panose="020F0502020204030204" pitchFamily="34" charset="0"/>
                <a:ea typeface="Batang" panose="02030600000101010101" pitchFamily="18" charset="-127"/>
                <a:cs typeface="Calibri" panose="020F0502020204030204" pitchFamily="34" charset="0"/>
              </a:rPr>
              <a:t>also</a:t>
            </a:r>
            <a:r>
              <a:rPr lang="pl-PL" sz="3600" b="1" dirty="0" smtClean="0">
                <a:solidFill>
                  <a:schemeClr val="bg2"/>
                </a:solidFill>
                <a:latin typeface="Calibri" panose="020F0502020204030204" pitchFamily="34" charset="0"/>
                <a:ea typeface="Batang" panose="02030600000101010101" pitchFamily="18" charset="-127"/>
                <a:cs typeface="Calibri" panose="020F0502020204030204" pitchFamily="34" charset="0"/>
              </a:rPr>
              <a:t> </a:t>
            </a:r>
            <a:r>
              <a:rPr lang="pl-PL" sz="3600" b="1" dirty="0" err="1" smtClean="0">
                <a:solidFill>
                  <a:schemeClr val="bg2"/>
                </a:solidFill>
                <a:latin typeface="Calibri" panose="020F0502020204030204" pitchFamily="34" charset="0"/>
                <a:ea typeface="Batang" panose="02030600000101010101" pitchFamily="18" charset="-127"/>
                <a:cs typeface="Calibri" panose="020F0502020204030204" pitchFamily="34" charset="0"/>
              </a:rPr>
              <a:t>known</a:t>
            </a:r>
            <a:r>
              <a:rPr lang="pl-PL" sz="3600" b="1" dirty="0" smtClean="0">
                <a:solidFill>
                  <a:schemeClr val="bg2"/>
                </a:solidFill>
                <a:latin typeface="Calibri" panose="020F0502020204030204" pitchFamily="34" charset="0"/>
                <a:ea typeface="Batang" panose="02030600000101010101" pitchFamily="18" charset="-127"/>
                <a:cs typeface="Calibri" panose="020F0502020204030204" pitchFamily="34" charset="0"/>
              </a:rPr>
              <a:t> as the Great War</a:t>
            </a:r>
            <a:endParaRPr lang="pl-PL" sz="3600" b="1" dirty="0">
              <a:solidFill>
                <a:schemeClr val="bg2"/>
              </a:solidFill>
              <a:latin typeface="Calibri" panose="020F0502020204030204" pitchFamily="34" charset="0"/>
              <a:ea typeface="Batang" panose="02030600000101010101" pitchFamily="18" charset="-127"/>
              <a:cs typeface="Calibri" panose="020F0502020204030204" pitchFamily="34" charset="0"/>
            </a:endParaRPr>
          </a:p>
        </p:txBody>
      </p:sp>
    </p:spTree>
    <p:extLst>
      <p:ext uri="{BB962C8B-B14F-4D97-AF65-F5344CB8AC3E}">
        <p14:creationId xmlns:p14="http://schemas.microsoft.com/office/powerpoint/2010/main" val="348291308"/>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14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27584" y="116632"/>
            <a:ext cx="3008313" cy="1162050"/>
          </a:xfrm>
        </p:spPr>
        <p:txBody>
          <a:bodyPr/>
          <a:lstStyle/>
          <a:p>
            <a:r>
              <a:rPr lang="pl-PL" sz="3200" b="1" dirty="0">
                <a:solidFill>
                  <a:schemeClr val="bg1"/>
                </a:solidFill>
              </a:rPr>
              <a:t>John French</a:t>
            </a:r>
            <a:r>
              <a:rPr lang="pl-PL" b="1" dirty="0"/>
              <a:t/>
            </a:r>
            <a:br>
              <a:rPr lang="pl-PL" b="1" dirty="0"/>
            </a:br>
            <a:endParaRPr lang="pl-PL" dirty="0"/>
          </a:p>
        </p:txBody>
      </p:sp>
      <p:sp>
        <p:nvSpPr>
          <p:cNvPr id="3" name="Symbol zastępczy tekstu 2"/>
          <p:cNvSpPr>
            <a:spLocks noGrp="1"/>
          </p:cNvSpPr>
          <p:nvPr>
            <p:ph type="body" idx="2"/>
          </p:nvPr>
        </p:nvSpPr>
        <p:spPr>
          <a:xfrm>
            <a:off x="179512" y="1268760"/>
            <a:ext cx="4258817" cy="4785319"/>
          </a:xfrm>
        </p:spPr>
        <p:txBody>
          <a:bodyPr>
            <a:noAutofit/>
          </a:bodyPr>
          <a:lstStyle/>
          <a:p>
            <a:pPr algn="ctr"/>
            <a:r>
              <a:rPr lang="en-US" sz="2000" b="1" dirty="0">
                <a:solidFill>
                  <a:schemeClr val="bg1"/>
                </a:solidFill>
              </a:rPr>
              <a:t>Field Marshal John Denton </a:t>
            </a:r>
            <a:r>
              <a:rPr lang="en-US" sz="2000" b="1" dirty="0" err="1">
                <a:solidFill>
                  <a:schemeClr val="bg1"/>
                </a:solidFill>
              </a:rPr>
              <a:t>Pinkstone</a:t>
            </a:r>
            <a:r>
              <a:rPr lang="en-US" sz="2000" b="1" dirty="0">
                <a:solidFill>
                  <a:schemeClr val="bg1"/>
                </a:solidFill>
              </a:rPr>
              <a:t> French</a:t>
            </a:r>
            <a:r>
              <a:rPr lang="en-US" sz="2000" dirty="0">
                <a:solidFill>
                  <a:schemeClr val="bg1"/>
                </a:solidFill>
              </a:rPr>
              <a:t>, 1st Earl of Ypres </a:t>
            </a:r>
            <a:r>
              <a:rPr lang="en-US" sz="2000" dirty="0" smtClean="0">
                <a:solidFill>
                  <a:schemeClr val="bg1"/>
                </a:solidFill>
              </a:rPr>
              <a:t>(</a:t>
            </a:r>
            <a:r>
              <a:rPr lang="en-US" sz="2000" dirty="0">
                <a:solidFill>
                  <a:schemeClr val="bg1"/>
                </a:solidFill>
              </a:rPr>
              <a:t>28 September 1852 – 22 May 1925), known as </a:t>
            </a:r>
            <a:r>
              <a:rPr lang="en-US" sz="2000" b="1" dirty="0">
                <a:solidFill>
                  <a:schemeClr val="bg1"/>
                </a:solidFill>
              </a:rPr>
              <a:t>The Viscount French </a:t>
            </a:r>
            <a:r>
              <a:rPr lang="en-US" sz="2000" dirty="0">
                <a:solidFill>
                  <a:schemeClr val="bg1"/>
                </a:solidFill>
              </a:rPr>
              <a:t>between 1916 and 1922, was an Anglo-Irish officer in the British Army. He </a:t>
            </a:r>
            <a:r>
              <a:rPr lang="en-US" sz="2000" dirty="0" smtClean="0">
                <a:solidFill>
                  <a:schemeClr val="bg1"/>
                </a:solidFill>
              </a:rPr>
              <a:t>served </a:t>
            </a:r>
            <a:r>
              <a:rPr lang="en-US" sz="2000" dirty="0">
                <a:solidFill>
                  <a:schemeClr val="bg1"/>
                </a:solidFill>
              </a:rPr>
              <a:t>as the </a:t>
            </a:r>
            <a:r>
              <a:rPr lang="en-US" sz="2000" b="1" dirty="0">
                <a:solidFill>
                  <a:schemeClr val="bg1"/>
                </a:solidFill>
              </a:rPr>
              <a:t>first Commander-in-Chief of the British Expeditionary Force </a:t>
            </a:r>
            <a:r>
              <a:rPr lang="en-US" sz="2000" dirty="0">
                <a:solidFill>
                  <a:schemeClr val="bg1"/>
                </a:solidFill>
              </a:rPr>
              <a:t>for the first two years of World War I before serving as Commander-in-Chief, Home Forces, then becoming Lord Lieutenant of Ireland in </a:t>
            </a:r>
            <a:r>
              <a:rPr lang="en-US" sz="2000" dirty="0" smtClean="0">
                <a:solidFill>
                  <a:schemeClr val="bg1"/>
                </a:solidFill>
              </a:rPr>
              <a:t>1918</a:t>
            </a:r>
            <a:r>
              <a:rPr lang="pl-PL" sz="1600" dirty="0" smtClean="0">
                <a:solidFill>
                  <a:schemeClr val="bg1"/>
                </a:solidFill>
              </a:rPr>
              <a:t>.</a:t>
            </a:r>
            <a:endParaRPr lang="pl-PL" sz="1600" dirty="0">
              <a:solidFill>
                <a:schemeClr val="bg1"/>
              </a:solidFill>
            </a:endParaRPr>
          </a:p>
        </p:txBody>
      </p:sp>
      <p:pic>
        <p:nvPicPr>
          <p:cNvPr id="5" name="Symbol zastępczy zawartości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932040" y="980728"/>
            <a:ext cx="3443875" cy="5079716"/>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799605638"/>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pPr algn="ctr"/>
            <a:r>
              <a:rPr lang="pl-PL" sz="3600" b="1" dirty="0">
                <a:solidFill>
                  <a:schemeClr val="bg1"/>
                </a:solidFill>
              </a:rPr>
              <a:t>Ferdinand Foch</a:t>
            </a:r>
            <a:endParaRPr lang="pl-PL" sz="3600" dirty="0"/>
          </a:p>
        </p:txBody>
      </p:sp>
      <p:sp>
        <p:nvSpPr>
          <p:cNvPr id="3" name="Symbol zastępczy tekstu 2"/>
          <p:cNvSpPr>
            <a:spLocks noGrp="1"/>
          </p:cNvSpPr>
          <p:nvPr>
            <p:ph type="body" idx="2"/>
          </p:nvPr>
        </p:nvSpPr>
        <p:spPr>
          <a:xfrm>
            <a:off x="457201" y="1524001"/>
            <a:ext cx="4258815" cy="4602163"/>
          </a:xfrm>
        </p:spPr>
        <p:txBody>
          <a:bodyPr>
            <a:noAutofit/>
          </a:bodyPr>
          <a:lstStyle/>
          <a:p>
            <a:pPr algn="ctr"/>
            <a:r>
              <a:rPr lang="en-US" sz="2400" dirty="0">
                <a:solidFill>
                  <a:schemeClr val="bg1"/>
                </a:solidFill>
              </a:rPr>
              <a:t>Marshal Ferdinand Foch </a:t>
            </a:r>
            <a:r>
              <a:rPr lang="en-US" sz="2400" dirty="0" smtClean="0">
                <a:solidFill>
                  <a:schemeClr val="bg1"/>
                </a:solidFill>
              </a:rPr>
              <a:t>(</a:t>
            </a:r>
            <a:r>
              <a:rPr lang="en-US" sz="2400" dirty="0">
                <a:solidFill>
                  <a:schemeClr val="bg1"/>
                </a:solidFill>
              </a:rPr>
              <a:t>2 October 1851 – 20 March 1929) was a French soldier, military theorist and </a:t>
            </a:r>
            <a:r>
              <a:rPr lang="en-US" sz="2400" b="1" dirty="0">
                <a:solidFill>
                  <a:schemeClr val="bg1"/>
                </a:solidFill>
              </a:rPr>
              <a:t>the Allied </a:t>
            </a:r>
            <a:r>
              <a:rPr lang="en-US" sz="2400" b="1" dirty="0" err="1" smtClean="0">
                <a:solidFill>
                  <a:schemeClr val="bg1"/>
                </a:solidFill>
              </a:rPr>
              <a:t>Généralissime</a:t>
            </a:r>
            <a:r>
              <a:rPr lang="en-US" sz="2400" b="1" dirty="0" smtClean="0">
                <a:solidFill>
                  <a:schemeClr val="bg1"/>
                </a:solidFill>
              </a:rPr>
              <a:t> </a:t>
            </a:r>
            <a:r>
              <a:rPr lang="en-US" sz="2400" b="1" dirty="0">
                <a:solidFill>
                  <a:schemeClr val="bg1"/>
                </a:solidFill>
              </a:rPr>
              <a:t>during the First </a:t>
            </a:r>
            <a:r>
              <a:rPr lang="en-US" sz="2400" b="1" dirty="0" smtClean="0">
                <a:solidFill>
                  <a:schemeClr val="bg1"/>
                </a:solidFill>
              </a:rPr>
              <a:t>World </a:t>
            </a:r>
            <a:r>
              <a:rPr lang="en-US" sz="2400" b="1" dirty="0">
                <a:solidFill>
                  <a:schemeClr val="bg1"/>
                </a:solidFill>
              </a:rPr>
              <a:t>War</a:t>
            </a:r>
            <a:r>
              <a:rPr lang="en-US" sz="2400" dirty="0" smtClean="0">
                <a:solidFill>
                  <a:schemeClr val="bg1"/>
                </a:solidFill>
              </a:rPr>
              <a:t>.</a:t>
            </a:r>
            <a:endParaRPr lang="pl-PL" sz="2400" dirty="0" smtClean="0">
              <a:solidFill>
                <a:schemeClr val="bg1"/>
              </a:solidFill>
            </a:endParaRPr>
          </a:p>
          <a:p>
            <a:pPr algn="ctr"/>
            <a:r>
              <a:rPr lang="en-US" sz="2400" dirty="0" smtClean="0">
                <a:solidFill>
                  <a:schemeClr val="bg1"/>
                </a:solidFill>
              </a:rPr>
              <a:t> </a:t>
            </a:r>
            <a:r>
              <a:rPr lang="en-US" sz="2400" b="1" dirty="0" smtClean="0">
                <a:solidFill>
                  <a:schemeClr val="bg1"/>
                </a:solidFill>
              </a:rPr>
              <a:t>Marshal </a:t>
            </a:r>
            <a:r>
              <a:rPr lang="en-US" sz="2400" b="1" dirty="0">
                <a:solidFill>
                  <a:schemeClr val="bg1"/>
                </a:solidFill>
              </a:rPr>
              <a:t>of France </a:t>
            </a:r>
            <a:r>
              <a:rPr lang="pl-PL" sz="2400" dirty="0" smtClean="0">
                <a:solidFill>
                  <a:schemeClr val="bg1"/>
                </a:solidFill>
              </a:rPr>
              <a:t>(1918), </a:t>
            </a:r>
            <a:r>
              <a:rPr lang="pl-PL" sz="2400" b="1" dirty="0" smtClean="0">
                <a:solidFill>
                  <a:schemeClr val="bg1"/>
                </a:solidFill>
              </a:rPr>
              <a:t>Field </a:t>
            </a:r>
            <a:r>
              <a:rPr lang="pl-PL" sz="2400" b="1" dirty="0" err="1" smtClean="0">
                <a:solidFill>
                  <a:schemeClr val="bg1"/>
                </a:solidFill>
              </a:rPr>
              <a:t>Marshal</a:t>
            </a:r>
            <a:r>
              <a:rPr lang="pl-PL" sz="2400" b="1" dirty="0" smtClean="0">
                <a:solidFill>
                  <a:schemeClr val="bg1"/>
                </a:solidFill>
              </a:rPr>
              <a:t> of Great Britain </a:t>
            </a:r>
            <a:r>
              <a:rPr lang="pl-PL" sz="2400" dirty="0" smtClean="0">
                <a:solidFill>
                  <a:schemeClr val="bg1"/>
                </a:solidFill>
              </a:rPr>
              <a:t>(1919), </a:t>
            </a:r>
            <a:r>
              <a:rPr lang="pl-PL" sz="2400" b="1" dirty="0" err="1" smtClean="0">
                <a:solidFill>
                  <a:schemeClr val="bg1"/>
                </a:solidFill>
              </a:rPr>
              <a:t>Marshal</a:t>
            </a:r>
            <a:r>
              <a:rPr lang="pl-PL" sz="2400" b="1" dirty="0" smtClean="0">
                <a:solidFill>
                  <a:schemeClr val="bg1"/>
                </a:solidFill>
              </a:rPr>
              <a:t> of Poland </a:t>
            </a:r>
            <a:r>
              <a:rPr lang="pl-PL" sz="2400" dirty="0" smtClean="0">
                <a:solidFill>
                  <a:schemeClr val="bg1"/>
                </a:solidFill>
              </a:rPr>
              <a:t>(1923).</a:t>
            </a:r>
          </a:p>
          <a:p>
            <a:pPr algn="ctr"/>
            <a:endParaRPr lang="pl-PL" sz="2400" dirty="0">
              <a:solidFill>
                <a:schemeClr val="bg1"/>
              </a:solidFill>
            </a:endParaRPr>
          </a:p>
        </p:txBody>
      </p:sp>
      <p:pic>
        <p:nvPicPr>
          <p:cNvPr id="5" name="Symbol zastępczy zawartości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148064" y="1268760"/>
            <a:ext cx="3505065" cy="4824536"/>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434857979"/>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55711" y="-39081"/>
            <a:ext cx="8229600" cy="1143000"/>
          </a:xfrm>
        </p:spPr>
        <p:txBody>
          <a:bodyPr/>
          <a:lstStyle/>
          <a:p>
            <a:pPr algn="ctr"/>
            <a:r>
              <a:rPr lang="pl-PL" dirty="0" err="1" smtClean="0">
                <a:solidFill>
                  <a:schemeClr val="bg1"/>
                </a:solidFill>
              </a:rPr>
              <a:t>Trench</a:t>
            </a:r>
            <a:r>
              <a:rPr lang="pl-PL" dirty="0" smtClean="0">
                <a:solidFill>
                  <a:schemeClr val="bg1"/>
                </a:solidFill>
              </a:rPr>
              <a:t> </a:t>
            </a:r>
            <a:r>
              <a:rPr lang="pl-PL" dirty="0" err="1" smtClean="0">
                <a:solidFill>
                  <a:schemeClr val="bg1"/>
                </a:solidFill>
              </a:rPr>
              <a:t>warfare</a:t>
            </a:r>
            <a:endParaRPr lang="pl-PL" dirty="0">
              <a:solidFill>
                <a:schemeClr val="bg1"/>
              </a:solidFill>
            </a:endParaRPr>
          </a:p>
        </p:txBody>
      </p:sp>
      <p:sp>
        <p:nvSpPr>
          <p:cNvPr id="3" name="Symbol zastępczy zawartości 2"/>
          <p:cNvSpPr>
            <a:spLocks noGrp="1"/>
          </p:cNvSpPr>
          <p:nvPr>
            <p:ph sz="half" idx="1"/>
          </p:nvPr>
        </p:nvSpPr>
        <p:spPr>
          <a:xfrm>
            <a:off x="107504" y="949932"/>
            <a:ext cx="3886709" cy="4623816"/>
          </a:xfrm>
        </p:spPr>
        <p:txBody>
          <a:bodyPr>
            <a:noAutofit/>
          </a:bodyPr>
          <a:lstStyle/>
          <a:p>
            <a:pPr marL="137160" indent="0" algn="ctr">
              <a:buNone/>
            </a:pPr>
            <a:r>
              <a:rPr lang="en-US" sz="2400" dirty="0">
                <a:solidFill>
                  <a:schemeClr val="bg1"/>
                </a:solidFill>
              </a:rPr>
              <a:t>World War 1 trenches were dirty, smelly and riddled with disease. For soldiers life in the trenches meant living in fear. In fear of diseases (like cholera and trench foot) and of course, the constant fear of enemy attack</a:t>
            </a:r>
            <a:r>
              <a:rPr lang="en-US" sz="2400" dirty="0" smtClean="0">
                <a:solidFill>
                  <a:schemeClr val="bg1"/>
                </a:solidFill>
              </a:rPr>
              <a:t>.</a:t>
            </a:r>
            <a:endParaRPr lang="en-US" sz="2400" dirty="0">
              <a:solidFill>
                <a:schemeClr val="bg1"/>
              </a:solidFill>
            </a:endParaRPr>
          </a:p>
          <a:p>
            <a:pPr marL="137160" indent="0" algn="ctr">
              <a:buNone/>
            </a:pPr>
            <a:r>
              <a:rPr lang="en-US" sz="2400" dirty="0">
                <a:solidFill>
                  <a:schemeClr val="bg1"/>
                </a:solidFill>
              </a:rPr>
              <a:t>Trench warfare WW1 style is something all participating countries vowed never to repeat and the facts make it easy to see why</a:t>
            </a:r>
            <a:r>
              <a:rPr lang="en-US" sz="2400" dirty="0" smtClean="0">
                <a:solidFill>
                  <a:schemeClr val="bg1"/>
                </a:solidFill>
              </a:rPr>
              <a:t>.</a:t>
            </a:r>
            <a:endParaRPr lang="pl-PL" sz="2400" dirty="0" smtClean="0">
              <a:solidFill>
                <a:schemeClr val="bg1"/>
              </a:solidFill>
            </a:endParaRPr>
          </a:p>
          <a:p>
            <a:pPr marL="137160" indent="0" algn="just">
              <a:buNone/>
            </a:pPr>
            <a:endParaRPr lang="en-US" sz="1800" dirty="0">
              <a:solidFill>
                <a:schemeClr val="bg1"/>
              </a:solidFill>
            </a:endParaRPr>
          </a:p>
          <a:p>
            <a:pPr algn="just"/>
            <a:endParaRPr lang="pl-PL" sz="1800" dirty="0"/>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976" y="1141453"/>
            <a:ext cx="4170026" cy="3184858"/>
          </a:xfrm>
          <a:prstGeom prst="rect">
            <a:avLst/>
          </a:prstGeom>
        </p:spPr>
      </p:pic>
      <p:sp>
        <p:nvSpPr>
          <p:cNvPr id="5" name="Prostokąt 4"/>
          <p:cNvSpPr/>
          <p:nvPr/>
        </p:nvSpPr>
        <p:spPr>
          <a:xfrm>
            <a:off x="4572000" y="4509120"/>
            <a:ext cx="4063281" cy="1200329"/>
          </a:xfrm>
          <a:prstGeom prst="rect">
            <a:avLst/>
          </a:prstGeom>
        </p:spPr>
        <p:txBody>
          <a:bodyPr wrap="square">
            <a:spAutoFit/>
          </a:bodyPr>
          <a:lstStyle/>
          <a:p>
            <a:r>
              <a:rPr lang="en-US" dirty="0"/>
              <a:t>Trenches of the 11th Cheshire Regiment at </a:t>
            </a:r>
            <a:r>
              <a:rPr lang="en-US" dirty="0" err="1"/>
              <a:t>Ovillers</a:t>
            </a:r>
            <a:r>
              <a:rPr lang="en-US" dirty="0"/>
              <a:t>-la-</a:t>
            </a:r>
            <a:r>
              <a:rPr lang="en-US" dirty="0" err="1"/>
              <a:t>Boisselle</a:t>
            </a:r>
            <a:r>
              <a:rPr lang="en-US" dirty="0"/>
              <a:t>, on the Somme, July 1916. One sentry keeps watch while the others sleep. Photo by Ernest Brooks.</a:t>
            </a:r>
            <a:endParaRPr lang="pl-PL" dirty="0"/>
          </a:p>
        </p:txBody>
      </p:sp>
    </p:spTree>
    <p:extLst>
      <p:ext uri="{BB962C8B-B14F-4D97-AF65-F5344CB8AC3E}">
        <p14:creationId xmlns:p14="http://schemas.microsoft.com/office/powerpoint/2010/main" val="4047152979"/>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zawartości 5"/>
          <p:cNvPicPr>
            <a:picLocks noGrp="1" noChangeAspect="1"/>
          </p:cNvPicPr>
          <p:nvPr>
            <p:ph sz="half" idx="2"/>
          </p:nvPr>
        </p:nvPicPr>
        <p:blipFill>
          <a:blip r:embed="rId2"/>
          <a:stretch>
            <a:fillRect/>
          </a:stretch>
        </p:blipFill>
        <p:spPr>
          <a:xfrm>
            <a:off x="4644008" y="1628800"/>
            <a:ext cx="4250395" cy="3240194"/>
          </a:xfrm>
          <a:prstGeom prst="rect">
            <a:avLst/>
          </a:prstGeom>
        </p:spPr>
      </p:pic>
      <p:sp>
        <p:nvSpPr>
          <p:cNvPr id="2" name="Symbol zastępczy zawartości 1"/>
          <p:cNvSpPr>
            <a:spLocks noGrp="1"/>
          </p:cNvSpPr>
          <p:nvPr>
            <p:ph sz="half" idx="1"/>
          </p:nvPr>
        </p:nvSpPr>
        <p:spPr>
          <a:xfrm>
            <a:off x="323528" y="1628800"/>
            <a:ext cx="4038600" cy="4525963"/>
          </a:xfrm>
        </p:spPr>
        <p:txBody>
          <a:bodyPr>
            <a:normAutofit fontScale="92500" lnSpcReduction="10000"/>
          </a:bodyPr>
          <a:lstStyle/>
          <a:p>
            <a:pPr marL="137160" indent="0" algn="ctr">
              <a:buNone/>
            </a:pPr>
            <a:r>
              <a:rPr lang="en-US" dirty="0">
                <a:solidFill>
                  <a:schemeClr val="bg1"/>
                </a:solidFill>
              </a:rPr>
              <a:t>The open space between two sets of opposing trenches became known as </a:t>
            </a:r>
            <a:r>
              <a:rPr lang="en-US" b="1" dirty="0">
                <a:solidFill>
                  <a:schemeClr val="bg1"/>
                </a:solidFill>
              </a:rPr>
              <a:t>No Man’s Land</a:t>
            </a:r>
            <a:r>
              <a:rPr lang="en-US" dirty="0">
                <a:solidFill>
                  <a:schemeClr val="bg1"/>
                </a:solidFill>
              </a:rPr>
              <a:t> because no soldier wanted to traverse the distance for fear of attack.</a:t>
            </a:r>
          </a:p>
          <a:p>
            <a:pPr algn="ctr"/>
            <a:endParaRPr lang="en-US" dirty="0">
              <a:solidFill>
                <a:schemeClr val="bg1"/>
              </a:solidFill>
            </a:endParaRPr>
          </a:p>
          <a:p>
            <a:pPr marL="137160" indent="0" algn="ctr">
              <a:buNone/>
            </a:pPr>
            <a:r>
              <a:rPr lang="en-US" dirty="0">
                <a:solidFill>
                  <a:schemeClr val="bg1"/>
                </a:solidFill>
              </a:rPr>
              <a:t>The climate in France and Belgium was quite wet, so No Man’s Land soon became a mud bath. It was so thick that soldiers could disappear into it never to be seen again.</a:t>
            </a:r>
          </a:p>
          <a:p>
            <a:endParaRPr lang="pl-PL" dirty="0"/>
          </a:p>
        </p:txBody>
      </p:sp>
      <p:sp>
        <p:nvSpPr>
          <p:cNvPr id="3" name="Prostokąt 2"/>
          <p:cNvSpPr/>
          <p:nvPr/>
        </p:nvSpPr>
        <p:spPr>
          <a:xfrm>
            <a:off x="5436096" y="4972526"/>
            <a:ext cx="1973617" cy="369332"/>
          </a:xfrm>
          <a:prstGeom prst="rect">
            <a:avLst/>
          </a:prstGeom>
        </p:spPr>
        <p:txBody>
          <a:bodyPr wrap="none">
            <a:spAutoFit/>
          </a:bodyPr>
          <a:lstStyle/>
          <a:p>
            <a:r>
              <a:rPr lang="en-US" dirty="0"/>
              <a:t>Soldiers </a:t>
            </a:r>
            <a:r>
              <a:rPr lang="pl-PL" dirty="0" smtClean="0"/>
              <a:t>in </a:t>
            </a:r>
            <a:r>
              <a:rPr lang="en-US" dirty="0" smtClean="0"/>
              <a:t>a </a:t>
            </a:r>
            <a:r>
              <a:rPr lang="en-US" dirty="0"/>
              <a:t>trench</a:t>
            </a:r>
            <a:endParaRPr lang="pl-PL" dirty="0"/>
          </a:p>
        </p:txBody>
      </p:sp>
      <p:sp>
        <p:nvSpPr>
          <p:cNvPr id="7" name="Prostokąt 6"/>
          <p:cNvSpPr/>
          <p:nvPr/>
        </p:nvSpPr>
        <p:spPr>
          <a:xfrm>
            <a:off x="2470455" y="476672"/>
            <a:ext cx="3921138" cy="723275"/>
          </a:xfrm>
          <a:prstGeom prst="rect">
            <a:avLst/>
          </a:prstGeom>
        </p:spPr>
        <p:txBody>
          <a:bodyPr wrap="none">
            <a:spAutoFit/>
          </a:bodyPr>
          <a:lstStyle/>
          <a:p>
            <a:r>
              <a:rPr lang="pl-PL" sz="4100" b="1" dirty="0" err="1">
                <a:ln w="6350">
                  <a:noFill/>
                </a:ln>
                <a:solidFill>
                  <a:prstClr val="black"/>
                </a:solidFill>
                <a:effectLst>
                  <a:outerShdw blurRad="114300" dist="101600" dir="2700000" algn="tl" rotWithShape="0">
                    <a:srgbClr val="000000">
                      <a:alpha val="40000"/>
                    </a:srgbClr>
                  </a:outerShdw>
                </a:effectLst>
                <a:latin typeface="Arial"/>
                <a:ea typeface="+mj-ea"/>
                <a:cs typeface="+mj-cs"/>
              </a:rPr>
              <a:t>Trench</a:t>
            </a:r>
            <a:r>
              <a:rPr lang="pl-PL" sz="4100" b="1" dirty="0">
                <a:ln w="6350">
                  <a:noFill/>
                </a:ln>
                <a:solidFill>
                  <a:prstClr val="black"/>
                </a:solidFill>
                <a:effectLst>
                  <a:outerShdw blurRad="114300" dist="101600" dir="2700000" algn="tl" rotWithShape="0">
                    <a:srgbClr val="000000">
                      <a:alpha val="40000"/>
                    </a:srgbClr>
                  </a:outerShdw>
                </a:effectLst>
                <a:latin typeface="Arial"/>
                <a:ea typeface="+mj-ea"/>
                <a:cs typeface="+mj-cs"/>
              </a:rPr>
              <a:t> </a:t>
            </a:r>
            <a:r>
              <a:rPr lang="pl-PL" sz="4100" b="1" dirty="0" err="1">
                <a:ln w="6350">
                  <a:noFill/>
                </a:ln>
                <a:solidFill>
                  <a:prstClr val="black"/>
                </a:solidFill>
                <a:effectLst>
                  <a:outerShdw blurRad="114300" dist="101600" dir="2700000" algn="tl" rotWithShape="0">
                    <a:srgbClr val="000000">
                      <a:alpha val="40000"/>
                    </a:srgbClr>
                  </a:outerShdw>
                </a:effectLst>
                <a:latin typeface="Arial"/>
                <a:ea typeface="+mj-ea"/>
                <a:cs typeface="+mj-cs"/>
              </a:rPr>
              <a:t>warfare</a:t>
            </a:r>
            <a:endParaRPr lang="pl-PL" dirty="0"/>
          </a:p>
        </p:txBody>
      </p:sp>
    </p:spTree>
    <p:extLst>
      <p:ext uri="{BB962C8B-B14F-4D97-AF65-F5344CB8AC3E}">
        <p14:creationId xmlns:p14="http://schemas.microsoft.com/office/powerpoint/2010/main" val="965963156"/>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solidFill>
                  <a:prstClr val="black"/>
                </a:solidFill>
              </a:rPr>
              <a:t>Trench</a:t>
            </a:r>
            <a:r>
              <a:rPr lang="pl-PL" dirty="0">
                <a:solidFill>
                  <a:prstClr val="black"/>
                </a:solidFill>
              </a:rPr>
              <a:t> </a:t>
            </a:r>
            <a:r>
              <a:rPr lang="pl-PL" dirty="0" err="1">
                <a:solidFill>
                  <a:prstClr val="black"/>
                </a:solidFill>
              </a:rPr>
              <a:t>warfare</a:t>
            </a:r>
            <a:endParaRPr lang="pl-PL" dirty="0"/>
          </a:p>
        </p:txBody>
      </p:sp>
      <p:pic>
        <p:nvPicPr>
          <p:cNvPr id="6" name="Symbol zastępczy zawartości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499992" y="1556792"/>
            <a:ext cx="4455172" cy="3096344"/>
          </a:xfrm>
        </p:spPr>
      </p:pic>
      <p:pic>
        <p:nvPicPr>
          <p:cNvPr id="3074"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79512" y="1700808"/>
            <a:ext cx="4151159"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ole tekstowe 4"/>
          <p:cNvSpPr txBox="1"/>
          <p:nvPr/>
        </p:nvSpPr>
        <p:spPr>
          <a:xfrm>
            <a:off x="827584" y="5157192"/>
            <a:ext cx="3244991" cy="1015663"/>
          </a:xfrm>
          <a:prstGeom prst="rect">
            <a:avLst/>
          </a:prstGeom>
          <a:noFill/>
        </p:spPr>
        <p:txBody>
          <a:bodyPr wrap="none" rtlCol="0">
            <a:spAutoFit/>
          </a:bodyPr>
          <a:lstStyle/>
          <a:p>
            <a:pPr algn="ctr"/>
            <a:r>
              <a:rPr lang="en-US" sz="2000" dirty="0"/>
              <a:t>Men of the Border Regiment </a:t>
            </a:r>
            <a:endParaRPr lang="pl-PL" sz="2000" dirty="0" smtClean="0"/>
          </a:p>
          <a:p>
            <a:pPr algn="ctr"/>
            <a:r>
              <a:rPr lang="en-US" sz="2000" dirty="0" smtClean="0"/>
              <a:t>in </a:t>
            </a:r>
            <a:r>
              <a:rPr lang="en-US" sz="2000" dirty="0"/>
              <a:t>scrape holes near </a:t>
            </a:r>
            <a:r>
              <a:rPr lang="en-US" sz="2000" dirty="0" err="1"/>
              <a:t>Thiepval</a:t>
            </a:r>
            <a:r>
              <a:rPr lang="en-US" sz="2000" dirty="0"/>
              <a:t> </a:t>
            </a:r>
            <a:endParaRPr lang="pl-PL" sz="2000" dirty="0" smtClean="0"/>
          </a:p>
          <a:p>
            <a:pPr algn="ctr"/>
            <a:r>
              <a:rPr lang="en-US" sz="2000" dirty="0" smtClean="0"/>
              <a:t>Wood</a:t>
            </a:r>
            <a:r>
              <a:rPr lang="en-US" sz="2000" dirty="0"/>
              <a:t>, July 1916.</a:t>
            </a:r>
            <a:endParaRPr lang="pl-PL" sz="2000" dirty="0"/>
          </a:p>
        </p:txBody>
      </p:sp>
      <p:sp>
        <p:nvSpPr>
          <p:cNvPr id="7" name="Prostokąt 6"/>
          <p:cNvSpPr/>
          <p:nvPr/>
        </p:nvSpPr>
        <p:spPr>
          <a:xfrm>
            <a:off x="4644008" y="5013176"/>
            <a:ext cx="4355976" cy="1323439"/>
          </a:xfrm>
          <a:prstGeom prst="rect">
            <a:avLst/>
          </a:prstGeom>
        </p:spPr>
        <p:txBody>
          <a:bodyPr wrap="square">
            <a:spAutoFit/>
          </a:bodyPr>
          <a:lstStyle/>
          <a:p>
            <a:pPr algn="ctr"/>
            <a:r>
              <a:rPr lang="en-US" sz="2000" dirty="0"/>
              <a:t>1st Lancashire Fusiliers, in communication trench near Beaumont Hamel, Somme, 1916. Photo by Ernest Brooks.</a:t>
            </a:r>
            <a:endParaRPr lang="pl-PL" sz="2000" dirty="0"/>
          </a:p>
        </p:txBody>
      </p:sp>
    </p:spTree>
    <p:extLst>
      <p:ext uri="{BB962C8B-B14F-4D97-AF65-F5344CB8AC3E}">
        <p14:creationId xmlns:p14="http://schemas.microsoft.com/office/powerpoint/2010/main" val="3278941792"/>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dirty="0">
                <a:solidFill>
                  <a:schemeClr val="bg1"/>
                </a:solidFill>
              </a:rPr>
              <a:t>Machine </a:t>
            </a:r>
            <a:r>
              <a:rPr lang="pl-PL" dirty="0" err="1">
                <a:solidFill>
                  <a:schemeClr val="bg1"/>
                </a:solidFill>
              </a:rPr>
              <a:t>Guns</a:t>
            </a:r>
            <a:endParaRPr lang="pl-PL" dirty="0">
              <a:solidFill>
                <a:schemeClr val="bg1"/>
              </a:solidFill>
            </a:endParaRPr>
          </a:p>
        </p:txBody>
      </p:sp>
      <p:sp>
        <p:nvSpPr>
          <p:cNvPr id="3" name="Symbol zastępczy zawartości 2"/>
          <p:cNvSpPr>
            <a:spLocks noGrp="1"/>
          </p:cNvSpPr>
          <p:nvPr>
            <p:ph sz="half" idx="1"/>
          </p:nvPr>
        </p:nvSpPr>
        <p:spPr>
          <a:xfrm>
            <a:off x="251520" y="1568128"/>
            <a:ext cx="4215676" cy="3869642"/>
          </a:xfrm>
        </p:spPr>
        <p:txBody>
          <a:bodyPr>
            <a:noAutofit/>
          </a:bodyPr>
          <a:lstStyle/>
          <a:p>
            <a:pPr marL="137160" indent="0" algn="ctr">
              <a:buNone/>
            </a:pPr>
            <a:r>
              <a:rPr lang="en-US" sz="2400" dirty="0">
                <a:solidFill>
                  <a:schemeClr val="bg1"/>
                </a:solidFill>
              </a:rPr>
              <a:t>Machine guns inflicted appalling casualties on both war fronts in World War One. Men who went over-the-top in trenches stood little chance when the enemy opened up with their machine guns. Machine guns were one of the main killers in the war and accounted for many thousands of </a:t>
            </a:r>
            <a:r>
              <a:rPr lang="en-US" sz="2400" dirty="0" smtClean="0">
                <a:solidFill>
                  <a:schemeClr val="bg1"/>
                </a:solidFill>
              </a:rPr>
              <a:t>deaths</a:t>
            </a:r>
            <a:r>
              <a:rPr lang="pl-PL" sz="2400" dirty="0" smtClean="0">
                <a:solidFill>
                  <a:schemeClr val="bg1"/>
                </a:solidFill>
              </a:rPr>
              <a:t>.</a:t>
            </a:r>
          </a:p>
          <a:p>
            <a:pPr algn="ctr"/>
            <a:endParaRPr lang="pl-PL" sz="2000" dirty="0" smtClean="0"/>
          </a:p>
        </p:txBody>
      </p:sp>
      <p:sp>
        <p:nvSpPr>
          <p:cNvPr id="6" name="Prostokąt 5"/>
          <p:cNvSpPr/>
          <p:nvPr/>
        </p:nvSpPr>
        <p:spPr>
          <a:xfrm>
            <a:off x="4467196" y="5225414"/>
            <a:ext cx="4429124" cy="707886"/>
          </a:xfrm>
          <a:prstGeom prst="rect">
            <a:avLst/>
          </a:prstGeom>
        </p:spPr>
        <p:txBody>
          <a:bodyPr wrap="square">
            <a:spAutoFit/>
          </a:bodyPr>
          <a:lstStyle/>
          <a:p>
            <a:r>
              <a:rPr lang="en-US" sz="2000" dirty="0">
                <a:solidFill>
                  <a:schemeClr val="bg1"/>
                </a:solidFill>
              </a:rPr>
              <a:t>U.S. Army soldiers operating the M1914 Hotchkiss gun in France, 1918.</a:t>
            </a:r>
            <a:endParaRPr lang="pl-PL" sz="2000" dirty="0">
              <a:solidFill>
                <a:schemeClr val="bg1"/>
              </a:solidFill>
            </a:endParaRPr>
          </a:p>
        </p:txBody>
      </p:sp>
      <p:pic>
        <p:nvPicPr>
          <p:cNvPr id="7" name="Symbol zastępczy zawartości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62458" y="1772816"/>
            <a:ext cx="4038600" cy="3140011"/>
          </a:xfrm>
        </p:spPr>
      </p:pic>
    </p:spTree>
    <p:extLst>
      <p:ext uri="{BB962C8B-B14F-4D97-AF65-F5344CB8AC3E}">
        <p14:creationId xmlns:p14="http://schemas.microsoft.com/office/powerpoint/2010/main" val="2440315421"/>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ymbol zastępczy zawartości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84" y="548680"/>
            <a:ext cx="7569120" cy="4708525"/>
          </a:xfrm>
        </p:spPr>
      </p:pic>
      <p:sp>
        <p:nvSpPr>
          <p:cNvPr id="4" name="pole tekstowe 3"/>
          <p:cNvSpPr txBox="1"/>
          <p:nvPr/>
        </p:nvSpPr>
        <p:spPr>
          <a:xfrm>
            <a:off x="899592" y="5589240"/>
            <a:ext cx="7128792" cy="830997"/>
          </a:xfrm>
          <a:prstGeom prst="rect">
            <a:avLst/>
          </a:prstGeom>
          <a:noFill/>
        </p:spPr>
        <p:txBody>
          <a:bodyPr wrap="square" rtlCol="0">
            <a:spAutoFit/>
          </a:bodyPr>
          <a:lstStyle/>
          <a:p>
            <a:pPr algn="ctr"/>
            <a:r>
              <a:rPr lang="en-US" sz="2400" b="1" dirty="0">
                <a:solidFill>
                  <a:schemeClr val="bg1"/>
                </a:solidFill>
              </a:rPr>
              <a:t>British Vickers gun team in action at the Battle of the Somme. Both are wearing gas masks.</a:t>
            </a:r>
            <a:endParaRPr lang="pl-PL" sz="2400" b="1" dirty="0">
              <a:solidFill>
                <a:schemeClr val="bg1"/>
              </a:solidFill>
            </a:endParaRPr>
          </a:p>
        </p:txBody>
      </p:sp>
    </p:spTree>
    <p:extLst>
      <p:ext uri="{BB962C8B-B14F-4D97-AF65-F5344CB8AC3E}">
        <p14:creationId xmlns:p14="http://schemas.microsoft.com/office/powerpoint/2010/main" val="3826042445"/>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solidFill>
                  <a:schemeClr val="bg1"/>
                </a:solidFill>
              </a:rPr>
              <a:t>Naval</a:t>
            </a:r>
            <a:r>
              <a:rPr lang="pl-PL" dirty="0" smtClean="0">
                <a:solidFill>
                  <a:schemeClr val="bg1"/>
                </a:solidFill>
              </a:rPr>
              <a:t> </a:t>
            </a:r>
            <a:r>
              <a:rPr lang="pl-PL" dirty="0" err="1" smtClean="0">
                <a:solidFill>
                  <a:schemeClr val="bg1"/>
                </a:solidFill>
              </a:rPr>
              <a:t>warfare</a:t>
            </a:r>
            <a:endParaRPr lang="pl-PL" dirty="0">
              <a:solidFill>
                <a:schemeClr val="bg1"/>
              </a:solidFill>
            </a:endParaRPr>
          </a:p>
        </p:txBody>
      </p:sp>
      <p:sp>
        <p:nvSpPr>
          <p:cNvPr id="3" name="Symbol zastępczy zawartości 2"/>
          <p:cNvSpPr>
            <a:spLocks noGrp="1"/>
          </p:cNvSpPr>
          <p:nvPr>
            <p:ph sz="half" idx="1"/>
          </p:nvPr>
        </p:nvSpPr>
        <p:spPr>
          <a:xfrm>
            <a:off x="251520" y="1417638"/>
            <a:ext cx="4038600" cy="4623816"/>
          </a:xfrm>
        </p:spPr>
        <p:txBody>
          <a:bodyPr>
            <a:noAutofit/>
          </a:bodyPr>
          <a:lstStyle/>
          <a:p>
            <a:pPr marL="137160" indent="0" algn="ctr">
              <a:buNone/>
            </a:pPr>
            <a:r>
              <a:rPr lang="en-US" sz="2400" dirty="0">
                <a:solidFill>
                  <a:schemeClr val="bg1"/>
                </a:solidFill>
              </a:rPr>
              <a:t>Naval Warfare in World War I was mainly characterized by the efforts of the Allied Powers, with their larger fleets and surrounding position, to blockade the Central Powers by sea, and the efforts of the Central Powers to break that blockade or to establish an effective blockade of the United Kingdom and France with submarines and raiders.</a:t>
            </a:r>
            <a:endParaRPr lang="pl-PL" sz="2400" dirty="0">
              <a:solidFill>
                <a:schemeClr val="bg1"/>
              </a:solidFill>
            </a:endParaRPr>
          </a:p>
        </p:txBody>
      </p:sp>
      <p:pic>
        <p:nvPicPr>
          <p:cNvPr id="7" name="Symbol zastępczy zawartości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427984" y="1484784"/>
            <a:ext cx="4392747" cy="3312368"/>
          </a:xfrm>
        </p:spPr>
      </p:pic>
      <p:sp>
        <p:nvSpPr>
          <p:cNvPr id="8" name="Prostokąt 7"/>
          <p:cNvSpPr/>
          <p:nvPr/>
        </p:nvSpPr>
        <p:spPr>
          <a:xfrm>
            <a:off x="5436096" y="4797152"/>
            <a:ext cx="2634054" cy="369332"/>
          </a:xfrm>
          <a:prstGeom prst="rect">
            <a:avLst/>
          </a:prstGeom>
        </p:spPr>
        <p:txBody>
          <a:bodyPr wrap="none">
            <a:spAutoFit/>
          </a:bodyPr>
          <a:lstStyle/>
          <a:p>
            <a:r>
              <a:rPr lang="pl-PL" dirty="0" smtClean="0">
                <a:solidFill>
                  <a:prstClr val="white"/>
                </a:solidFill>
              </a:rPr>
              <a:t>British HMS </a:t>
            </a:r>
            <a:r>
              <a:rPr lang="pl-PL" dirty="0" err="1">
                <a:solidFill>
                  <a:prstClr val="white"/>
                </a:solidFill>
              </a:rPr>
              <a:t>Dreadnought</a:t>
            </a:r>
            <a:endParaRPr lang="pl-PL" dirty="0">
              <a:solidFill>
                <a:prstClr val="white"/>
              </a:solidFill>
            </a:endParaRPr>
          </a:p>
        </p:txBody>
      </p:sp>
    </p:spTree>
    <p:extLst>
      <p:ext uri="{BB962C8B-B14F-4D97-AF65-F5344CB8AC3E}">
        <p14:creationId xmlns:p14="http://schemas.microsoft.com/office/powerpoint/2010/main" val="3218043938"/>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548680"/>
            <a:ext cx="7620000" cy="5124450"/>
          </a:xfrm>
          <a:prstGeom prst="rect">
            <a:avLst/>
          </a:prstGeom>
        </p:spPr>
      </p:pic>
      <p:sp>
        <p:nvSpPr>
          <p:cNvPr id="3" name="Prostokąt 2"/>
          <p:cNvSpPr/>
          <p:nvPr/>
        </p:nvSpPr>
        <p:spPr>
          <a:xfrm>
            <a:off x="611560" y="5805264"/>
            <a:ext cx="8424936" cy="369332"/>
          </a:xfrm>
          <a:prstGeom prst="rect">
            <a:avLst/>
          </a:prstGeom>
        </p:spPr>
        <p:txBody>
          <a:bodyPr wrap="square">
            <a:spAutoFit/>
          </a:bodyPr>
          <a:lstStyle/>
          <a:p>
            <a:r>
              <a:rPr lang="en-US" dirty="0">
                <a:solidFill>
                  <a:prstClr val="white"/>
                </a:solidFill>
              </a:rPr>
              <a:t>SMS </a:t>
            </a:r>
            <a:r>
              <a:rPr lang="en-US" dirty="0" err="1">
                <a:solidFill>
                  <a:prstClr val="white"/>
                </a:solidFill>
              </a:rPr>
              <a:t>Rheinland</a:t>
            </a:r>
            <a:r>
              <a:rPr lang="en-US" dirty="0">
                <a:solidFill>
                  <a:prstClr val="white"/>
                </a:solidFill>
              </a:rPr>
              <a:t>, a Nassau-class battleship, Germany's first response to Dreadnought.</a:t>
            </a:r>
            <a:endParaRPr lang="pl-PL" dirty="0">
              <a:solidFill>
                <a:prstClr val="white"/>
              </a:solidFill>
            </a:endParaRPr>
          </a:p>
        </p:txBody>
      </p:sp>
    </p:spTree>
    <p:extLst>
      <p:ext uri="{BB962C8B-B14F-4D97-AF65-F5344CB8AC3E}">
        <p14:creationId xmlns:p14="http://schemas.microsoft.com/office/powerpoint/2010/main" val="1558821972"/>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The World War </a:t>
            </a:r>
            <a:r>
              <a:rPr lang="pl-PL" dirty="0" err="1" smtClean="0"/>
              <a:t>firsts</a:t>
            </a:r>
            <a:endParaRPr lang="pl-PL"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8559" y="1406783"/>
            <a:ext cx="3283466" cy="252006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 name="Obraz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9992" y="1412776"/>
            <a:ext cx="3840427" cy="288032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1760" y="4005064"/>
            <a:ext cx="3088562" cy="231642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4070984"/>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tekstu 9"/>
          <p:cNvSpPr>
            <a:spLocks noGrp="1"/>
          </p:cNvSpPr>
          <p:nvPr>
            <p:ph type="body" idx="1"/>
          </p:nvPr>
        </p:nvSpPr>
        <p:spPr>
          <a:xfrm>
            <a:off x="179512" y="4457206"/>
            <a:ext cx="8219256" cy="2400794"/>
          </a:xfrm>
        </p:spPr>
        <p:txBody>
          <a:bodyPr/>
          <a:lstStyle/>
          <a:p>
            <a:r>
              <a:rPr lang="pl-PL" dirty="0" err="1" smtClean="0"/>
              <a:t>green</a:t>
            </a:r>
            <a:r>
              <a:rPr lang="pl-PL" dirty="0" smtClean="0"/>
              <a:t> – </a:t>
            </a:r>
            <a:r>
              <a:rPr lang="pl-PL" dirty="0" err="1"/>
              <a:t>Triple</a:t>
            </a:r>
            <a:r>
              <a:rPr lang="pl-PL" dirty="0"/>
              <a:t> </a:t>
            </a:r>
            <a:r>
              <a:rPr lang="pl-PL" dirty="0" err="1" smtClean="0"/>
              <a:t>Entente</a:t>
            </a:r>
            <a:r>
              <a:rPr lang="pl-PL" dirty="0" smtClean="0"/>
              <a:t> and </a:t>
            </a:r>
            <a:r>
              <a:rPr lang="pl-PL" dirty="0" err="1" smtClean="0"/>
              <a:t>allies</a:t>
            </a:r>
            <a:endParaRPr lang="pl-PL" dirty="0" smtClean="0"/>
          </a:p>
          <a:p>
            <a:r>
              <a:rPr lang="pl-PL" dirty="0" err="1" smtClean="0"/>
              <a:t>orange</a:t>
            </a:r>
            <a:r>
              <a:rPr lang="pl-PL" dirty="0" smtClean="0"/>
              <a:t> – </a:t>
            </a:r>
            <a:r>
              <a:rPr lang="pl-PL" dirty="0"/>
              <a:t>Central </a:t>
            </a:r>
            <a:r>
              <a:rPr lang="pl-PL" dirty="0" err="1"/>
              <a:t>Powers</a:t>
            </a:r>
            <a:r>
              <a:rPr lang="pl-PL" dirty="0"/>
              <a:t> </a:t>
            </a:r>
            <a:endParaRPr lang="pl-PL" dirty="0" smtClean="0"/>
          </a:p>
          <a:p>
            <a:r>
              <a:rPr lang="pl-PL" dirty="0" err="1" smtClean="0"/>
              <a:t>grey</a:t>
            </a:r>
            <a:r>
              <a:rPr lang="pl-PL" dirty="0" smtClean="0"/>
              <a:t> – </a:t>
            </a:r>
            <a:r>
              <a:rPr lang="pl-PL" dirty="0" err="1"/>
              <a:t>Neutral</a:t>
            </a:r>
            <a:r>
              <a:rPr lang="pl-PL" dirty="0"/>
              <a:t> </a:t>
            </a:r>
            <a:r>
              <a:rPr lang="pl-PL" dirty="0" err="1"/>
              <a:t>Countries</a:t>
            </a:r>
            <a:endParaRPr lang="pl-PL" dirty="0" smtClean="0"/>
          </a:p>
        </p:txBody>
      </p:sp>
      <p:pic>
        <p:nvPicPr>
          <p:cNvPr id="5" name="Symbol zastępczy obrazu 4"/>
          <p:cNvPicPr>
            <a:picLocks noGrp="1" noChangeAspect="1"/>
          </p:cNvPicPr>
          <p:nvPr>
            <p:ph sz="quarter" idx="2"/>
          </p:nvPr>
        </p:nvPicPr>
        <p:blipFill>
          <a:blip r:embed="rId2"/>
          <a:stretch>
            <a:fillRect/>
          </a:stretch>
        </p:blipFill>
        <p:spPr>
          <a:xfrm>
            <a:off x="91538" y="332656"/>
            <a:ext cx="8944958" cy="4069644"/>
          </a:xfrm>
        </p:spPr>
      </p:pic>
    </p:spTree>
    <p:extLst>
      <p:ext uri="{BB962C8B-B14F-4D97-AF65-F5344CB8AC3E}">
        <p14:creationId xmlns:p14="http://schemas.microsoft.com/office/powerpoint/2010/main" val="3299200561"/>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solidFill>
                  <a:schemeClr val="bg1"/>
                </a:solidFill>
              </a:rPr>
              <a:t>The </a:t>
            </a:r>
            <a:r>
              <a:rPr lang="pl-PL" dirty="0" err="1" smtClean="0">
                <a:solidFill>
                  <a:schemeClr val="bg1"/>
                </a:solidFill>
              </a:rPr>
              <a:t>first</a:t>
            </a:r>
            <a:r>
              <a:rPr lang="pl-PL" dirty="0" smtClean="0">
                <a:solidFill>
                  <a:schemeClr val="bg1"/>
                </a:solidFill>
              </a:rPr>
              <a:t> </a:t>
            </a:r>
            <a:r>
              <a:rPr lang="pl-PL" dirty="0" err="1" smtClean="0">
                <a:solidFill>
                  <a:schemeClr val="bg1"/>
                </a:solidFill>
              </a:rPr>
              <a:t>use</a:t>
            </a:r>
            <a:r>
              <a:rPr lang="pl-PL" dirty="0" smtClean="0">
                <a:solidFill>
                  <a:schemeClr val="bg1"/>
                </a:solidFill>
              </a:rPr>
              <a:t> of </a:t>
            </a:r>
            <a:r>
              <a:rPr lang="pl-PL" dirty="0" err="1" smtClean="0">
                <a:solidFill>
                  <a:schemeClr val="bg1"/>
                </a:solidFill>
              </a:rPr>
              <a:t>tanks</a:t>
            </a:r>
            <a:endParaRPr lang="pl-PL" dirty="0">
              <a:solidFill>
                <a:schemeClr val="bg1"/>
              </a:solidFill>
            </a:endParaRPr>
          </a:p>
        </p:txBody>
      </p:sp>
      <p:sp>
        <p:nvSpPr>
          <p:cNvPr id="3" name="Symbol zastępczy zawartości 2"/>
          <p:cNvSpPr>
            <a:spLocks noGrp="1"/>
          </p:cNvSpPr>
          <p:nvPr>
            <p:ph sz="half" idx="1"/>
          </p:nvPr>
        </p:nvSpPr>
        <p:spPr>
          <a:xfrm>
            <a:off x="0" y="1340768"/>
            <a:ext cx="4283968" cy="4968552"/>
          </a:xfrm>
        </p:spPr>
        <p:txBody>
          <a:bodyPr>
            <a:normAutofit/>
          </a:bodyPr>
          <a:lstStyle/>
          <a:p>
            <a:pPr algn="ctr">
              <a:buNone/>
            </a:pPr>
            <a:r>
              <a:rPr lang="en-US" sz="2000" dirty="0">
                <a:solidFill>
                  <a:schemeClr val="bg1"/>
                </a:solidFill>
              </a:rPr>
              <a:t>In World War 1 tanks first appeared at the Battle of </a:t>
            </a:r>
            <a:r>
              <a:rPr lang="en-US" sz="2000" dirty="0" err="1">
                <a:solidFill>
                  <a:schemeClr val="bg1"/>
                </a:solidFill>
              </a:rPr>
              <a:t>Flers-Courcelette</a:t>
            </a:r>
            <a:r>
              <a:rPr lang="en-US" sz="2000" dirty="0">
                <a:solidFill>
                  <a:schemeClr val="bg1"/>
                </a:solidFill>
              </a:rPr>
              <a:t> in September 1916. It was the first time tanks had ever been used in a military conflict</a:t>
            </a:r>
            <a:r>
              <a:rPr lang="en-US" sz="2000" dirty="0" smtClean="0">
                <a:solidFill>
                  <a:schemeClr val="bg1"/>
                </a:solidFill>
              </a:rPr>
              <a:t>.</a:t>
            </a:r>
            <a:endParaRPr lang="en-US" sz="2000" dirty="0">
              <a:solidFill>
                <a:schemeClr val="bg1"/>
              </a:solidFill>
            </a:endParaRPr>
          </a:p>
          <a:p>
            <a:pPr algn="ctr">
              <a:buNone/>
            </a:pPr>
            <a:r>
              <a:rPr lang="en-US" sz="2000" dirty="0">
                <a:solidFill>
                  <a:schemeClr val="bg1"/>
                </a:solidFill>
              </a:rPr>
              <a:t>The British sent 49 tanks into the battle</a:t>
            </a:r>
            <a:r>
              <a:rPr lang="en-US" sz="2000" dirty="0" smtClean="0">
                <a:solidFill>
                  <a:schemeClr val="bg1"/>
                </a:solidFill>
              </a:rPr>
              <a:t>.</a:t>
            </a:r>
            <a:endParaRPr lang="en-US" sz="2000" dirty="0">
              <a:solidFill>
                <a:schemeClr val="bg1"/>
              </a:solidFill>
            </a:endParaRPr>
          </a:p>
          <a:p>
            <a:pPr algn="ctr">
              <a:buNone/>
            </a:pPr>
            <a:r>
              <a:rPr lang="en-US" sz="2000" dirty="0">
                <a:solidFill>
                  <a:schemeClr val="bg1"/>
                </a:solidFill>
              </a:rPr>
              <a:t>WW1 tanks were very slow and couldn’t exceed 4 miles an hour</a:t>
            </a:r>
            <a:r>
              <a:rPr lang="en-US" sz="2000" dirty="0" smtClean="0">
                <a:solidFill>
                  <a:schemeClr val="bg1"/>
                </a:solidFill>
              </a:rPr>
              <a:t>.</a:t>
            </a:r>
            <a:endParaRPr lang="en-US" sz="2000" dirty="0">
              <a:solidFill>
                <a:schemeClr val="bg1"/>
              </a:solidFill>
            </a:endParaRPr>
          </a:p>
          <a:p>
            <a:pPr algn="ctr">
              <a:buNone/>
            </a:pPr>
            <a:r>
              <a:rPr lang="en-US" sz="2000" dirty="0">
                <a:solidFill>
                  <a:schemeClr val="bg1"/>
                </a:solidFill>
              </a:rPr>
              <a:t>Tanks in WW1 played an extremely important role as they increased mobility on the Western Front and eventually broke the stalemate of trench warfare.</a:t>
            </a:r>
          </a:p>
          <a:p>
            <a:pPr algn="ctr">
              <a:buNone/>
            </a:pPr>
            <a:endParaRPr lang="pl-PL" sz="2000" dirty="0" smtClean="0">
              <a:solidFill>
                <a:schemeClr val="bg1"/>
              </a:solidFill>
            </a:endParaRPr>
          </a:p>
          <a:p>
            <a:pPr algn="ctr">
              <a:buNone/>
            </a:pPr>
            <a:endParaRPr lang="pl-PL" sz="2400" dirty="0"/>
          </a:p>
        </p:txBody>
      </p:sp>
      <p:pic>
        <p:nvPicPr>
          <p:cNvPr id="5" name="Symbol zastępczy zawartości 4" descr="British_Mark_I_male_tank_Somme_25_September_1916.jpg"/>
          <p:cNvPicPr>
            <a:picLocks noGrp="1" noChangeAspect="1"/>
          </p:cNvPicPr>
          <p:nvPr>
            <p:ph sz="half" idx="2"/>
          </p:nvPr>
        </p:nvPicPr>
        <p:blipFill>
          <a:blip r:embed="rId2"/>
          <a:stretch>
            <a:fillRect/>
          </a:stretch>
        </p:blipFill>
        <p:spPr>
          <a:xfrm>
            <a:off x="4355976" y="1285045"/>
            <a:ext cx="4032448" cy="4016163"/>
          </a:xfrm>
          <a:prstGeom prst="rect">
            <a:avLst/>
          </a:prstGeom>
          <a:ln>
            <a:noFill/>
          </a:ln>
          <a:effectLst>
            <a:softEdge rad="112500"/>
          </a:effectLst>
        </p:spPr>
      </p:pic>
      <p:sp>
        <p:nvSpPr>
          <p:cNvPr id="4" name="Prostokąt 3"/>
          <p:cNvSpPr/>
          <p:nvPr/>
        </p:nvSpPr>
        <p:spPr>
          <a:xfrm>
            <a:off x="4355976" y="5301208"/>
            <a:ext cx="4572000" cy="923330"/>
          </a:xfrm>
          <a:prstGeom prst="rect">
            <a:avLst/>
          </a:prstGeom>
        </p:spPr>
        <p:txBody>
          <a:bodyPr>
            <a:spAutoFit/>
          </a:bodyPr>
          <a:lstStyle/>
          <a:p>
            <a:r>
              <a:rPr lang="en-US" dirty="0"/>
              <a:t>A Mark I tank, moving from left to right. The rhomboidal shape allowed it to climb parapets and cross trenches. Photo by Ernest Brooks.</a:t>
            </a:r>
            <a:endParaRPr lang="pl-PL" dirty="0"/>
          </a:p>
        </p:txBody>
      </p:sp>
    </p:spTree>
    <p:extLst>
      <p:ext uri="{BB962C8B-B14F-4D97-AF65-F5344CB8AC3E}">
        <p14:creationId xmlns:p14="http://schemas.microsoft.com/office/powerpoint/2010/main" val="2290401526"/>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ymbol zastępczy zawartości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2" y="260648"/>
            <a:ext cx="5437766" cy="3276254"/>
          </a:xfrm>
        </p:spPr>
      </p:pic>
      <p:sp>
        <p:nvSpPr>
          <p:cNvPr id="4" name="Prostokąt 3"/>
          <p:cNvSpPr/>
          <p:nvPr/>
        </p:nvSpPr>
        <p:spPr>
          <a:xfrm>
            <a:off x="5940152" y="938666"/>
            <a:ext cx="3024336" cy="1938992"/>
          </a:xfrm>
          <a:prstGeom prst="rect">
            <a:avLst/>
          </a:prstGeom>
        </p:spPr>
        <p:txBody>
          <a:bodyPr wrap="square">
            <a:spAutoFit/>
          </a:bodyPr>
          <a:lstStyle/>
          <a:p>
            <a:r>
              <a:rPr lang="en-US" sz="2000" dirty="0"/>
              <a:t>A Mark I tank, moving from left to right. The rhomboidal shape allowed it to climb parapets and cross trenches. Photo by Ernest Brooks.</a:t>
            </a:r>
            <a:endParaRPr lang="pl-PL" sz="2000" dirty="0"/>
          </a:p>
        </p:txBody>
      </p:sp>
      <p:pic>
        <p:nvPicPr>
          <p:cNvPr id="5" name="Obraz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3645024"/>
            <a:ext cx="4932040" cy="3070195"/>
          </a:xfrm>
          <a:prstGeom prst="rect">
            <a:avLst/>
          </a:prstGeom>
        </p:spPr>
      </p:pic>
      <p:sp>
        <p:nvSpPr>
          <p:cNvPr id="6" name="Prostokąt 5"/>
          <p:cNvSpPr/>
          <p:nvPr/>
        </p:nvSpPr>
        <p:spPr>
          <a:xfrm>
            <a:off x="5760640" y="4725144"/>
            <a:ext cx="3203848" cy="1015663"/>
          </a:xfrm>
          <a:prstGeom prst="rect">
            <a:avLst/>
          </a:prstGeom>
        </p:spPr>
        <p:txBody>
          <a:bodyPr wrap="square">
            <a:spAutoFit/>
          </a:bodyPr>
          <a:lstStyle/>
          <a:p>
            <a:r>
              <a:rPr lang="en-US" sz="2000" dirty="0"/>
              <a:t>1917: British tanks captured by the Germans being transported by rail</a:t>
            </a:r>
            <a:endParaRPr lang="pl-PL" sz="2000" dirty="0"/>
          </a:p>
        </p:txBody>
      </p:sp>
    </p:spTree>
    <p:extLst>
      <p:ext uri="{BB962C8B-B14F-4D97-AF65-F5344CB8AC3E}">
        <p14:creationId xmlns:p14="http://schemas.microsoft.com/office/powerpoint/2010/main" val="3474055505"/>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dirty="0" smtClean="0">
                <a:solidFill>
                  <a:schemeClr val="bg1"/>
                </a:solidFill>
              </a:rPr>
              <a:t>The </a:t>
            </a:r>
            <a:r>
              <a:rPr lang="pl-PL" dirty="0" err="1" smtClean="0">
                <a:solidFill>
                  <a:schemeClr val="bg1"/>
                </a:solidFill>
              </a:rPr>
              <a:t>first</a:t>
            </a:r>
            <a:r>
              <a:rPr lang="pl-PL" dirty="0" smtClean="0">
                <a:solidFill>
                  <a:schemeClr val="bg1"/>
                </a:solidFill>
              </a:rPr>
              <a:t> </a:t>
            </a:r>
            <a:r>
              <a:rPr lang="pl-PL" dirty="0" err="1" smtClean="0">
                <a:solidFill>
                  <a:schemeClr val="bg1"/>
                </a:solidFill>
              </a:rPr>
              <a:t>fleets</a:t>
            </a:r>
            <a:r>
              <a:rPr lang="pl-PL" dirty="0" smtClean="0">
                <a:solidFill>
                  <a:schemeClr val="bg1"/>
                </a:solidFill>
              </a:rPr>
              <a:t> of </a:t>
            </a:r>
            <a:r>
              <a:rPr lang="pl-PL" dirty="0" err="1" smtClean="0">
                <a:solidFill>
                  <a:schemeClr val="bg1"/>
                </a:solidFill>
              </a:rPr>
              <a:t>fighting</a:t>
            </a:r>
            <a:r>
              <a:rPr lang="pl-PL" dirty="0" smtClean="0">
                <a:solidFill>
                  <a:schemeClr val="bg1"/>
                </a:solidFill>
              </a:rPr>
              <a:t> </a:t>
            </a:r>
            <a:r>
              <a:rPr lang="pl-PL" dirty="0" err="1" smtClean="0">
                <a:solidFill>
                  <a:schemeClr val="bg1"/>
                </a:solidFill>
              </a:rPr>
              <a:t>aircraft</a:t>
            </a:r>
            <a:endParaRPr lang="pl-PL" dirty="0">
              <a:solidFill>
                <a:schemeClr val="bg1"/>
              </a:solidFill>
            </a:endParaRPr>
          </a:p>
        </p:txBody>
      </p:sp>
      <p:sp>
        <p:nvSpPr>
          <p:cNvPr id="3" name="Symbol zastępczy zawartości 2"/>
          <p:cNvSpPr>
            <a:spLocks noGrp="1"/>
          </p:cNvSpPr>
          <p:nvPr>
            <p:ph sz="half" idx="1"/>
          </p:nvPr>
        </p:nvSpPr>
        <p:spPr>
          <a:xfrm>
            <a:off x="107504" y="1196752"/>
            <a:ext cx="4608512" cy="2618571"/>
          </a:xfrm>
        </p:spPr>
        <p:txBody>
          <a:bodyPr>
            <a:normAutofit fontScale="92500" lnSpcReduction="10000"/>
          </a:bodyPr>
          <a:lstStyle/>
          <a:p>
            <a:pPr marL="137160" indent="0" algn="ctr">
              <a:buNone/>
            </a:pPr>
            <a:r>
              <a:rPr lang="en-US" sz="2000" dirty="0">
                <a:solidFill>
                  <a:schemeClr val="bg1"/>
                </a:solidFill>
              </a:rPr>
              <a:t>World War I was the first time that aircraft were used on a large scale</a:t>
            </a:r>
            <a:r>
              <a:rPr lang="en-US" sz="2000" dirty="0" smtClean="0">
                <a:solidFill>
                  <a:schemeClr val="bg1"/>
                </a:solidFill>
              </a:rPr>
              <a:t>.</a:t>
            </a:r>
            <a:endParaRPr lang="pl-PL" sz="2000" dirty="0" smtClean="0">
              <a:solidFill>
                <a:schemeClr val="bg1"/>
              </a:solidFill>
            </a:endParaRPr>
          </a:p>
          <a:p>
            <a:pPr marL="137160" indent="0" algn="ctr">
              <a:buNone/>
            </a:pPr>
            <a:r>
              <a:rPr lang="en-US" sz="2000" dirty="0" err="1">
                <a:solidFill>
                  <a:schemeClr val="bg1"/>
                </a:solidFill>
              </a:rPr>
              <a:t>Aeroplanes</a:t>
            </a:r>
            <a:r>
              <a:rPr lang="en-US" sz="2000" dirty="0">
                <a:solidFill>
                  <a:schemeClr val="bg1"/>
                </a:solidFill>
              </a:rPr>
              <a:t> were just coming into military use at the outset of the war. Initially, they were used mostly for reconnaissance. Pilots and engineers learned from experience, leading to the development of many specialized types, including fighters, bombers, and ground-attack </a:t>
            </a:r>
            <a:r>
              <a:rPr lang="en-US" sz="2000" dirty="0" err="1">
                <a:solidFill>
                  <a:schemeClr val="bg1"/>
                </a:solidFill>
              </a:rPr>
              <a:t>aeroplanes</a:t>
            </a:r>
            <a:r>
              <a:rPr lang="en-US" sz="2000" dirty="0">
                <a:solidFill>
                  <a:schemeClr val="bg1"/>
                </a:solidFill>
              </a:rPr>
              <a:t>.</a:t>
            </a:r>
          </a:p>
          <a:p>
            <a:pPr marL="137160" indent="0" algn="ctr">
              <a:buNone/>
            </a:pPr>
            <a:endParaRPr lang="en-US" sz="2000" dirty="0">
              <a:solidFill>
                <a:schemeClr val="bg1"/>
              </a:solidFill>
            </a:endParaRPr>
          </a:p>
          <a:p>
            <a:pPr marL="137160" indent="0" algn="ctr">
              <a:buNone/>
            </a:pPr>
            <a:endParaRPr lang="pl-PL" sz="2000" dirty="0">
              <a:solidFill>
                <a:schemeClr val="bg1"/>
              </a:solidFill>
            </a:endParaRPr>
          </a:p>
        </p:txBody>
      </p:sp>
      <p:pic>
        <p:nvPicPr>
          <p:cNvPr id="5" name="Symbol zastępczy zawartości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67536" y="1279324"/>
            <a:ext cx="3830450" cy="2325904"/>
          </a:xfrm>
        </p:spPr>
      </p:pic>
      <p:sp>
        <p:nvSpPr>
          <p:cNvPr id="7" name="Prostokąt 6"/>
          <p:cNvSpPr/>
          <p:nvPr/>
        </p:nvSpPr>
        <p:spPr>
          <a:xfrm>
            <a:off x="4644008" y="3630657"/>
            <a:ext cx="4051878" cy="369332"/>
          </a:xfrm>
          <a:prstGeom prst="rect">
            <a:avLst/>
          </a:prstGeom>
        </p:spPr>
        <p:txBody>
          <a:bodyPr wrap="none">
            <a:spAutoFit/>
          </a:bodyPr>
          <a:lstStyle/>
          <a:p>
            <a:r>
              <a:rPr lang="pl-PL" dirty="0" smtClean="0"/>
              <a:t>British </a:t>
            </a:r>
            <a:r>
              <a:rPr lang="pl-PL" dirty="0" err="1" smtClean="0"/>
              <a:t>biplane</a:t>
            </a:r>
            <a:r>
              <a:rPr lang="pl-PL" dirty="0" smtClean="0"/>
              <a:t> fighter </a:t>
            </a:r>
            <a:r>
              <a:rPr lang="pl-PL" dirty="0" err="1" smtClean="0"/>
              <a:t>Sopwith</a:t>
            </a:r>
            <a:r>
              <a:rPr lang="pl-PL" dirty="0" smtClean="0"/>
              <a:t> </a:t>
            </a:r>
            <a:r>
              <a:rPr lang="pl-PL" dirty="0"/>
              <a:t>Camel F.1</a:t>
            </a:r>
          </a:p>
        </p:txBody>
      </p:sp>
      <p:pic>
        <p:nvPicPr>
          <p:cNvPr id="4" name="Obraz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3759532"/>
            <a:ext cx="3115774" cy="2266017"/>
          </a:xfrm>
          <a:prstGeom prst="rect">
            <a:avLst/>
          </a:prstGeom>
        </p:spPr>
      </p:pic>
      <p:sp>
        <p:nvSpPr>
          <p:cNvPr id="6" name="Prostokąt 5"/>
          <p:cNvSpPr/>
          <p:nvPr/>
        </p:nvSpPr>
        <p:spPr>
          <a:xfrm>
            <a:off x="179512" y="6006558"/>
            <a:ext cx="4572000" cy="646331"/>
          </a:xfrm>
          <a:prstGeom prst="rect">
            <a:avLst/>
          </a:prstGeom>
        </p:spPr>
        <p:txBody>
          <a:bodyPr>
            <a:spAutoFit/>
          </a:bodyPr>
          <a:lstStyle/>
          <a:p>
            <a:pPr algn="ctr"/>
            <a:r>
              <a:rPr lang="en-US" dirty="0"/>
              <a:t>Color </a:t>
            </a:r>
            <a:r>
              <a:rPr lang="en-US" dirty="0" err="1"/>
              <a:t>Autochrome</a:t>
            </a:r>
            <a:r>
              <a:rPr lang="en-US" dirty="0"/>
              <a:t> Lumière of a </a:t>
            </a:r>
            <a:r>
              <a:rPr lang="en-US" dirty="0" err="1"/>
              <a:t>Nieuport</a:t>
            </a:r>
            <a:r>
              <a:rPr lang="en-US" dirty="0"/>
              <a:t> Fighter in Aisne, France 1917</a:t>
            </a:r>
            <a:endParaRPr lang="pl-PL" dirty="0"/>
          </a:p>
        </p:txBody>
      </p:sp>
      <p:sp>
        <p:nvSpPr>
          <p:cNvPr id="8" name="Prostokąt 7"/>
          <p:cNvSpPr/>
          <p:nvPr/>
        </p:nvSpPr>
        <p:spPr>
          <a:xfrm>
            <a:off x="4383947" y="4394333"/>
            <a:ext cx="4572000" cy="1631216"/>
          </a:xfrm>
          <a:prstGeom prst="rect">
            <a:avLst/>
          </a:prstGeom>
        </p:spPr>
        <p:txBody>
          <a:bodyPr>
            <a:spAutoFit/>
          </a:bodyPr>
          <a:lstStyle/>
          <a:p>
            <a:pPr algn="ctr"/>
            <a:r>
              <a:rPr lang="en-US" sz="2000" dirty="0">
                <a:solidFill>
                  <a:schemeClr val="bg1"/>
                </a:solidFill>
              </a:rPr>
              <a:t>Ace fighter pilots were portrayed as modern knights, and many became popular heroes. The war also saw the appointment of high-ranking officers to direct the belligerent nations' air war effort.</a:t>
            </a:r>
          </a:p>
        </p:txBody>
      </p:sp>
    </p:spTree>
    <p:extLst>
      <p:ext uri="{BB962C8B-B14F-4D97-AF65-F5344CB8AC3E}">
        <p14:creationId xmlns:p14="http://schemas.microsoft.com/office/powerpoint/2010/main" val="2326429827"/>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55576" y="260648"/>
            <a:ext cx="8229600" cy="1143000"/>
          </a:xfrm>
        </p:spPr>
        <p:txBody>
          <a:bodyPr>
            <a:normAutofit fontScale="90000"/>
          </a:bodyPr>
          <a:lstStyle/>
          <a:p>
            <a:pPr algn="ctr"/>
            <a:r>
              <a:rPr lang="pl-PL" dirty="0" smtClean="0">
                <a:solidFill>
                  <a:schemeClr val="bg1"/>
                </a:solidFill>
              </a:rPr>
              <a:t>The </a:t>
            </a:r>
            <a:r>
              <a:rPr lang="pl-PL" dirty="0" err="1" smtClean="0">
                <a:solidFill>
                  <a:schemeClr val="bg1"/>
                </a:solidFill>
              </a:rPr>
              <a:t>first</a:t>
            </a:r>
            <a:r>
              <a:rPr lang="pl-PL" dirty="0" smtClean="0">
                <a:solidFill>
                  <a:schemeClr val="bg1"/>
                </a:solidFill>
              </a:rPr>
              <a:t> </a:t>
            </a:r>
            <a:r>
              <a:rPr lang="pl-PL" dirty="0" err="1" smtClean="0">
                <a:solidFill>
                  <a:schemeClr val="bg1"/>
                </a:solidFill>
              </a:rPr>
              <a:t>chemical</a:t>
            </a:r>
            <a:r>
              <a:rPr lang="pl-PL" dirty="0" smtClean="0">
                <a:solidFill>
                  <a:schemeClr val="bg1"/>
                </a:solidFill>
              </a:rPr>
              <a:t> </a:t>
            </a:r>
            <a:r>
              <a:rPr lang="pl-PL" dirty="0" err="1" smtClean="0">
                <a:solidFill>
                  <a:schemeClr val="bg1"/>
                </a:solidFill>
              </a:rPr>
              <a:t>warfare</a:t>
            </a:r>
            <a:r>
              <a:rPr lang="pl-PL" dirty="0" smtClean="0">
                <a:solidFill>
                  <a:schemeClr val="bg1"/>
                </a:solidFill>
              </a:rPr>
              <a:t> </a:t>
            </a:r>
            <a:r>
              <a:rPr lang="pl-PL" dirty="0" err="1" smtClean="0">
                <a:solidFill>
                  <a:schemeClr val="bg1"/>
                </a:solidFill>
              </a:rPr>
              <a:t>which</a:t>
            </a:r>
            <a:r>
              <a:rPr lang="pl-PL" dirty="0" smtClean="0">
                <a:solidFill>
                  <a:schemeClr val="bg1"/>
                </a:solidFill>
              </a:rPr>
              <a:t> </a:t>
            </a:r>
            <a:r>
              <a:rPr lang="pl-PL" dirty="0" err="1" smtClean="0">
                <a:solidFill>
                  <a:schemeClr val="bg1"/>
                </a:solidFill>
              </a:rPr>
              <a:t>led</a:t>
            </a:r>
            <a:r>
              <a:rPr lang="pl-PL" dirty="0" smtClean="0">
                <a:solidFill>
                  <a:schemeClr val="bg1"/>
                </a:solidFill>
              </a:rPr>
              <a:t> to the </a:t>
            </a:r>
            <a:r>
              <a:rPr lang="pl-PL" dirty="0" err="1" smtClean="0">
                <a:solidFill>
                  <a:schemeClr val="bg1"/>
                </a:solidFill>
              </a:rPr>
              <a:t>first</a:t>
            </a:r>
            <a:r>
              <a:rPr lang="pl-PL" dirty="0" smtClean="0">
                <a:solidFill>
                  <a:schemeClr val="bg1"/>
                </a:solidFill>
              </a:rPr>
              <a:t> </a:t>
            </a:r>
            <a:r>
              <a:rPr lang="pl-PL" dirty="0" err="1" smtClean="0">
                <a:solidFill>
                  <a:schemeClr val="bg1"/>
                </a:solidFill>
              </a:rPr>
              <a:t>gas</a:t>
            </a:r>
            <a:r>
              <a:rPr lang="pl-PL" dirty="0" smtClean="0">
                <a:solidFill>
                  <a:schemeClr val="bg1"/>
                </a:solidFill>
              </a:rPr>
              <a:t> </a:t>
            </a:r>
            <a:r>
              <a:rPr lang="pl-PL" dirty="0" err="1" smtClean="0">
                <a:solidFill>
                  <a:schemeClr val="bg1"/>
                </a:solidFill>
              </a:rPr>
              <a:t>masks</a:t>
            </a:r>
            <a:endParaRPr lang="pl-PL" dirty="0">
              <a:solidFill>
                <a:schemeClr val="bg1"/>
              </a:solidFill>
            </a:endParaRPr>
          </a:p>
        </p:txBody>
      </p:sp>
      <p:sp>
        <p:nvSpPr>
          <p:cNvPr id="3" name="Symbol zastępczy zawartości 2"/>
          <p:cNvSpPr>
            <a:spLocks noGrp="1"/>
          </p:cNvSpPr>
          <p:nvPr>
            <p:ph sz="half" idx="1"/>
          </p:nvPr>
        </p:nvSpPr>
        <p:spPr>
          <a:xfrm>
            <a:off x="179512" y="1556792"/>
            <a:ext cx="4896544" cy="4525963"/>
          </a:xfrm>
        </p:spPr>
        <p:txBody>
          <a:bodyPr>
            <a:noAutofit/>
          </a:bodyPr>
          <a:lstStyle/>
          <a:p>
            <a:pPr marL="137160" indent="0" algn="ctr">
              <a:buNone/>
            </a:pPr>
            <a:r>
              <a:rPr lang="en-US" sz="2000" dirty="0">
                <a:solidFill>
                  <a:schemeClr val="bg1"/>
                </a:solidFill>
              </a:rPr>
              <a:t>The French were the first to use chemical weapons during the First World War, using the tear gases, ethyl </a:t>
            </a:r>
            <a:r>
              <a:rPr lang="en-US" sz="2000" dirty="0" err="1">
                <a:solidFill>
                  <a:schemeClr val="bg1"/>
                </a:solidFill>
              </a:rPr>
              <a:t>bromoacetate</a:t>
            </a:r>
            <a:r>
              <a:rPr lang="en-US" sz="2000" dirty="0">
                <a:solidFill>
                  <a:schemeClr val="bg1"/>
                </a:solidFill>
              </a:rPr>
              <a:t> and </a:t>
            </a:r>
            <a:r>
              <a:rPr lang="en-US" sz="2000" dirty="0" err="1">
                <a:solidFill>
                  <a:schemeClr val="bg1"/>
                </a:solidFill>
              </a:rPr>
              <a:t>chloroacetone</a:t>
            </a:r>
            <a:r>
              <a:rPr lang="en-US" sz="2000" dirty="0" smtClean="0">
                <a:solidFill>
                  <a:schemeClr val="bg1"/>
                </a:solidFill>
              </a:rPr>
              <a:t>.</a:t>
            </a:r>
            <a:endParaRPr lang="en-US" sz="2000" dirty="0">
              <a:solidFill>
                <a:schemeClr val="bg1"/>
              </a:solidFill>
            </a:endParaRPr>
          </a:p>
          <a:p>
            <a:pPr marL="137160" indent="0" algn="ctr">
              <a:buNone/>
            </a:pPr>
            <a:r>
              <a:rPr lang="en-US" sz="2000" dirty="0" smtClean="0">
                <a:solidFill>
                  <a:schemeClr val="bg1"/>
                </a:solidFill>
              </a:rPr>
              <a:t>One </a:t>
            </a:r>
            <a:r>
              <a:rPr lang="en-US" sz="2000" dirty="0">
                <a:solidFill>
                  <a:schemeClr val="bg1"/>
                </a:solidFill>
              </a:rPr>
              <a:t>of Germany's earliest uses of chemical weapons occurred on October 27, 1914 when shells containing the irritant </a:t>
            </a:r>
            <a:r>
              <a:rPr lang="en-US" sz="2000" dirty="0" err="1">
                <a:solidFill>
                  <a:schemeClr val="bg1"/>
                </a:solidFill>
              </a:rPr>
              <a:t>dianisidine</a:t>
            </a:r>
            <a:r>
              <a:rPr lang="en-US" sz="2000" dirty="0">
                <a:solidFill>
                  <a:schemeClr val="bg1"/>
                </a:solidFill>
              </a:rPr>
              <a:t> </a:t>
            </a:r>
            <a:r>
              <a:rPr lang="en-US" sz="2000" dirty="0" err="1">
                <a:solidFill>
                  <a:schemeClr val="bg1"/>
                </a:solidFill>
              </a:rPr>
              <a:t>chlorosulfonate</a:t>
            </a:r>
            <a:r>
              <a:rPr lang="en-US" sz="2000" dirty="0">
                <a:solidFill>
                  <a:schemeClr val="bg1"/>
                </a:solidFill>
              </a:rPr>
              <a:t> were fired at British troops near </a:t>
            </a:r>
            <a:r>
              <a:rPr lang="en-US" sz="2000" dirty="0" err="1">
                <a:solidFill>
                  <a:schemeClr val="bg1"/>
                </a:solidFill>
              </a:rPr>
              <a:t>Neuve-Chapelle</a:t>
            </a:r>
            <a:r>
              <a:rPr lang="en-US" sz="2000" dirty="0">
                <a:solidFill>
                  <a:schemeClr val="bg1"/>
                </a:solidFill>
              </a:rPr>
              <a:t>, France</a:t>
            </a:r>
            <a:r>
              <a:rPr lang="en-US" sz="2000" dirty="0" smtClean="0">
                <a:solidFill>
                  <a:schemeClr val="bg1"/>
                </a:solidFill>
              </a:rPr>
              <a:t>. </a:t>
            </a:r>
            <a:r>
              <a:rPr lang="en-US" sz="2000" dirty="0">
                <a:solidFill>
                  <a:schemeClr val="bg1"/>
                </a:solidFill>
              </a:rPr>
              <a:t>Germany used another irritant, </a:t>
            </a:r>
            <a:r>
              <a:rPr lang="en-US" sz="2000" dirty="0" err="1">
                <a:solidFill>
                  <a:schemeClr val="bg1"/>
                </a:solidFill>
              </a:rPr>
              <a:t>xylyl</a:t>
            </a:r>
            <a:r>
              <a:rPr lang="en-US" sz="2000" dirty="0">
                <a:solidFill>
                  <a:schemeClr val="bg1"/>
                </a:solidFill>
              </a:rPr>
              <a:t> bromide, in artillery shells that were fired in January 1915 at the Russians near </a:t>
            </a:r>
            <a:r>
              <a:rPr lang="en-US" sz="2000" dirty="0" err="1">
                <a:solidFill>
                  <a:schemeClr val="bg1"/>
                </a:solidFill>
              </a:rPr>
              <a:t>Bolimów</a:t>
            </a:r>
            <a:r>
              <a:rPr lang="en-US" sz="2000" dirty="0">
                <a:solidFill>
                  <a:schemeClr val="bg1"/>
                </a:solidFill>
              </a:rPr>
              <a:t>, nowadays in Poland</a:t>
            </a:r>
            <a:r>
              <a:rPr lang="en-US" sz="2000" dirty="0" smtClean="0">
                <a:solidFill>
                  <a:schemeClr val="bg1"/>
                </a:solidFill>
              </a:rPr>
              <a:t>.</a:t>
            </a:r>
            <a:endParaRPr lang="pl-PL" sz="2000" dirty="0">
              <a:solidFill>
                <a:schemeClr val="bg1"/>
              </a:solidFill>
            </a:endParaRPr>
          </a:p>
          <a:p>
            <a:endParaRPr lang="pl-PL" sz="2000" dirty="0"/>
          </a:p>
          <a:p>
            <a:endParaRPr lang="pl-PL" sz="2000" dirty="0" smtClean="0">
              <a:solidFill>
                <a:schemeClr val="bg1"/>
              </a:solidFill>
            </a:endParaRPr>
          </a:p>
        </p:txBody>
      </p:sp>
      <p:pic>
        <p:nvPicPr>
          <p:cNvPr id="6" name="Symbol zastępczy zawartości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36096" y="1628800"/>
            <a:ext cx="3164849" cy="4237931"/>
          </a:xfrm>
        </p:spPr>
      </p:pic>
      <p:sp>
        <p:nvSpPr>
          <p:cNvPr id="7" name="Prostokąt 6"/>
          <p:cNvSpPr/>
          <p:nvPr/>
        </p:nvSpPr>
        <p:spPr>
          <a:xfrm>
            <a:off x="4716016" y="5937147"/>
            <a:ext cx="4572000" cy="646331"/>
          </a:xfrm>
          <a:prstGeom prst="rect">
            <a:avLst/>
          </a:prstGeom>
        </p:spPr>
        <p:txBody>
          <a:bodyPr>
            <a:spAutoFit/>
          </a:bodyPr>
          <a:lstStyle/>
          <a:p>
            <a:pPr algn="ctr"/>
            <a:r>
              <a:rPr lang="en-US" b="1" dirty="0">
                <a:solidFill>
                  <a:schemeClr val="bg1"/>
                </a:solidFill>
              </a:rPr>
              <a:t>Australian infantry wearing Small Box Respirators, Ypres, September 1917</a:t>
            </a:r>
            <a:endParaRPr lang="pl-PL" b="1" dirty="0">
              <a:solidFill>
                <a:schemeClr val="bg1"/>
              </a:solidFill>
            </a:endParaRPr>
          </a:p>
        </p:txBody>
      </p:sp>
    </p:spTree>
    <p:extLst>
      <p:ext uri="{BB962C8B-B14F-4D97-AF65-F5344CB8AC3E}">
        <p14:creationId xmlns:p14="http://schemas.microsoft.com/office/powerpoint/2010/main" val="3904859975"/>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half" idx="1"/>
          </p:nvPr>
        </p:nvSpPr>
        <p:spPr>
          <a:xfrm>
            <a:off x="107504" y="404664"/>
            <a:ext cx="4824536" cy="6336704"/>
          </a:xfrm>
        </p:spPr>
        <p:txBody>
          <a:bodyPr>
            <a:normAutofit fontScale="77500" lnSpcReduction="20000"/>
          </a:bodyPr>
          <a:lstStyle/>
          <a:p>
            <a:pPr marL="137160" indent="0">
              <a:buNone/>
            </a:pPr>
            <a:r>
              <a:rPr lang="en-US" sz="2900" dirty="0"/>
              <a:t>The first full-scale deployment of deadly chemical warfare agents during World War I, was at the Second Battle of Ypres, on April 22, 1915, when the Germans attacked French, Canadian and Algerian troops with </a:t>
            </a:r>
            <a:r>
              <a:rPr lang="en-US" sz="2900" b="1" dirty="0"/>
              <a:t>chlorine gas</a:t>
            </a:r>
            <a:r>
              <a:rPr lang="en-US" sz="2900" dirty="0" smtClean="0"/>
              <a:t>.</a:t>
            </a:r>
            <a:endParaRPr lang="pl-PL" sz="2900" dirty="0" smtClean="0"/>
          </a:p>
          <a:p>
            <a:pPr marL="137160" indent="0">
              <a:buNone/>
            </a:pPr>
            <a:r>
              <a:rPr lang="en-US" sz="2900" dirty="0"/>
              <a:t>A total 50,965 tons of pulmonary, lachrymatory, and vesicant agents were deployed by both sides of the conflict, including </a:t>
            </a:r>
            <a:r>
              <a:rPr lang="en-US" sz="2900" b="1" dirty="0"/>
              <a:t>chlorine, phosgene, and mustard gas</a:t>
            </a:r>
            <a:r>
              <a:rPr lang="en-US" sz="2900" dirty="0"/>
              <a:t>. Official figures declare about </a:t>
            </a:r>
            <a:r>
              <a:rPr lang="en-US" sz="2900" b="1" dirty="0"/>
              <a:t>1.3 million casualties directly caused by chemical warfare </a:t>
            </a:r>
            <a:r>
              <a:rPr lang="en-US" sz="2900" dirty="0"/>
              <a:t>agents during the course of the war. Of these, an estimated 100,000-260,000 casualties were civilians. Nearby civilian towns were at risk from winds blowing the poison gases through. Civilians rarely had a warning system put into place to alert their neighbors of the danger. In addition to poor warning systems, civilians often did not have access to effective gas masks</a:t>
            </a:r>
            <a:r>
              <a:rPr lang="en-US" sz="2900" dirty="0" smtClean="0"/>
              <a:t>.</a:t>
            </a:r>
            <a:endParaRPr lang="en-US" sz="2900" dirty="0"/>
          </a:p>
          <a:p>
            <a:endParaRPr lang="pl-PL" dirty="0"/>
          </a:p>
        </p:txBody>
      </p:sp>
      <p:pic>
        <p:nvPicPr>
          <p:cNvPr id="5" name="Symbol zastępczy zawartości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860032" y="692696"/>
            <a:ext cx="4038600" cy="2500461"/>
          </a:xfrm>
        </p:spPr>
      </p:pic>
      <p:sp>
        <p:nvSpPr>
          <p:cNvPr id="6" name="Prostokąt 5"/>
          <p:cNvSpPr/>
          <p:nvPr/>
        </p:nvSpPr>
        <p:spPr>
          <a:xfrm>
            <a:off x="4541888" y="3140968"/>
            <a:ext cx="4572000" cy="646331"/>
          </a:xfrm>
          <a:prstGeom prst="rect">
            <a:avLst/>
          </a:prstGeom>
        </p:spPr>
        <p:txBody>
          <a:bodyPr>
            <a:spAutoFit/>
          </a:bodyPr>
          <a:lstStyle/>
          <a:p>
            <a:pPr algn="ctr"/>
            <a:r>
              <a:rPr lang="en-US" dirty="0"/>
              <a:t>Tear gas casualties from the Battle </a:t>
            </a:r>
            <a:r>
              <a:rPr lang="pl-PL" dirty="0" smtClean="0"/>
              <a:t/>
            </a:r>
            <a:br>
              <a:rPr lang="pl-PL" dirty="0" smtClean="0"/>
            </a:br>
            <a:r>
              <a:rPr lang="en-US" dirty="0" smtClean="0"/>
              <a:t>of </a:t>
            </a:r>
            <a:r>
              <a:rPr lang="en-US" dirty="0" err="1"/>
              <a:t>Estaires</a:t>
            </a:r>
            <a:r>
              <a:rPr lang="en-US" dirty="0"/>
              <a:t>, April 10, 1918.</a:t>
            </a:r>
            <a:endParaRPr lang="pl-PL" dirty="0"/>
          </a:p>
        </p:txBody>
      </p:sp>
      <p:pic>
        <p:nvPicPr>
          <p:cNvPr id="7" name="Obraz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0813" y="3931315"/>
            <a:ext cx="4187750" cy="1538837"/>
          </a:xfrm>
          <a:prstGeom prst="rect">
            <a:avLst/>
          </a:prstGeom>
        </p:spPr>
      </p:pic>
      <p:sp>
        <p:nvSpPr>
          <p:cNvPr id="8" name="Prostokąt 7"/>
          <p:cNvSpPr/>
          <p:nvPr/>
        </p:nvSpPr>
        <p:spPr>
          <a:xfrm>
            <a:off x="4688688" y="5477989"/>
            <a:ext cx="4572000" cy="646331"/>
          </a:xfrm>
          <a:prstGeom prst="rect">
            <a:avLst/>
          </a:prstGeom>
        </p:spPr>
        <p:txBody>
          <a:bodyPr>
            <a:spAutoFit/>
          </a:bodyPr>
          <a:lstStyle/>
          <a:p>
            <a:pPr algn="ctr"/>
            <a:r>
              <a:rPr lang="en-US" dirty="0"/>
              <a:t>A poison gas attack using gas </a:t>
            </a:r>
            <a:endParaRPr lang="pl-PL" dirty="0" smtClean="0"/>
          </a:p>
          <a:p>
            <a:pPr algn="ctr"/>
            <a:r>
              <a:rPr lang="en-US" dirty="0" smtClean="0"/>
              <a:t>cylinders </a:t>
            </a:r>
            <a:r>
              <a:rPr lang="en-US" dirty="0"/>
              <a:t>in World War </a:t>
            </a:r>
            <a:endParaRPr lang="pl-PL" dirty="0"/>
          </a:p>
        </p:txBody>
      </p:sp>
    </p:spTree>
    <p:extLst>
      <p:ext uri="{BB962C8B-B14F-4D97-AF65-F5344CB8AC3E}">
        <p14:creationId xmlns:p14="http://schemas.microsoft.com/office/powerpoint/2010/main" val="1232933568"/>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23528" y="260648"/>
            <a:ext cx="8229600" cy="1143000"/>
          </a:xfrm>
        </p:spPr>
        <p:txBody>
          <a:bodyPr/>
          <a:lstStyle/>
          <a:p>
            <a:r>
              <a:rPr lang="pl-PL" dirty="0" smtClean="0"/>
              <a:t>The </a:t>
            </a:r>
            <a:r>
              <a:rPr lang="pl-PL" dirty="0" err="1" smtClean="0"/>
              <a:t>first</a:t>
            </a:r>
            <a:r>
              <a:rPr lang="pl-PL" dirty="0" smtClean="0"/>
              <a:t> x-</a:t>
            </a:r>
            <a:r>
              <a:rPr lang="pl-PL" dirty="0" err="1" smtClean="0"/>
              <a:t>ray</a:t>
            </a:r>
            <a:r>
              <a:rPr lang="pl-PL" dirty="0" smtClean="0"/>
              <a:t> </a:t>
            </a:r>
            <a:r>
              <a:rPr lang="pl-PL" dirty="0" err="1" smtClean="0"/>
              <a:t>machines</a:t>
            </a:r>
            <a:endParaRPr lang="pl-PL" dirty="0"/>
          </a:p>
        </p:txBody>
      </p:sp>
      <p:sp>
        <p:nvSpPr>
          <p:cNvPr id="3" name="Symbol zastępczy zawartości 2"/>
          <p:cNvSpPr>
            <a:spLocks noGrp="1"/>
          </p:cNvSpPr>
          <p:nvPr>
            <p:ph sz="half" idx="1"/>
          </p:nvPr>
        </p:nvSpPr>
        <p:spPr>
          <a:xfrm>
            <a:off x="179512" y="2708920"/>
            <a:ext cx="4038600" cy="4525963"/>
          </a:xfrm>
        </p:spPr>
        <p:txBody>
          <a:bodyPr/>
          <a:lstStyle/>
          <a:p>
            <a:pPr marL="137160" indent="0">
              <a:buNone/>
            </a:pPr>
            <a:endParaRPr lang="pl-PL" b="1" dirty="0" smtClean="0"/>
          </a:p>
          <a:p>
            <a:pPr marL="137160" indent="0">
              <a:buNone/>
            </a:pPr>
            <a:endParaRPr lang="pl-PL" b="1" dirty="0"/>
          </a:p>
          <a:p>
            <a:pPr marL="137160" indent="0">
              <a:buNone/>
            </a:pPr>
            <a:endParaRPr lang="pl-PL" b="1" dirty="0" smtClean="0"/>
          </a:p>
        </p:txBody>
      </p:sp>
      <p:sp>
        <p:nvSpPr>
          <p:cNvPr id="7" name="Prostokąt 6"/>
          <p:cNvSpPr/>
          <p:nvPr/>
        </p:nvSpPr>
        <p:spPr>
          <a:xfrm>
            <a:off x="467544" y="1268760"/>
            <a:ext cx="8136904" cy="4893647"/>
          </a:xfrm>
          <a:prstGeom prst="rect">
            <a:avLst/>
          </a:prstGeom>
        </p:spPr>
        <p:txBody>
          <a:bodyPr wrap="square">
            <a:spAutoFit/>
          </a:bodyPr>
          <a:lstStyle/>
          <a:p>
            <a:pPr algn="ctr"/>
            <a:r>
              <a:rPr lang="en-US" sz="2400" dirty="0"/>
              <a:t>During World War I, </a:t>
            </a:r>
            <a:r>
              <a:rPr lang="pl-PL" sz="2400" dirty="0" smtClean="0"/>
              <a:t>a </a:t>
            </a:r>
            <a:r>
              <a:rPr lang="pl-PL" sz="2400" dirty="0" err="1" smtClean="0"/>
              <a:t>Polish</a:t>
            </a:r>
            <a:r>
              <a:rPr lang="pl-PL" sz="2400" dirty="0" smtClean="0"/>
              <a:t> </a:t>
            </a:r>
            <a:r>
              <a:rPr lang="pl-PL" sz="2400" dirty="0" err="1" smtClean="0"/>
              <a:t>scientist</a:t>
            </a:r>
            <a:r>
              <a:rPr lang="pl-PL" sz="2400" dirty="0" smtClean="0"/>
              <a:t> </a:t>
            </a:r>
            <a:r>
              <a:rPr lang="pl-PL" sz="2400" b="1" dirty="0" smtClean="0"/>
              <a:t>Maria Skłodowska-</a:t>
            </a:r>
            <a:r>
              <a:rPr lang="en-US" sz="2400" b="1" dirty="0" smtClean="0"/>
              <a:t>Curie </a:t>
            </a:r>
            <a:r>
              <a:rPr lang="pl-PL" sz="2400" dirty="0" smtClean="0"/>
              <a:t>(1967-1934) </a:t>
            </a:r>
            <a:r>
              <a:rPr lang="en-US" sz="2400" dirty="0" smtClean="0"/>
              <a:t>saw </a:t>
            </a:r>
            <a:r>
              <a:rPr lang="en-US" sz="2400" dirty="0"/>
              <a:t>a need for field radiological </a:t>
            </a:r>
            <a:r>
              <a:rPr lang="en-US" sz="2400" dirty="0" smtClean="0"/>
              <a:t>cent</a:t>
            </a:r>
            <a:r>
              <a:rPr lang="pl-PL" sz="2400" dirty="0" smtClean="0"/>
              <a:t>r</a:t>
            </a:r>
            <a:r>
              <a:rPr lang="en-US" sz="2400" dirty="0" err="1" smtClean="0"/>
              <a:t>es</a:t>
            </a:r>
            <a:r>
              <a:rPr lang="en-US" sz="2400" dirty="0" smtClean="0"/>
              <a:t> </a:t>
            </a:r>
            <a:r>
              <a:rPr lang="en-US" sz="2400" dirty="0"/>
              <a:t>near the front lines to assist battlefield surgeons</a:t>
            </a:r>
            <a:r>
              <a:rPr lang="en-US" sz="2400" dirty="0" smtClean="0"/>
              <a:t>. </a:t>
            </a:r>
            <a:r>
              <a:rPr lang="en-US" sz="2400" dirty="0"/>
              <a:t>After a quick study of radiology, anatomy, and automotive mechanics she procured X-ray equipment, vehicles, auxiliary generators, and developed mobile radiography units, which came to be popularly known as petites Curies ("Little Curies</a:t>
            </a:r>
            <a:r>
              <a:rPr lang="en-US" sz="2400" dirty="0" smtClean="0"/>
              <a:t>").</a:t>
            </a:r>
            <a:r>
              <a:rPr lang="pl-PL" sz="2400" dirty="0" smtClean="0"/>
              <a:t> </a:t>
            </a:r>
            <a:r>
              <a:rPr lang="en-US" sz="2400" dirty="0" smtClean="0"/>
              <a:t>She </a:t>
            </a:r>
            <a:r>
              <a:rPr lang="en-US" sz="2400" dirty="0"/>
              <a:t>became the director of the Red Cross Radiology Service and set up France's first military radiology </a:t>
            </a:r>
            <a:r>
              <a:rPr lang="en-US" sz="2400" dirty="0" err="1"/>
              <a:t>centre</a:t>
            </a:r>
            <a:r>
              <a:rPr lang="en-US" sz="2400" dirty="0"/>
              <a:t>, operational by late </a:t>
            </a:r>
            <a:r>
              <a:rPr lang="en-US" sz="2400" dirty="0" smtClean="0"/>
              <a:t>1914.</a:t>
            </a:r>
            <a:r>
              <a:rPr lang="pl-PL" sz="2400" dirty="0" smtClean="0"/>
              <a:t> </a:t>
            </a:r>
            <a:r>
              <a:rPr lang="en-US" sz="2400" dirty="0" smtClean="0"/>
              <a:t>Assisted </a:t>
            </a:r>
            <a:r>
              <a:rPr lang="en-US" sz="2400" dirty="0"/>
              <a:t>at first by a military doctor and by her 17-year old daughter </a:t>
            </a:r>
            <a:r>
              <a:rPr lang="en-US" sz="2400" dirty="0" err="1"/>
              <a:t>Irène</a:t>
            </a:r>
            <a:r>
              <a:rPr lang="en-US" sz="2400" dirty="0"/>
              <a:t>, Curie directed the installation of 20 mobile radiological vehicles and another 200 radiological units at field hospitals in the first year of the </a:t>
            </a:r>
            <a:r>
              <a:rPr lang="en-US" sz="2400" dirty="0" smtClean="0"/>
              <a:t>war.</a:t>
            </a:r>
            <a:r>
              <a:rPr lang="pl-PL" sz="2400" dirty="0" smtClean="0"/>
              <a:t> </a:t>
            </a:r>
            <a:r>
              <a:rPr lang="en-US" sz="2400" dirty="0" smtClean="0"/>
              <a:t>Later</a:t>
            </a:r>
            <a:r>
              <a:rPr lang="en-US" sz="2400" dirty="0"/>
              <a:t>, she began training other women as aides.</a:t>
            </a:r>
            <a:endParaRPr lang="pl-PL" sz="2400" dirty="0"/>
          </a:p>
        </p:txBody>
      </p:sp>
    </p:spTree>
    <p:extLst>
      <p:ext uri="{BB962C8B-B14F-4D97-AF65-F5344CB8AC3E}">
        <p14:creationId xmlns:p14="http://schemas.microsoft.com/office/powerpoint/2010/main" val="1412552719"/>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39552" y="476672"/>
            <a:ext cx="3172404" cy="4310738"/>
          </a:xfrm>
        </p:spPr>
      </p:pic>
      <p:pic>
        <p:nvPicPr>
          <p:cNvPr id="7" name="Symbol zastępczy zawartości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995936" y="1403484"/>
            <a:ext cx="4860254" cy="31683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pole tekstowe 5"/>
          <p:cNvSpPr txBox="1"/>
          <p:nvPr/>
        </p:nvSpPr>
        <p:spPr>
          <a:xfrm>
            <a:off x="149491" y="4941168"/>
            <a:ext cx="4278493" cy="1754326"/>
          </a:xfrm>
          <a:prstGeom prst="rect">
            <a:avLst/>
          </a:prstGeom>
          <a:noFill/>
        </p:spPr>
        <p:txBody>
          <a:bodyPr wrap="square" rtlCol="0">
            <a:spAutoFit/>
          </a:bodyPr>
          <a:lstStyle/>
          <a:p>
            <a:pPr algn="just"/>
            <a:r>
              <a:rPr lang="en-US" dirty="0"/>
              <a:t>Marie </a:t>
            </a:r>
            <a:r>
              <a:rPr lang="pl-PL" dirty="0" smtClean="0"/>
              <a:t>Skłodowska-Curie </a:t>
            </a:r>
            <a:r>
              <a:rPr lang="en-US" dirty="0" smtClean="0"/>
              <a:t>and </a:t>
            </a:r>
            <a:r>
              <a:rPr lang="pl-PL" dirty="0" err="1" smtClean="0"/>
              <a:t>her</a:t>
            </a:r>
            <a:r>
              <a:rPr lang="pl-PL" dirty="0" smtClean="0"/>
              <a:t> </a:t>
            </a:r>
            <a:r>
              <a:rPr lang="pl-PL" dirty="0" err="1" smtClean="0"/>
              <a:t>daughter</a:t>
            </a:r>
            <a:r>
              <a:rPr lang="pl-PL" dirty="0" smtClean="0"/>
              <a:t> </a:t>
            </a:r>
            <a:r>
              <a:rPr lang="en-US" dirty="0" err="1" smtClean="0"/>
              <a:t>Ir</a:t>
            </a:r>
            <a:r>
              <a:rPr lang="pl-PL" dirty="0" smtClean="0"/>
              <a:t>e</a:t>
            </a:r>
            <a:r>
              <a:rPr lang="en-US" dirty="0" smtClean="0"/>
              <a:t>ne </a:t>
            </a:r>
            <a:r>
              <a:rPr lang="en-US" dirty="0"/>
              <a:t>with X-ray equipment at a military hospital. After training </a:t>
            </a:r>
            <a:r>
              <a:rPr lang="en-US" dirty="0" err="1" smtClean="0"/>
              <a:t>Ir</a:t>
            </a:r>
            <a:r>
              <a:rPr lang="pl-PL" dirty="0" smtClean="0"/>
              <a:t>e</a:t>
            </a:r>
            <a:r>
              <a:rPr lang="en-US" dirty="0" smtClean="0"/>
              <a:t>ne </a:t>
            </a:r>
            <a:r>
              <a:rPr lang="en-US" dirty="0"/>
              <a:t>as a radiologist for a year, Curie deemed her daughter capable of directing a battle-front radiological installation on her own.</a:t>
            </a:r>
            <a:endParaRPr lang="pl-PL" dirty="0"/>
          </a:p>
        </p:txBody>
      </p:sp>
      <p:sp>
        <p:nvSpPr>
          <p:cNvPr id="8" name="pole tekstowe 7"/>
          <p:cNvSpPr txBox="1"/>
          <p:nvPr/>
        </p:nvSpPr>
        <p:spPr>
          <a:xfrm>
            <a:off x="5364088" y="4571836"/>
            <a:ext cx="3384376" cy="369332"/>
          </a:xfrm>
          <a:prstGeom prst="rect">
            <a:avLst/>
          </a:prstGeom>
          <a:noFill/>
        </p:spPr>
        <p:txBody>
          <a:bodyPr wrap="square" rtlCol="0">
            <a:spAutoFit/>
          </a:bodyPr>
          <a:lstStyle/>
          <a:p>
            <a:r>
              <a:rPr lang="pl-PL" dirty="0"/>
              <a:t>Curie in a mobile X-</a:t>
            </a:r>
            <a:r>
              <a:rPr lang="pl-PL" dirty="0" err="1"/>
              <a:t>ray</a:t>
            </a:r>
            <a:r>
              <a:rPr lang="pl-PL" dirty="0"/>
              <a:t> </a:t>
            </a:r>
            <a:r>
              <a:rPr lang="pl-PL" dirty="0" err="1"/>
              <a:t>vehicle</a:t>
            </a:r>
            <a:endParaRPr lang="pl-PL" dirty="0"/>
          </a:p>
        </p:txBody>
      </p:sp>
    </p:spTree>
    <p:extLst>
      <p:ext uri="{BB962C8B-B14F-4D97-AF65-F5344CB8AC3E}">
        <p14:creationId xmlns:p14="http://schemas.microsoft.com/office/powerpoint/2010/main" val="3966523429"/>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7544" y="1232756"/>
            <a:ext cx="4365839" cy="2520280"/>
          </a:xfrm>
        </p:spPr>
      </p:pic>
      <p:pic>
        <p:nvPicPr>
          <p:cNvPr id="5122"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83568" y="3933056"/>
            <a:ext cx="3901778" cy="1585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rostokąt 6"/>
          <p:cNvSpPr/>
          <p:nvPr/>
        </p:nvSpPr>
        <p:spPr>
          <a:xfrm>
            <a:off x="5004048" y="2492896"/>
            <a:ext cx="3563888" cy="2677656"/>
          </a:xfrm>
          <a:prstGeom prst="rect">
            <a:avLst/>
          </a:prstGeom>
        </p:spPr>
        <p:txBody>
          <a:bodyPr wrap="square">
            <a:spAutoFit/>
          </a:bodyPr>
          <a:lstStyle/>
          <a:p>
            <a:pPr marL="137160" lvl="0">
              <a:spcBef>
                <a:spcPct val="20000"/>
              </a:spcBef>
              <a:buClr>
                <a:prstClr val="white">
                  <a:shade val="95000"/>
                </a:prstClr>
              </a:buClr>
              <a:buSzPct val="65000"/>
            </a:pPr>
            <a:r>
              <a:rPr lang="en-US" sz="2400" b="1" dirty="0">
                <a:solidFill>
                  <a:prstClr val="white"/>
                </a:solidFill>
              </a:rPr>
              <a:t>“The use of the X-rays during the war saved the lives of many wounded men; it also saved many from long suffering and lasting infirmity.”</a:t>
            </a:r>
            <a:r>
              <a:rPr lang="en-US" sz="2400" i="1" dirty="0">
                <a:solidFill>
                  <a:prstClr val="white"/>
                </a:solidFill>
              </a:rPr>
              <a:t>--Marie Curie </a:t>
            </a:r>
            <a:endParaRPr lang="pl-PL" sz="2400" dirty="0">
              <a:solidFill>
                <a:prstClr val="white"/>
              </a:solidFill>
            </a:endParaRPr>
          </a:p>
        </p:txBody>
      </p:sp>
    </p:spTree>
    <p:extLst>
      <p:ext uri="{BB962C8B-B14F-4D97-AF65-F5344CB8AC3E}">
        <p14:creationId xmlns:p14="http://schemas.microsoft.com/office/powerpoint/2010/main" val="4144100203"/>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The </a:t>
            </a:r>
            <a:r>
              <a:rPr lang="pl-PL" dirty="0" err="1" smtClean="0"/>
              <a:t>first</a:t>
            </a:r>
            <a:r>
              <a:rPr lang="pl-PL" dirty="0" smtClean="0"/>
              <a:t> </a:t>
            </a:r>
            <a:r>
              <a:rPr lang="pl-PL" dirty="0" err="1" smtClean="0"/>
              <a:t>established</a:t>
            </a:r>
            <a:r>
              <a:rPr lang="pl-PL" dirty="0" smtClean="0"/>
              <a:t> </a:t>
            </a:r>
            <a:r>
              <a:rPr lang="pl-PL" dirty="0" err="1" smtClean="0"/>
              <a:t>blood</a:t>
            </a:r>
            <a:r>
              <a:rPr lang="pl-PL" dirty="0" smtClean="0"/>
              <a:t> bank</a:t>
            </a:r>
            <a:endParaRPr lang="pl-PL" dirty="0"/>
          </a:p>
        </p:txBody>
      </p:sp>
      <p:sp>
        <p:nvSpPr>
          <p:cNvPr id="3" name="Symbol zastępczy zawartości 2"/>
          <p:cNvSpPr>
            <a:spLocks noGrp="1"/>
          </p:cNvSpPr>
          <p:nvPr>
            <p:ph sz="half" idx="1"/>
          </p:nvPr>
        </p:nvSpPr>
        <p:spPr>
          <a:xfrm>
            <a:off x="251520" y="1412776"/>
            <a:ext cx="4038600" cy="5184576"/>
          </a:xfrm>
        </p:spPr>
        <p:txBody>
          <a:bodyPr>
            <a:normAutofit fontScale="92500" lnSpcReduction="20000"/>
          </a:bodyPr>
          <a:lstStyle/>
          <a:p>
            <a:pPr marL="137160" indent="0">
              <a:buNone/>
            </a:pPr>
            <a:r>
              <a:rPr lang="en-US" dirty="0"/>
              <a:t>The First World War acted as a catalyst for the rapid development of blood banks and transfusion techniques. Canadian Lieutenant </a:t>
            </a:r>
            <a:r>
              <a:rPr lang="en-US" b="1" dirty="0"/>
              <a:t>Lawrence Bruce Robertson </a:t>
            </a:r>
            <a:r>
              <a:rPr lang="en-US" dirty="0"/>
              <a:t>was instrumental in persuading the Royal Army Medical Corps to adopt the use of blood </a:t>
            </a:r>
            <a:r>
              <a:rPr lang="en-US" dirty="0" err="1"/>
              <a:t>tranfusion</a:t>
            </a:r>
            <a:r>
              <a:rPr lang="en-US" dirty="0"/>
              <a:t> at the Casualty Clearing Stations for the wounded. In October 1915, Robertson performed his first wartime transfusion with a syringe to a patient suffering from multiple shrapnel wounds. </a:t>
            </a:r>
            <a:endParaRPr lang="pl-PL" dirty="0"/>
          </a:p>
        </p:txBody>
      </p:sp>
      <p:pic>
        <p:nvPicPr>
          <p:cNvPr id="614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355975" y="2276872"/>
            <a:ext cx="4632669"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0915045"/>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t>Some</a:t>
            </a:r>
            <a:r>
              <a:rPr lang="pl-PL" dirty="0" smtClean="0"/>
              <a:t> </a:t>
            </a:r>
            <a:r>
              <a:rPr lang="pl-PL" dirty="0" err="1"/>
              <a:t>b</a:t>
            </a:r>
            <a:r>
              <a:rPr lang="pl-PL" dirty="0" err="1" smtClean="0"/>
              <a:t>attles</a:t>
            </a:r>
            <a:r>
              <a:rPr lang="pl-PL" dirty="0" smtClean="0"/>
              <a:t> of WW1</a:t>
            </a:r>
            <a:endParaRPr lang="pl-PL" dirty="0"/>
          </a:p>
        </p:txBody>
      </p:sp>
      <p:pic>
        <p:nvPicPr>
          <p:cNvPr id="5" name="Symbol zastępczy zawartości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23528" y="1268760"/>
            <a:ext cx="4272475" cy="2563485"/>
          </a:xfrm>
        </p:spPr>
      </p:pic>
      <p:pic>
        <p:nvPicPr>
          <p:cNvPr id="6" name="Symbol zastępczy zawartości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24815" y="1340768"/>
            <a:ext cx="4038600" cy="3124866"/>
          </a:xfrm>
        </p:spPr>
      </p:pic>
      <p:pic>
        <p:nvPicPr>
          <p:cNvPr id="7" name="Obraz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592" y="3933056"/>
            <a:ext cx="3681207" cy="2852936"/>
          </a:xfrm>
          <a:prstGeom prst="rect">
            <a:avLst/>
          </a:prstGeom>
        </p:spPr>
      </p:pic>
      <p:pic>
        <p:nvPicPr>
          <p:cNvPr id="8" name="Obraz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8064" y="4509120"/>
            <a:ext cx="3688176" cy="2103413"/>
          </a:xfrm>
          <a:prstGeom prst="rect">
            <a:avLst/>
          </a:prstGeom>
        </p:spPr>
      </p:pic>
    </p:spTree>
    <p:extLst>
      <p:ext uri="{BB962C8B-B14F-4D97-AF65-F5344CB8AC3E}">
        <p14:creationId xmlns:p14="http://schemas.microsoft.com/office/powerpoint/2010/main" val="1945730384"/>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5"/>
          <p:cNvSpPr>
            <a:spLocks noGrp="1"/>
          </p:cNvSpPr>
          <p:nvPr>
            <p:ph type="title"/>
          </p:nvPr>
        </p:nvSpPr>
        <p:spPr>
          <a:xfrm>
            <a:off x="251520" y="692696"/>
            <a:ext cx="8496944" cy="5688632"/>
          </a:xfrm>
        </p:spPr>
        <p:txBody>
          <a:bodyPr>
            <a:normAutofit/>
          </a:bodyPr>
          <a:lstStyle/>
          <a:p>
            <a:pPr marL="137160" indent="0"/>
            <a:r>
              <a:rPr lang="en-US" sz="2800" dirty="0">
                <a:solidFill>
                  <a:schemeClr val="bg1"/>
                </a:solidFill>
              </a:rPr>
              <a:t>The four years of the Great </a:t>
            </a:r>
            <a:r>
              <a:rPr lang="pl-PL" sz="2800" dirty="0" smtClean="0">
                <a:solidFill>
                  <a:schemeClr val="bg1"/>
                </a:solidFill>
              </a:rPr>
              <a:t> </a:t>
            </a:r>
            <a:r>
              <a:rPr lang="en-US" sz="2800" dirty="0" smtClean="0">
                <a:solidFill>
                  <a:schemeClr val="bg1"/>
                </a:solidFill>
              </a:rPr>
              <a:t>War–</a:t>
            </a:r>
            <a:r>
              <a:rPr lang="pl-PL" sz="2800" dirty="0" smtClean="0">
                <a:solidFill>
                  <a:schemeClr val="bg1"/>
                </a:solidFill>
              </a:rPr>
              <a:t> </a:t>
            </a:r>
            <a:r>
              <a:rPr lang="en-US" sz="2800" dirty="0" smtClean="0">
                <a:solidFill>
                  <a:schemeClr val="bg1"/>
                </a:solidFill>
              </a:rPr>
              <a:t>as </a:t>
            </a:r>
            <a:r>
              <a:rPr lang="en-US" sz="2800" dirty="0">
                <a:solidFill>
                  <a:schemeClr val="bg1"/>
                </a:solidFill>
              </a:rPr>
              <a:t>it was then known–saw unprecedented levels of carnage and destruction, thanks to grueling trench warfare and the introduction of modern weaponry such as machine guns, tanks and chemical weapons. By the time World War I ended in the defeat of the Central Powers in November 1918, more than 9 million soldiers had been killed and 21 million more wounded.</a:t>
            </a:r>
            <a:endParaRPr lang="pl-PL" sz="2800" dirty="0"/>
          </a:p>
        </p:txBody>
      </p:sp>
    </p:spTree>
    <p:extLst>
      <p:ext uri="{BB962C8B-B14F-4D97-AF65-F5344CB8AC3E}">
        <p14:creationId xmlns:p14="http://schemas.microsoft.com/office/powerpoint/2010/main" val="14279307"/>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79512" y="116632"/>
            <a:ext cx="8784976" cy="1162050"/>
          </a:xfrm>
        </p:spPr>
        <p:txBody>
          <a:bodyPr>
            <a:noAutofit/>
          </a:bodyPr>
          <a:lstStyle/>
          <a:p>
            <a:r>
              <a:rPr lang="pl-PL" sz="2800" b="1" dirty="0" smtClean="0">
                <a:solidFill>
                  <a:schemeClr val="bg1"/>
                </a:solidFill>
              </a:rPr>
              <a:t>     </a:t>
            </a:r>
            <a:r>
              <a:rPr lang="en-US" sz="2800" b="1" dirty="0" smtClean="0">
                <a:solidFill>
                  <a:schemeClr val="bg1"/>
                </a:solidFill>
              </a:rPr>
              <a:t>First </a:t>
            </a:r>
            <a:r>
              <a:rPr lang="en-US" sz="2800" b="1" dirty="0">
                <a:solidFill>
                  <a:schemeClr val="bg1"/>
                </a:solidFill>
              </a:rPr>
              <a:t>Battle </a:t>
            </a:r>
            <a:r>
              <a:rPr lang="pl-PL" sz="2800" b="1" dirty="0">
                <a:solidFill>
                  <a:schemeClr val="bg1"/>
                </a:solidFill>
              </a:rPr>
              <a:t>                       Second Battle </a:t>
            </a:r>
            <a:r>
              <a:rPr lang="pl-PL" sz="2800" b="1" dirty="0" smtClean="0">
                <a:solidFill>
                  <a:schemeClr val="bg1"/>
                </a:solidFill>
              </a:rPr>
              <a:t/>
            </a:r>
            <a:br>
              <a:rPr lang="pl-PL" sz="2800" b="1" dirty="0" smtClean="0">
                <a:solidFill>
                  <a:schemeClr val="bg1"/>
                </a:solidFill>
              </a:rPr>
            </a:br>
            <a:r>
              <a:rPr lang="pl-PL" sz="2800" b="1" dirty="0" smtClean="0">
                <a:solidFill>
                  <a:schemeClr val="bg1"/>
                </a:solidFill>
              </a:rPr>
              <a:t>   </a:t>
            </a:r>
            <a:r>
              <a:rPr lang="en-US" sz="2800" b="1" dirty="0" smtClean="0">
                <a:solidFill>
                  <a:schemeClr val="bg1"/>
                </a:solidFill>
              </a:rPr>
              <a:t>of </a:t>
            </a:r>
            <a:r>
              <a:rPr lang="en-US" sz="2800" b="1" dirty="0">
                <a:solidFill>
                  <a:schemeClr val="bg1"/>
                </a:solidFill>
              </a:rPr>
              <a:t>the </a:t>
            </a:r>
            <a:r>
              <a:rPr lang="en-US" sz="2800" b="1" dirty="0" smtClean="0">
                <a:solidFill>
                  <a:schemeClr val="bg1"/>
                </a:solidFill>
              </a:rPr>
              <a:t>Marne</a:t>
            </a:r>
            <a:r>
              <a:rPr lang="pl-PL" sz="2800" b="1" dirty="0" smtClean="0">
                <a:solidFill>
                  <a:schemeClr val="bg1"/>
                </a:solidFill>
              </a:rPr>
              <a:t>                        </a:t>
            </a:r>
            <a:r>
              <a:rPr lang="en-US" sz="2800" b="1" dirty="0" smtClean="0">
                <a:solidFill>
                  <a:schemeClr val="bg1"/>
                </a:solidFill>
              </a:rPr>
              <a:t>of </a:t>
            </a:r>
            <a:r>
              <a:rPr lang="en-US" sz="2800" b="1" dirty="0">
                <a:solidFill>
                  <a:schemeClr val="bg1"/>
                </a:solidFill>
              </a:rPr>
              <a:t>the Marne</a:t>
            </a:r>
            <a:endParaRPr lang="pl-PL" sz="2800" dirty="0">
              <a:solidFill>
                <a:schemeClr val="bg1"/>
              </a:solidFill>
            </a:endParaRPr>
          </a:p>
        </p:txBody>
      </p:sp>
      <p:sp>
        <p:nvSpPr>
          <p:cNvPr id="3" name="Symbol zastępczy tekstu 2"/>
          <p:cNvSpPr>
            <a:spLocks noGrp="1"/>
          </p:cNvSpPr>
          <p:nvPr>
            <p:ph type="body" idx="2"/>
          </p:nvPr>
        </p:nvSpPr>
        <p:spPr>
          <a:xfrm>
            <a:off x="251520" y="1412776"/>
            <a:ext cx="4320480" cy="4602163"/>
          </a:xfrm>
        </p:spPr>
        <p:txBody>
          <a:bodyPr>
            <a:noAutofit/>
          </a:bodyPr>
          <a:lstStyle/>
          <a:p>
            <a:r>
              <a:rPr lang="en-US" sz="2000" dirty="0">
                <a:solidFill>
                  <a:schemeClr val="bg1"/>
                </a:solidFill>
              </a:rPr>
              <a:t>In the First Battle of the Marne, fought from </a:t>
            </a:r>
            <a:r>
              <a:rPr lang="en-US" sz="2000" b="1" dirty="0">
                <a:solidFill>
                  <a:schemeClr val="bg1"/>
                </a:solidFill>
              </a:rPr>
              <a:t>September 6-9, 1914</a:t>
            </a:r>
            <a:r>
              <a:rPr lang="en-US" sz="2000" dirty="0">
                <a:solidFill>
                  <a:schemeClr val="bg1"/>
                </a:solidFill>
              </a:rPr>
              <a:t>, French and British forces confronted the invading Germany army, which had by then penetrated deep into northeastern France, within 30 miles of Paris. Under the French commander Joseph Joffre, the Allied troops checked the German advance and mounted a successful counterattack, driving the Germans back to north of the Aisne River. The defeat meant the end of German plans for a quick victory in France. Both sides dug into trenches, and began the bloody war of attrition that would characterize the next three years on World War I’s Western Front. </a:t>
            </a:r>
            <a:endParaRPr lang="pl-PL" sz="2000" dirty="0">
              <a:solidFill>
                <a:schemeClr val="bg1"/>
              </a:solidFill>
            </a:endParaRPr>
          </a:p>
        </p:txBody>
      </p:sp>
      <p:sp>
        <p:nvSpPr>
          <p:cNvPr id="12" name="Symbol zastępczy zawartości 11"/>
          <p:cNvSpPr>
            <a:spLocks noGrp="1"/>
          </p:cNvSpPr>
          <p:nvPr>
            <p:ph sz="half" idx="1"/>
          </p:nvPr>
        </p:nvSpPr>
        <p:spPr>
          <a:xfrm>
            <a:off x="4716016" y="1484784"/>
            <a:ext cx="4176464" cy="4968552"/>
          </a:xfrm>
        </p:spPr>
        <p:txBody>
          <a:bodyPr>
            <a:normAutofit/>
          </a:bodyPr>
          <a:lstStyle/>
          <a:p>
            <a:pPr marL="137160" indent="0">
              <a:buNone/>
            </a:pPr>
            <a:r>
              <a:rPr lang="en-US" sz="2000" dirty="0">
                <a:solidFill>
                  <a:schemeClr val="bg1"/>
                </a:solidFill>
              </a:rPr>
              <a:t>The Second Battle of the Marne </a:t>
            </a:r>
            <a:r>
              <a:rPr lang="en-US" sz="2000" dirty="0" smtClean="0">
                <a:solidFill>
                  <a:schemeClr val="bg1"/>
                </a:solidFill>
              </a:rPr>
              <a:t>or </a:t>
            </a:r>
            <a:r>
              <a:rPr lang="en-US" sz="2000" dirty="0">
                <a:solidFill>
                  <a:schemeClr val="bg1"/>
                </a:solidFill>
              </a:rPr>
              <a:t>Battle of Reims (15 July – 6 August 1918) was the last major German Spring Offensive on the Western Front during the First World War. The German attack failed when an Allied counterattack led by French forces and including several hundred tanks overwhelmed the Germans on their right flank, inflicting severe casualties. The German defeat marked the start of the relentless Allied advance which culminated in the Armistice about 100 days later.</a:t>
            </a:r>
            <a:endParaRPr lang="pl-PL" sz="2000" dirty="0">
              <a:solidFill>
                <a:schemeClr val="bg1"/>
              </a:solidFill>
            </a:endParaRPr>
          </a:p>
        </p:txBody>
      </p:sp>
    </p:spTree>
    <p:extLst>
      <p:ext uri="{BB962C8B-B14F-4D97-AF65-F5344CB8AC3E}">
        <p14:creationId xmlns:p14="http://schemas.microsoft.com/office/powerpoint/2010/main" val="131880938"/>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11560" y="5517232"/>
            <a:ext cx="8229600" cy="1143000"/>
          </a:xfrm>
        </p:spPr>
        <p:txBody>
          <a:bodyPr>
            <a:normAutofit/>
          </a:bodyPr>
          <a:lstStyle/>
          <a:p>
            <a:r>
              <a:rPr lang="pl-PL" sz="3200" dirty="0" smtClean="0"/>
              <a:t>The </a:t>
            </a:r>
            <a:r>
              <a:rPr lang="pl-PL" sz="3200" dirty="0" err="1" smtClean="0"/>
              <a:t>attack</a:t>
            </a:r>
            <a:r>
              <a:rPr lang="pl-PL" sz="3200" dirty="0" smtClean="0"/>
              <a:t> of the French </a:t>
            </a:r>
            <a:r>
              <a:rPr lang="pl-PL" sz="3200" dirty="0" err="1" smtClean="0"/>
              <a:t>Army</a:t>
            </a:r>
            <a:endParaRPr lang="pl-PL" sz="3200" dirty="0"/>
          </a:p>
        </p:txBody>
      </p:sp>
      <p:pic>
        <p:nvPicPr>
          <p:cNvPr id="6" name="Symbol zastępczy zawartości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99592" y="548680"/>
            <a:ext cx="7319401" cy="5184576"/>
          </a:xfrm>
        </p:spPr>
      </p:pic>
    </p:spTree>
    <p:extLst>
      <p:ext uri="{BB962C8B-B14F-4D97-AF65-F5344CB8AC3E}">
        <p14:creationId xmlns:p14="http://schemas.microsoft.com/office/powerpoint/2010/main" val="3642898489"/>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95536" y="5745702"/>
            <a:ext cx="8229600" cy="1143000"/>
          </a:xfrm>
        </p:spPr>
        <p:txBody>
          <a:bodyPr>
            <a:normAutofit/>
          </a:bodyPr>
          <a:lstStyle/>
          <a:p>
            <a:r>
              <a:rPr lang="pl-PL" sz="2800" dirty="0" smtClean="0"/>
              <a:t>The </a:t>
            </a:r>
            <a:r>
              <a:rPr lang="pl-PL" sz="2800" dirty="0" err="1" smtClean="0"/>
              <a:t>great</a:t>
            </a:r>
            <a:r>
              <a:rPr lang="pl-PL" sz="2800" dirty="0" smtClean="0"/>
              <a:t> </a:t>
            </a:r>
            <a:r>
              <a:rPr lang="pl-PL" sz="2800" dirty="0" err="1" smtClean="0"/>
              <a:t>retreat</a:t>
            </a:r>
            <a:r>
              <a:rPr lang="pl-PL" sz="2800" dirty="0" smtClean="0"/>
              <a:t> of the German </a:t>
            </a:r>
            <a:r>
              <a:rPr lang="pl-PL" sz="2800" dirty="0" err="1" smtClean="0"/>
              <a:t>army</a:t>
            </a:r>
            <a:r>
              <a:rPr lang="pl-PL" sz="2800" dirty="0" smtClean="0"/>
              <a:t> from the </a:t>
            </a:r>
            <a:r>
              <a:rPr lang="pl-PL" sz="2800" dirty="0" err="1" smtClean="0"/>
              <a:t>banks</a:t>
            </a:r>
            <a:r>
              <a:rPr lang="pl-PL" sz="2800" dirty="0" smtClean="0"/>
              <a:t> of the River Marne</a:t>
            </a:r>
            <a:endParaRPr lang="pl-PL" sz="2800" dirty="0"/>
          </a:p>
        </p:txBody>
      </p:sp>
      <p:pic>
        <p:nvPicPr>
          <p:cNvPr id="5" name="Symbol zastępczy zawartości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11560" y="476672"/>
            <a:ext cx="8182728" cy="5400600"/>
          </a:xfrm>
        </p:spPr>
      </p:pic>
    </p:spTree>
    <p:extLst>
      <p:ext uri="{BB962C8B-B14F-4D97-AF65-F5344CB8AC3E}">
        <p14:creationId xmlns:p14="http://schemas.microsoft.com/office/powerpoint/2010/main" val="3836543915"/>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normAutofit fontScale="90000"/>
          </a:bodyPr>
          <a:lstStyle/>
          <a:p>
            <a:r>
              <a:rPr lang="en-US" sz="6000" dirty="0">
                <a:solidFill>
                  <a:schemeClr val="bg1"/>
                </a:solidFill>
              </a:rPr>
              <a:t>The Battle of the Somme </a:t>
            </a:r>
            <a:endParaRPr lang="pl-PL" sz="6000" dirty="0">
              <a:solidFill>
                <a:schemeClr val="bg1"/>
              </a:solidFill>
            </a:endParaRPr>
          </a:p>
        </p:txBody>
      </p:sp>
      <p:sp>
        <p:nvSpPr>
          <p:cNvPr id="2" name="Symbol zastępczy zawartości 1"/>
          <p:cNvSpPr>
            <a:spLocks noGrp="1"/>
          </p:cNvSpPr>
          <p:nvPr>
            <p:ph idx="1"/>
          </p:nvPr>
        </p:nvSpPr>
        <p:spPr/>
        <p:txBody>
          <a:bodyPr/>
          <a:lstStyle/>
          <a:p>
            <a:pPr marL="137160" indent="0" algn="ctr">
              <a:buNone/>
            </a:pPr>
            <a:r>
              <a:rPr lang="en-US" dirty="0">
                <a:solidFill>
                  <a:schemeClr val="bg2"/>
                </a:solidFill>
              </a:rPr>
              <a:t>The Battle of the Somme was an Anglo-French offensive that ran from July to November 1916. The opening of this offensive (1 July 1916) saw the British Army endure the bloodiest day in its history, suffering 57,470 casualties, including 19,240 dead, on the first day alone. The entire Somme offensive cost the British Army some 420,000 casualties. The French suffered another estimated 200,000 casualties, and the Germans an estimated 500,000</a:t>
            </a:r>
            <a:r>
              <a:rPr lang="en-US" dirty="0" smtClean="0">
                <a:solidFill>
                  <a:schemeClr val="bg2"/>
                </a:solidFill>
              </a:rPr>
              <a:t>.</a:t>
            </a:r>
            <a:endParaRPr lang="pl-PL" dirty="0">
              <a:solidFill>
                <a:schemeClr val="bg2"/>
              </a:solidFill>
            </a:endParaRPr>
          </a:p>
        </p:txBody>
      </p:sp>
    </p:spTree>
    <p:extLst>
      <p:ext uri="{BB962C8B-B14F-4D97-AF65-F5344CB8AC3E}">
        <p14:creationId xmlns:p14="http://schemas.microsoft.com/office/powerpoint/2010/main" val="1540077323"/>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7544" y="5517232"/>
            <a:ext cx="8229600" cy="1143000"/>
          </a:xfrm>
        </p:spPr>
        <p:txBody>
          <a:bodyPr>
            <a:normAutofit/>
          </a:bodyPr>
          <a:lstStyle/>
          <a:p>
            <a:r>
              <a:rPr lang="en-US" sz="2800" dirty="0">
                <a:solidFill>
                  <a:schemeClr val="bg2"/>
                </a:solidFill>
              </a:rPr>
              <a:t>Royal Irish Rifles ration party Somme July 1916</a:t>
            </a:r>
            <a:endParaRPr lang="pl-PL" sz="2800" dirty="0">
              <a:solidFill>
                <a:schemeClr val="bg2"/>
              </a:solidFill>
            </a:endParaRPr>
          </a:p>
        </p:txBody>
      </p:sp>
      <p:pic>
        <p:nvPicPr>
          <p:cNvPr id="6" name="Symbol zastępczy zawartości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5616" y="692696"/>
            <a:ext cx="6920910" cy="4896544"/>
          </a:xfrm>
        </p:spPr>
      </p:pic>
    </p:spTree>
    <p:extLst>
      <p:ext uri="{BB962C8B-B14F-4D97-AF65-F5344CB8AC3E}">
        <p14:creationId xmlns:p14="http://schemas.microsoft.com/office/powerpoint/2010/main" val="621149956"/>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solidFill>
                  <a:schemeClr val="bg1"/>
                </a:solidFill>
              </a:rPr>
              <a:t>Battle of Verdun</a:t>
            </a:r>
          </a:p>
        </p:txBody>
      </p:sp>
      <p:sp>
        <p:nvSpPr>
          <p:cNvPr id="3" name="Symbol zastępczy zawartości 2"/>
          <p:cNvSpPr>
            <a:spLocks noGrp="1"/>
          </p:cNvSpPr>
          <p:nvPr>
            <p:ph idx="1"/>
          </p:nvPr>
        </p:nvSpPr>
        <p:spPr/>
        <p:txBody>
          <a:bodyPr>
            <a:normAutofit fontScale="92500"/>
          </a:bodyPr>
          <a:lstStyle/>
          <a:p>
            <a:pPr marL="137160" indent="0">
              <a:buNone/>
            </a:pPr>
            <a:r>
              <a:rPr lang="vi-VN" dirty="0"/>
              <a:t>The Battle of Verdun </a:t>
            </a:r>
            <a:r>
              <a:rPr lang="vi-VN" dirty="0" smtClean="0"/>
              <a:t>was </a:t>
            </a:r>
            <a:r>
              <a:rPr lang="vi-VN" dirty="0"/>
              <a:t>fought from </a:t>
            </a:r>
            <a:r>
              <a:rPr lang="vi-VN" b="1" dirty="0"/>
              <a:t>21 February – 18 December 1916 </a:t>
            </a:r>
            <a:r>
              <a:rPr lang="vi-VN" dirty="0"/>
              <a:t>during the First World War on the Western Front </a:t>
            </a:r>
            <a:r>
              <a:rPr lang="vi-VN" b="1" dirty="0"/>
              <a:t>between the German and French armies</a:t>
            </a:r>
            <a:r>
              <a:rPr lang="vi-VN" dirty="0"/>
              <a:t>, on hills north of Verdun-sur-Meuse in north-eastern France</a:t>
            </a:r>
            <a:r>
              <a:rPr lang="vi-VN" dirty="0" smtClean="0"/>
              <a:t>.</a:t>
            </a:r>
            <a:endParaRPr lang="pl-PL" dirty="0" smtClean="0"/>
          </a:p>
          <a:p>
            <a:pPr marL="137160" indent="0">
              <a:buNone/>
            </a:pPr>
            <a:r>
              <a:rPr lang="en-US" dirty="0"/>
              <a:t>An estimate in 2000 found a total of </a:t>
            </a:r>
            <a:r>
              <a:rPr lang="en-US" b="1" dirty="0"/>
              <a:t>714,231 casualties</a:t>
            </a:r>
            <a:r>
              <a:rPr lang="en-US" dirty="0"/>
              <a:t>, 377,231 French and 337,000 German, an average of </a:t>
            </a:r>
            <a:r>
              <a:rPr lang="en-US" b="1" dirty="0"/>
              <a:t>70,000 casualties for each month of the battle</a:t>
            </a:r>
            <a:r>
              <a:rPr lang="en-US" dirty="0"/>
              <a:t>; other recent estimates increase the number of casualties to 976,000. The Battle of Verdun was </a:t>
            </a:r>
            <a:r>
              <a:rPr lang="en-US" b="1" dirty="0"/>
              <a:t>the longest </a:t>
            </a:r>
            <a:r>
              <a:rPr lang="en-US" dirty="0"/>
              <a:t>and one of the most costly </a:t>
            </a:r>
            <a:r>
              <a:rPr lang="en-US" b="1" dirty="0"/>
              <a:t>battles in human </a:t>
            </a:r>
            <a:r>
              <a:rPr lang="en-US" b="1" dirty="0" smtClean="0"/>
              <a:t>history</a:t>
            </a:r>
            <a:r>
              <a:rPr lang="pl-PL" b="1" dirty="0" smtClean="0"/>
              <a:t> </a:t>
            </a:r>
            <a:r>
              <a:rPr lang="en-US" b="1" dirty="0" smtClean="0"/>
              <a:t>(</a:t>
            </a:r>
            <a:r>
              <a:rPr lang="en-US" b="1" dirty="0"/>
              <a:t>9 months, 3 weeks and 6 days)</a:t>
            </a:r>
            <a:r>
              <a:rPr lang="pl-PL" b="1" dirty="0" smtClean="0"/>
              <a:t> </a:t>
            </a:r>
            <a:r>
              <a:rPr lang="en-US" dirty="0" smtClean="0"/>
              <a:t>.</a:t>
            </a:r>
            <a:endParaRPr lang="pl-PL" dirty="0"/>
          </a:p>
        </p:txBody>
      </p:sp>
    </p:spTree>
    <p:extLst>
      <p:ext uri="{BB962C8B-B14F-4D97-AF65-F5344CB8AC3E}">
        <p14:creationId xmlns:p14="http://schemas.microsoft.com/office/powerpoint/2010/main" val="801945961"/>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329" y="548680"/>
            <a:ext cx="3774368" cy="4708525"/>
          </a:xfrm>
        </p:spPr>
      </p:pic>
      <p:sp>
        <p:nvSpPr>
          <p:cNvPr id="5" name="Prostokąt 4"/>
          <p:cNvSpPr/>
          <p:nvPr/>
        </p:nvSpPr>
        <p:spPr>
          <a:xfrm>
            <a:off x="683568" y="5661248"/>
            <a:ext cx="2973891" cy="707886"/>
          </a:xfrm>
          <a:prstGeom prst="rect">
            <a:avLst/>
          </a:prstGeom>
        </p:spPr>
        <p:txBody>
          <a:bodyPr wrap="none">
            <a:spAutoFit/>
          </a:bodyPr>
          <a:lstStyle/>
          <a:p>
            <a:pPr algn="ctr"/>
            <a:r>
              <a:rPr lang="en-US" sz="2000" dirty="0"/>
              <a:t>French trench at Côte 304, </a:t>
            </a:r>
            <a:endParaRPr lang="pl-PL" sz="2000" dirty="0" smtClean="0"/>
          </a:p>
          <a:p>
            <a:pPr algn="ctr"/>
            <a:r>
              <a:rPr lang="en-US" sz="2000" dirty="0" smtClean="0"/>
              <a:t>Verdun</a:t>
            </a:r>
            <a:endParaRPr lang="pl-PL" sz="2000" dirty="0"/>
          </a:p>
        </p:txBody>
      </p:sp>
      <p:pic>
        <p:nvPicPr>
          <p:cNvPr id="6" name="Obraz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5976" y="1052736"/>
            <a:ext cx="4540649" cy="3312368"/>
          </a:xfrm>
          <a:prstGeom prst="rect">
            <a:avLst/>
          </a:prstGeom>
        </p:spPr>
      </p:pic>
      <p:sp>
        <p:nvSpPr>
          <p:cNvPr id="7" name="Prostokąt 6"/>
          <p:cNvSpPr/>
          <p:nvPr/>
        </p:nvSpPr>
        <p:spPr>
          <a:xfrm>
            <a:off x="5004048" y="4797152"/>
            <a:ext cx="3923928" cy="707886"/>
          </a:xfrm>
          <a:prstGeom prst="rect">
            <a:avLst/>
          </a:prstGeom>
        </p:spPr>
        <p:txBody>
          <a:bodyPr wrap="square">
            <a:spAutoFit/>
          </a:bodyPr>
          <a:lstStyle/>
          <a:p>
            <a:pPr algn="ctr"/>
            <a:r>
              <a:rPr lang="en-US" sz="2000" dirty="0"/>
              <a:t>French train horses crossing a river on their way to Verdun</a:t>
            </a:r>
            <a:endParaRPr lang="pl-PL" sz="2000" dirty="0"/>
          </a:p>
        </p:txBody>
      </p:sp>
    </p:spTree>
    <p:extLst>
      <p:ext uri="{BB962C8B-B14F-4D97-AF65-F5344CB8AC3E}">
        <p14:creationId xmlns:p14="http://schemas.microsoft.com/office/powerpoint/2010/main" val="1539299706"/>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188640"/>
            <a:ext cx="8229600" cy="1143000"/>
          </a:xfrm>
        </p:spPr>
        <p:txBody>
          <a:bodyPr>
            <a:noAutofit/>
          </a:bodyPr>
          <a:lstStyle/>
          <a:p>
            <a:r>
              <a:rPr lang="pl-PL" sz="4400" dirty="0" smtClean="0">
                <a:solidFill>
                  <a:schemeClr val="bg1"/>
                </a:solidFill>
              </a:rPr>
              <a:t>The end of WW1</a:t>
            </a:r>
            <a:endParaRPr lang="pl-PL" sz="4400" dirty="0">
              <a:solidFill>
                <a:schemeClr val="bg1"/>
              </a:solidFill>
            </a:endParaRPr>
          </a:p>
        </p:txBody>
      </p:sp>
      <p:sp>
        <p:nvSpPr>
          <p:cNvPr id="3" name="Symbol zastępczy zawartości 2"/>
          <p:cNvSpPr>
            <a:spLocks noGrp="1"/>
          </p:cNvSpPr>
          <p:nvPr>
            <p:ph idx="1"/>
          </p:nvPr>
        </p:nvSpPr>
        <p:spPr>
          <a:xfrm>
            <a:off x="1512" y="1124744"/>
            <a:ext cx="8892480" cy="4709160"/>
          </a:xfrm>
        </p:spPr>
        <p:txBody>
          <a:bodyPr>
            <a:noAutofit/>
          </a:bodyPr>
          <a:lstStyle/>
          <a:p>
            <a:pPr marL="137160" indent="0" algn="ctr">
              <a:buNone/>
            </a:pPr>
            <a:r>
              <a:rPr lang="en-US" sz="2200" dirty="0" smtClean="0">
                <a:solidFill>
                  <a:schemeClr val="bg1"/>
                </a:solidFill>
              </a:rPr>
              <a:t>Bulgaria </a:t>
            </a:r>
            <a:r>
              <a:rPr lang="en-US" sz="2200" dirty="0">
                <a:solidFill>
                  <a:schemeClr val="bg1"/>
                </a:solidFill>
              </a:rPr>
              <a:t>was the first to sign an armistice, on 29 September 1918 at </a:t>
            </a:r>
            <a:r>
              <a:rPr lang="en-US" sz="2200" dirty="0" err="1">
                <a:solidFill>
                  <a:schemeClr val="bg1"/>
                </a:solidFill>
              </a:rPr>
              <a:t>Saloniki</a:t>
            </a:r>
            <a:r>
              <a:rPr lang="en-US" sz="2200" dirty="0" smtClean="0">
                <a:solidFill>
                  <a:schemeClr val="bg1"/>
                </a:solidFill>
              </a:rPr>
              <a:t>. </a:t>
            </a:r>
            <a:r>
              <a:rPr lang="en-US" sz="2200" dirty="0">
                <a:solidFill>
                  <a:schemeClr val="bg1"/>
                </a:solidFill>
              </a:rPr>
              <a:t>On 30 October, the Ottoman Empire capitulated, signing the Armistice of </a:t>
            </a:r>
            <a:r>
              <a:rPr lang="en-US" sz="2200" dirty="0" err="1" smtClean="0">
                <a:solidFill>
                  <a:schemeClr val="bg1"/>
                </a:solidFill>
              </a:rPr>
              <a:t>Mudros</a:t>
            </a:r>
            <a:r>
              <a:rPr lang="pl-PL" sz="2200" dirty="0" smtClean="0">
                <a:solidFill>
                  <a:schemeClr val="bg1"/>
                </a:solidFill>
              </a:rPr>
              <a:t>.</a:t>
            </a:r>
          </a:p>
          <a:p>
            <a:pPr marL="137160" indent="0" algn="ctr">
              <a:buNone/>
            </a:pPr>
            <a:r>
              <a:rPr lang="en-US" sz="2200" dirty="0">
                <a:solidFill>
                  <a:schemeClr val="bg1"/>
                </a:solidFill>
              </a:rPr>
              <a:t>The Armistice with Austria was signed in the Villa </a:t>
            </a:r>
            <a:r>
              <a:rPr lang="en-US" sz="2200" dirty="0" err="1">
                <a:solidFill>
                  <a:schemeClr val="bg1"/>
                </a:solidFill>
              </a:rPr>
              <a:t>Giusti</a:t>
            </a:r>
            <a:r>
              <a:rPr lang="en-US" sz="2200" dirty="0">
                <a:solidFill>
                  <a:schemeClr val="bg1"/>
                </a:solidFill>
              </a:rPr>
              <a:t>, near Padua, on 3 November.</a:t>
            </a:r>
            <a:endParaRPr lang="pl-PL" sz="2200" dirty="0" smtClean="0">
              <a:solidFill>
                <a:schemeClr val="bg1"/>
              </a:solidFill>
            </a:endParaRPr>
          </a:p>
          <a:p>
            <a:pPr marL="137160" indent="0" algn="ctr">
              <a:buNone/>
            </a:pPr>
            <a:r>
              <a:rPr lang="en-US" sz="2200" dirty="0" smtClean="0">
                <a:solidFill>
                  <a:schemeClr val="bg1"/>
                </a:solidFill>
              </a:rPr>
              <a:t>On </a:t>
            </a:r>
            <a:r>
              <a:rPr lang="en-US" sz="2200" dirty="0">
                <a:solidFill>
                  <a:schemeClr val="bg1"/>
                </a:solidFill>
              </a:rPr>
              <a:t>11 November, at 5:00 am, an armistice with Germany was signed in a railroad carriage at </a:t>
            </a:r>
            <a:r>
              <a:rPr lang="en-US" sz="2200" dirty="0" err="1">
                <a:solidFill>
                  <a:schemeClr val="bg1"/>
                </a:solidFill>
              </a:rPr>
              <a:t>Compiègne</a:t>
            </a:r>
            <a:r>
              <a:rPr lang="en-US" sz="2200" dirty="0">
                <a:solidFill>
                  <a:schemeClr val="bg1"/>
                </a:solidFill>
              </a:rPr>
              <a:t>. </a:t>
            </a:r>
            <a:r>
              <a:rPr lang="en-US" sz="2200" b="1" dirty="0">
                <a:solidFill>
                  <a:schemeClr val="bg1"/>
                </a:solidFill>
              </a:rPr>
              <a:t>At 11 am on 11 November </a:t>
            </a:r>
            <a:r>
              <a:rPr lang="en-US" sz="2200" b="1" dirty="0" smtClean="0">
                <a:solidFill>
                  <a:schemeClr val="bg1"/>
                </a:solidFill>
              </a:rPr>
              <a:t>1918</a:t>
            </a:r>
            <a:r>
              <a:rPr lang="pl-PL" sz="2200" b="1" dirty="0" smtClean="0">
                <a:solidFill>
                  <a:schemeClr val="bg1"/>
                </a:solidFill>
              </a:rPr>
              <a:t> - </a:t>
            </a:r>
            <a:r>
              <a:rPr lang="en-US" sz="2200" b="1" dirty="0" smtClean="0">
                <a:solidFill>
                  <a:schemeClr val="bg1"/>
                </a:solidFill>
              </a:rPr>
              <a:t>"the </a:t>
            </a:r>
            <a:r>
              <a:rPr lang="en-US" sz="2200" b="1" dirty="0">
                <a:solidFill>
                  <a:schemeClr val="bg1"/>
                </a:solidFill>
              </a:rPr>
              <a:t>eleventh hour of the eleventh day of the eleventh month"—a ceasefire came into effect</a:t>
            </a:r>
            <a:r>
              <a:rPr lang="en-US" sz="2200" dirty="0">
                <a:solidFill>
                  <a:schemeClr val="bg1"/>
                </a:solidFill>
              </a:rPr>
              <a:t>. During the six hours between the signing of the armistice and its taking effect, opposing armies on the Western Front began to withdraw from their positions, but fighting continued along many areas of the front, as commanders wanted to capture territory before the war ended</a:t>
            </a:r>
            <a:r>
              <a:rPr lang="en-US" sz="2200" dirty="0" smtClean="0">
                <a:solidFill>
                  <a:schemeClr val="bg1"/>
                </a:solidFill>
              </a:rPr>
              <a:t>.</a:t>
            </a:r>
            <a:endParaRPr lang="pl-PL" sz="2200" dirty="0" smtClean="0">
              <a:solidFill>
                <a:schemeClr val="bg1"/>
              </a:solidFill>
            </a:endParaRPr>
          </a:p>
          <a:p>
            <a:pPr marL="137160" indent="0" algn="ctr">
              <a:buNone/>
            </a:pPr>
            <a:r>
              <a:rPr lang="en-US" sz="2200" dirty="0"/>
              <a:t>A formal state of war between the two sides persisted for another seven months, until the signing of the </a:t>
            </a:r>
            <a:r>
              <a:rPr lang="en-US" sz="2200" b="1" dirty="0"/>
              <a:t>Treaty of Versailles </a:t>
            </a:r>
            <a:r>
              <a:rPr lang="en-US" sz="2200" dirty="0"/>
              <a:t>with Germany on </a:t>
            </a:r>
            <a:r>
              <a:rPr lang="en-US" sz="2200" b="1" dirty="0"/>
              <a:t>28 June 1919</a:t>
            </a:r>
            <a:r>
              <a:rPr lang="en-US" sz="2200" dirty="0"/>
              <a:t>. </a:t>
            </a:r>
            <a:endParaRPr lang="pl-PL" sz="2200" dirty="0"/>
          </a:p>
        </p:txBody>
      </p:sp>
    </p:spTree>
    <p:extLst>
      <p:ext uri="{BB962C8B-B14F-4D97-AF65-F5344CB8AC3E}">
        <p14:creationId xmlns:p14="http://schemas.microsoft.com/office/powerpoint/2010/main" val="1078341003"/>
      </p:ext>
    </p:ext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95536" y="5517232"/>
            <a:ext cx="8229600" cy="1143000"/>
          </a:xfrm>
        </p:spPr>
        <p:txBody>
          <a:bodyPr>
            <a:normAutofit fontScale="90000"/>
          </a:bodyPr>
          <a:lstStyle/>
          <a:p>
            <a:r>
              <a:rPr lang="en-US" sz="2800" dirty="0">
                <a:solidFill>
                  <a:schemeClr val="bg2"/>
                </a:solidFill>
              </a:rPr>
              <a:t>Men of US 64th Regiment, 7th Infantry Division, celebrate the news of the Armistice, 11 November 1918.</a:t>
            </a:r>
            <a:endParaRPr lang="pl-PL" sz="2800" dirty="0">
              <a:solidFill>
                <a:schemeClr val="bg2"/>
              </a:solidFill>
            </a:endParaRPr>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7584" y="620688"/>
            <a:ext cx="7505619" cy="4708525"/>
          </a:xfrm>
        </p:spPr>
      </p:pic>
    </p:spTree>
    <p:extLst>
      <p:ext uri="{BB962C8B-B14F-4D97-AF65-F5344CB8AC3E}">
        <p14:creationId xmlns:p14="http://schemas.microsoft.com/office/powerpoint/2010/main" val="3629807929"/>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US" dirty="0"/>
              <a:t>Aftermath of World War I</a:t>
            </a:r>
            <a:endParaRPr lang="pl-PL" dirty="0"/>
          </a:p>
        </p:txBody>
      </p:sp>
      <p:sp>
        <p:nvSpPr>
          <p:cNvPr id="3" name="Symbol zastępczy zawartości 2"/>
          <p:cNvSpPr>
            <a:spLocks noGrp="1"/>
          </p:cNvSpPr>
          <p:nvPr>
            <p:ph idx="1"/>
          </p:nvPr>
        </p:nvSpPr>
        <p:spPr>
          <a:xfrm>
            <a:off x="3872" y="1512012"/>
            <a:ext cx="3322712" cy="4709160"/>
          </a:xfrm>
        </p:spPr>
        <p:txBody>
          <a:bodyPr>
            <a:normAutofit fontScale="92500" lnSpcReduction="20000"/>
          </a:bodyPr>
          <a:lstStyle/>
          <a:p>
            <a:pPr marL="137160" indent="0" algn="ctr">
              <a:buNone/>
            </a:pPr>
            <a:r>
              <a:rPr lang="en-US" dirty="0"/>
              <a:t>No other war had changed the map of Europe so dramatically. Four empires disappeared: the German, Austro-Hungarian, Ottoman, and Russian. Numerous nations regained their former </a:t>
            </a:r>
            <a:r>
              <a:rPr lang="en-US" dirty="0" smtClean="0"/>
              <a:t>independence</a:t>
            </a:r>
            <a:r>
              <a:rPr lang="pl-PL" dirty="0" smtClean="0"/>
              <a:t> (for </a:t>
            </a:r>
            <a:r>
              <a:rPr lang="pl-PL" dirty="0" err="1" smtClean="0"/>
              <a:t>example</a:t>
            </a:r>
            <a:r>
              <a:rPr lang="pl-PL" dirty="0" smtClean="0"/>
              <a:t> Poland, Estonia)</a:t>
            </a:r>
            <a:r>
              <a:rPr lang="en-US" dirty="0" smtClean="0"/>
              <a:t>, </a:t>
            </a:r>
            <a:r>
              <a:rPr lang="en-US" dirty="0"/>
              <a:t>and new ones created. </a:t>
            </a:r>
            <a:endParaRPr lang="pl-PL" dirty="0"/>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9871" y="1340768"/>
            <a:ext cx="5486841" cy="5051648"/>
          </a:xfrm>
          <a:prstGeom prst="rect">
            <a:avLst/>
          </a:prstGeom>
        </p:spPr>
      </p:pic>
    </p:spTree>
    <p:extLst>
      <p:ext uri="{BB962C8B-B14F-4D97-AF65-F5344CB8AC3E}">
        <p14:creationId xmlns:p14="http://schemas.microsoft.com/office/powerpoint/2010/main" val="2301591107"/>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US" dirty="0">
                <a:solidFill>
                  <a:schemeClr val="bg1"/>
                </a:solidFill>
              </a:rPr>
              <a:t>The Causes of World War One</a:t>
            </a:r>
            <a:endParaRPr lang="pl-PL" dirty="0">
              <a:solidFill>
                <a:schemeClr val="bg1"/>
              </a:solidFill>
            </a:endParaRPr>
          </a:p>
        </p:txBody>
      </p:sp>
      <p:sp>
        <p:nvSpPr>
          <p:cNvPr id="3" name="Symbol zastępczy zawartości 2"/>
          <p:cNvSpPr>
            <a:spLocks noGrp="1"/>
          </p:cNvSpPr>
          <p:nvPr>
            <p:ph sz="half" idx="1"/>
          </p:nvPr>
        </p:nvSpPr>
        <p:spPr>
          <a:xfrm>
            <a:off x="251520" y="1714488"/>
            <a:ext cx="4392488" cy="5314912"/>
          </a:xfrm>
        </p:spPr>
        <p:txBody>
          <a:bodyPr>
            <a:noAutofit/>
          </a:bodyPr>
          <a:lstStyle/>
          <a:p>
            <a:pPr marL="137160" indent="0" algn="ctr">
              <a:buNone/>
            </a:pPr>
            <a:r>
              <a:rPr lang="en-US" sz="2000" dirty="0">
                <a:solidFill>
                  <a:schemeClr val="bg1"/>
                </a:solidFill>
              </a:rPr>
              <a:t>In late June 1914, </a:t>
            </a:r>
            <a:r>
              <a:rPr lang="en-US" sz="2000" b="1" dirty="0">
                <a:solidFill>
                  <a:schemeClr val="bg1"/>
                </a:solidFill>
              </a:rPr>
              <a:t>Archduke Franz Ferdinand of Austria </a:t>
            </a:r>
            <a:r>
              <a:rPr lang="en-US" sz="2000" dirty="0">
                <a:solidFill>
                  <a:schemeClr val="bg1"/>
                </a:solidFill>
              </a:rPr>
              <a:t>was assassinated by a Serbian nationalist in Sarajevo, Bosnia. An escalation of threats and mobilization orders followed the incident, leading by mid-August to the outbreak of World War I, which pitted Germany, Austria-Hungary and the Ottoman Empire (the so-called Central Powers) against Great Britain, France, Russia, Italy and Japan (the Allied Powers). The Allies were joined after 1917 by the United States.</a:t>
            </a:r>
            <a:r>
              <a:rPr lang="pl-PL" sz="2000" dirty="0" smtClean="0">
                <a:solidFill>
                  <a:schemeClr val="bg1"/>
                </a:solidFill>
              </a:rPr>
              <a:t>.</a:t>
            </a:r>
            <a:br>
              <a:rPr lang="pl-PL" sz="2000" dirty="0" smtClean="0">
                <a:solidFill>
                  <a:schemeClr val="bg1"/>
                </a:solidFill>
              </a:rPr>
            </a:br>
            <a:endParaRPr lang="pl-PL" sz="2000" dirty="0">
              <a:solidFill>
                <a:schemeClr val="bg1"/>
              </a:solidFill>
            </a:endParaRPr>
          </a:p>
        </p:txBody>
      </p:sp>
      <p:pic>
        <p:nvPicPr>
          <p:cNvPr id="5" name="Symbol zastępczy zawartości 4" descr="Franz_ferdinand.jpg"/>
          <p:cNvPicPr>
            <a:picLocks noGrp="1" noChangeAspect="1"/>
          </p:cNvPicPr>
          <p:nvPr>
            <p:ph sz="half" idx="2"/>
          </p:nvPr>
        </p:nvPicPr>
        <p:blipFill>
          <a:blip r:embed="rId2"/>
          <a:stretch>
            <a:fillRect/>
          </a:stretch>
        </p:blipFill>
        <p:spPr>
          <a:xfrm>
            <a:off x="4817147" y="1600200"/>
            <a:ext cx="3700705" cy="4525963"/>
          </a:xfrm>
          <a:prstGeom prst="rect">
            <a:avLst/>
          </a:prstGeom>
          <a:ln>
            <a:noFill/>
          </a:ln>
          <a:effectLst>
            <a:softEdge rad="112500"/>
          </a:effectLst>
        </p:spPr>
      </p:pic>
      <p:sp>
        <p:nvSpPr>
          <p:cNvPr id="6" name="Prostokąt 5"/>
          <p:cNvSpPr/>
          <p:nvPr/>
        </p:nvSpPr>
        <p:spPr>
          <a:xfrm>
            <a:off x="5572132" y="6357958"/>
            <a:ext cx="2672526" cy="369332"/>
          </a:xfrm>
          <a:prstGeom prst="rect">
            <a:avLst/>
          </a:prstGeom>
        </p:spPr>
        <p:txBody>
          <a:bodyPr wrap="none">
            <a:spAutoFit/>
          </a:bodyPr>
          <a:lstStyle/>
          <a:p>
            <a:r>
              <a:rPr lang="pl-PL" dirty="0" err="1">
                <a:solidFill>
                  <a:schemeClr val="bg1"/>
                </a:solidFill>
              </a:rPr>
              <a:t>Archduke</a:t>
            </a:r>
            <a:r>
              <a:rPr lang="pl-PL" dirty="0">
                <a:solidFill>
                  <a:schemeClr val="bg1"/>
                </a:solidFill>
              </a:rPr>
              <a:t> Franz Ferdinand</a:t>
            </a:r>
          </a:p>
        </p:txBody>
      </p:sp>
    </p:spTree>
    <p:extLst>
      <p:ext uri="{BB962C8B-B14F-4D97-AF65-F5344CB8AC3E}">
        <p14:creationId xmlns:p14="http://schemas.microsoft.com/office/powerpoint/2010/main" val="727905832"/>
      </p:ext>
    </p:extLst>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a:xfrm>
            <a:off x="251520" y="692696"/>
            <a:ext cx="8229600" cy="5229200"/>
          </a:xfrm>
        </p:spPr>
        <p:txBody>
          <a:bodyPr>
            <a:normAutofit fontScale="90000"/>
          </a:bodyPr>
          <a:lstStyle/>
          <a:p>
            <a:r>
              <a:rPr lang="pl-PL" sz="4400" dirty="0" err="1" smtClean="0">
                <a:solidFill>
                  <a:schemeClr val="bg1"/>
                </a:solidFill>
                <a:latin typeface="Stencil" pitchFamily="82" charset="0"/>
              </a:rPr>
              <a:t>Thank</a:t>
            </a:r>
            <a:r>
              <a:rPr lang="pl-PL" sz="4400" dirty="0" smtClean="0">
                <a:solidFill>
                  <a:schemeClr val="bg1"/>
                </a:solidFill>
                <a:latin typeface="Stencil" pitchFamily="82" charset="0"/>
              </a:rPr>
              <a:t> </a:t>
            </a:r>
            <a:r>
              <a:rPr lang="pl-PL" sz="4400" dirty="0" err="1" smtClean="0">
                <a:solidFill>
                  <a:schemeClr val="bg1"/>
                </a:solidFill>
                <a:latin typeface="Stencil" pitchFamily="82" charset="0"/>
              </a:rPr>
              <a:t>you</a:t>
            </a:r>
            <a:r>
              <a:rPr lang="pl-PL" sz="4400" dirty="0" smtClean="0">
                <a:solidFill>
                  <a:schemeClr val="bg1"/>
                </a:solidFill>
                <a:latin typeface="Stencil" pitchFamily="82" charset="0"/>
              </a:rPr>
              <a:t> for </a:t>
            </a:r>
            <a:r>
              <a:rPr lang="pl-PL" sz="4400" dirty="0" err="1" smtClean="0">
                <a:solidFill>
                  <a:schemeClr val="bg1"/>
                </a:solidFill>
                <a:latin typeface="Stencil" pitchFamily="82" charset="0"/>
              </a:rPr>
              <a:t>your</a:t>
            </a:r>
            <a:r>
              <a:rPr lang="pl-PL" sz="4400" dirty="0" smtClean="0">
                <a:solidFill>
                  <a:schemeClr val="bg1"/>
                </a:solidFill>
                <a:latin typeface="Stencil" pitchFamily="82" charset="0"/>
              </a:rPr>
              <a:t> </a:t>
            </a:r>
            <a:r>
              <a:rPr lang="pl-PL" sz="4400" dirty="0" err="1" smtClean="0">
                <a:solidFill>
                  <a:schemeClr val="bg1"/>
                </a:solidFill>
                <a:latin typeface="Stencil" pitchFamily="82" charset="0"/>
              </a:rPr>
              <a:t>attention</a:t>
            </a:r>
            <a:r>
              <a:rPr lang="pl-PL" sz="9600" dirty="0" smtClean="0">
                <a:solidFill>
                  <a:schemeClr val="bg1"/>
                </a:solidFill>
                <a:latin typeface="Stencil" pitchFamily="82" charset="0"/>
              </a:rPr>
              <a:t/>
            </a:r>
            <a:br>
              <a:rPr lang="pl-PL" sz="9600" dirty="0" smtClean="0">
                <a:solidFill>
                  <a:schemeClr val="bg1"/>
                </a:solidFill>
                <a:latin typeface="Stencil" pitchFamily="82" charset="0"/>
              </a:rPr>
            </a:br>
            <a:r>
              <a:rPr lang="pl-PL" sz="9600" dirty="0" smtClean="0">
                <a:solidFill>
                  <a:schemeClr val="bg1"/>
                </a:solidFill>
                <a:latin typeface="Stencil" pitchFamily="82" charset="0"/>
              </a:rPr>
              <a:t/>
            </a:r>
            <a:br>
              <a:rPr lang="pl-PL" sz="9600" dirty="0" smtClean="0">
                <a:solidFill>
                  <a:schemeClr val="bg1"/>
                </a:solidFill>
                <a:latin typeface="Stencil" pitchFamily="82" charset="0"/>
              </a:rPr>
            </a:br>
            <a:r>
              <a:rPr lang="pl-PL" sz="4000" dirty="0" smtClean="0">
                <a:solidFill>
                  <a:schemeClr val="bg1"/>
                </a:solidFill>
                <a:latin typeface="French Script MT" pitchFamily="66" charset="0"/>
              </a:rPr>
              <a:t/>
            </a:r>
            <a:br>
              <a:rPr lang="pl-PL" sz="4000" dirty="0" smtClean="0">
                <a:solidFill>
                  <a:schemeClr val="bg1"/>
                </a:solidFill>
                <a:latin typeface="French Script MT" pitchFamily="66" charset="0"/>
              </a:rPr>
            </a:br>
            <a:r>
              <a:rPr lang="pl-PL" sz="4000" dirty="0" smtClean="0">
                <a:solidFill>
                  <a:schemeClr val="bg1"/>
                </a:solidFill>
                <a:latin typeface="Freestyle Script" panose="030804020302050B0404" pitchFamily="66" charset="0"/>
              </a:rPr>
              <a:t>SZYMON SZTACHELEK</a:t>
            </a:r>
            <a:br>
              <a:rPr lang="pl-PL" sz="4000" dirty="0" smtClean="0">
                <a:solidFill>
                  <a:schemeClr val="bg1"/>
                </a:solidFill>
                <a:latin typeface="Freestyle Script" panose="030804020302050B0404" pitchFamily="66" charset="0"/>
              </a:rPr>
            </a:br>
            <a:r>
              <a:rPr lang="pl-PL" sz="4000" dirty="0" err="1" smtClean="0">
                <a:solidFill>
                  <a:schemeClr val="bg1"/>
                </a:solidFill>
                <a:latin typeface="Arial Narrow" panose="020B0606020202030204" pitchFamily="34" charset="0"/>
              </a:rPr>
              <a:t>class</a:t>
            </a:r>
            <a:r>
              <a:rPr lang="pl-PL" sz="4000" dirty="0" smtClean="0">
                <a:solidFill>
                  <a:schemeClr val="bg1"/>
                </a:solidFill>
                <a:latin typeface="Arial Narrow" panose="020B0606020202030204" pitchFamily="34" charset="0"/>
              </a:rPr>
              <a:t> 6c, SP 9 Dzierżoniów, Poland</a:t>
            </a:r>
            <a:r>
              <a:rPr lang="pl-PL" sz="4000" dirty="0" smtClean="0">
                <a:solidFill>
                  <a:schemeClr val="bg1"/>
                </a:solidFill>
                <a:latin typeface="French Script MT" pitchFamily="66" charset="0"/>
              </a:rPr>
              <a:t/>
            </a:r>
            <a:br>
              <a:rPr lang="pl-PL" sz="4000" dirty="0" smtClean="0">
                <a:solidFill>
                  <a:schemeClr val="bg1"/>
                </a:solidFill>
                <a:latin typeface="French Script MT" pitchFamily="66" charset="0"/>
              </a:rPr>
            </a:br>
            <a:r>
              <a:rPr lang="pl-PL" sz="5300" dirty="0" smtClean="0">
                <a:solidFill>
                  <a:schemeClr val="bg1"/>
                </a:solidFill>
                <a:latin typeface="French Script MT" pitchFamily="66" charset="0"/>
              </a:rPr>
              <a:t>„</a:t>
            </a:r>
            <a:r>
              <a:rPr lang="pl-PL" sz="5300" dirty="0" err="1" smtClean="0">
                <a:solidFill>
                  <a:schemeClr val="bg1"/>
                </a:solidFill>
                <a:latin typeface="French Script MT" pitchFamily="66" charset="0"/>
              </a:rPr>
              <a:t>Christmas</a:t>
            </a:r>
            <a:r>
              <a:rPr lang="pl-PL" sz="5300" dirty="0" smtClean="0">
                <a:solidFill>
                  <a:schemeClr val="bg1"/>
                </a:solidFill>
                <a:latin typeface="French Script MT" pitchFamily="66" charset="0"/>
              </a:rPr>
              <a:t> </a:t>
            </a:r>
            <a:r>
              <a:rPr lang="pl-PL" sz="5300" dirty="0" err="1" smtClean="0">
                <a:solidFill>
                  <a:schemeClr val="bg1"/>
                </a:solidFill>
                <a:latin typeface="French Script MT" pitchFamily="66" charset="0"/>
              </a:rPr>
              <a:t>Truce</a:t>
            </a:r>
            <a:r>
              <a:rPr lang="pl-PL" sz="5300" dirty="0" smtClean="0">
                <a:solidFill>
                  <a:schemeClr val="bg1"/>
                </a:solidFill>
                <a:latin typeface="French Script MT" pitchFamily="66" charset="0"/>
              </a:rPr>
              <a:t>”, </a:t>
            </a:r>
            <a:r>
              <a:rPr lang="pl-PL" sz="5300" dirty="0" err="1" smtClean="0">
                <a:solidFill>
                  <a:schemeClr val="bg1"/>
                </a:solidFill>
                <a:latin typeface="French Script MT" pitchFamily="66" charset="0"/>
              </a:rPr>
              <a:t>December</a:t>
            </a:r>
            <a:r>
              <a:rPr lang="pl-PL" sz="5300" dirty="0" smtClean="0">
                <a:solidFill>
                  <a:schemeClr val="bg1"/>
                </a:solidFill>
                <a:latin typeface="French Script MT" pitchFamily="66" charset="0"/>
              </a:rPr>
              <a:t> 2014</a:t>
            </a:r>
            <a:endParaRPr lang="pl-PL" sz="5300" dirty="0">
              <a:solidFill>
                <a:schemeClr val="bg1"/>
              </a:solidFill>
              <a:latin typeface="French Script MT" pitchFamily="66" charset="0"/>
            </a:endParaRPr>
          </a:p>
        </p:txBody>
      </p:sp>
    </p:spTree>
    <p:extLst>
      <p:ext uri="{BB962C8B-B14F-4D97-AF65-F5344CB8AC3E}">
        <p14:creationId xmlns:p14="http://schemas.microsoft.com/office/powerpoint/2010/main" val="2209713548"/>
      </p:ext>
    </p:extLst>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11560" y="908720"/>
            <a:ext cx="8229600" cy="1143000"/>
          </a:xfrm>
        </p:spPr>
        <p:txBody>
          <a:bodyPr/>
          <a:lstStyle/>
          <a:p>
            <a:r>
              <a:rPr lang="pl-PL" dirty="0" err="1" smtClean="0"/>
              <a:t>Resourses</a:t>
            </a:r>
            <a:r>
              <a:rPr lang="pl-PL" dirty="0" smtClean="0"/>
              <a:t>:</a:t>
            </a:r>
            <a:endParaRPr lang="pl-PL" dirty="0"/>
          </a:p>
        </p:txBody>
      </p:sp>
      <p:sp>
        <p:nvSpPr>
          <p:cNvPr id="3" name="Prostokąt 2"/>
          <p:cNvSpPr/>
          <p:nvPr/>
        </p:nvSpPr>
        <p:spPr>
          <a:xfrm>
            <a:off x="1187624" y="2967335"/>
            <a:ext cx="6192688" cy="369332"/>
          </a:xfrm>
          <a:prstGeom prst="rect">
            <a:avLst/>
          </a:prstGeom>
        </p:spPr>
        <p:txBody>
          <a:bodyPr wrap="square">
            <a:spAutoFit/>
          </a:bodyPr>
          <a:lstStyle/>
          <a:p>
            <a:r>
              <a:rPr lang="pl-PL" dirty="0"/>
              <a:t>http://</a:t>
            </a:r>
            <a:r>
              <a:rPr lang="pl-PL" dirty="0" smtClean="0"/>
              <a:t>commons.wikimedia.org/wiki/</a:t>
            </a:r>
            <a:endParaRPr lang="pl-PL" dirty="0"/>
          </a:p>
        </p:txBody>
      </p:sp>
      <p:sp>
        <p:nvSpPr>
          <p:cNvPr id="4" name="Prostokąt 3"/>
          <p:cNvSpPr/>
          <p:nvPr/>
        </p:nvSpPr>
        <p:spPr>
          <a:xfrm>
            <a:off x="1187624" y="3336667"/>
            <a:ext cx="5204263" cy="369332"/>
          </a:xfrm>
          <a:prstGeom prst="rect">
            <a:avLst/>
          </a:prstGeom>
        </p:spPr>
        <p:txBody>
          <a:bodyPr wrap="square">
            <a:spAutoFit/>
          </a:bodyPr>
          <a:lstStyle/>
          <a:p>
            <a:r>
              <a:rPr lang="pl-PL" dirty="0"/>
              <a:t>http://www.aip.org/history/curie/war1.htm</a:t>
            </a:r>
          </a:p>
        </p:txBody>
      </p:sp>
      <p:sp>
        <p:nvSpPr>
          <p:cNvPr id="5" name="Prostokąt 4"/>
          <p:cNvSpPr/>
          <p:nvPr/>
        </p:nvSpPr>
        <p:spPr>
          <a:xfrm>
            <a:off x="1187624" y="3718772"/>
            <a:ext cx="5112753" cy="369332"/>
          </a:xfrm>
          <a:prstGeom prst="rect">
            <a:avLst/>
          </a:prstGeom>
        </p:spPr>
        <p:txBody>
          <a:bodyPr wrap="square">
            <a:spAutoFit/>
          </a:bodyPr>
          <a:lstStyle/>
          <a:p>
            <a:r>
              <a:rPr lang="pl-PL" dirty="0"/>
              <a:t>http://en.wikipedia.org/wiki/Marie_Curie</a:t>
            </a:r>
          </a:p>
        </p:txBody>
      </p:sp>
      <p:sp>
        <p:nvSpPr>
          <p:cNvPr id="6" name="Prostokąt 5"/>
          <p:cNvSpPr/>
          <p:nvPr/>
        </p:nvSpPr>
        <p:spPr>
          <a:xfrm>
            <a:off x="1187624" y="4088104"/>
            <a:ext cx="6840760" cy="369332"/>
          </a:xfrm>
          <a:prstGeom prst="rect">
            <a:avLst/>
          </a:prstGeom>
        </p:spPr>
        <p:txBody>
          <a:bodyPr wrap="square">
            <a:spAutoFit/>
          </a:bodyPr>
          <a:lstStyle/>
          <a:p>
            <a:r>
              <a:rPr lang="pl-PL" dirty="0"/>
              <a:t>http://www.historylearningsite.co.uk/tanks_and_world_war_one.htm</a:t>
            </a:r>
          </a:p>
        </p:txBody>
      </p:sp>
      <p:sp>
        <p:nvSpPr>
          <p:cNvPr id="7" name="Prostokąt 6"/>
          <p:cNvSpPr/>
          <p:nvPr/>
        </p:nvSpPr>
        <p:spPr>
          <a:xfrm>
            <a:off x="1187624" y="4593451"/>
            <a:ext cx="5557407" cy="369332"/>
          </a:xfrm>
          <a:prstGeom prst="rect">
            <a:avLst/>
          </a:prstGeom>
        </p:spPr>
        <p:txBody>
          <a:bodyPr wrap="square">
            <a:spAutoFit/>
          </a:bodyPr>
          <a:lstStyle/>
          <a:p>
            <a:r>
              <a:rPr lang="pl-PL" dirty="0"/>
              <a:t>http://ww1facts.net/the-land-war/ww1-tanks/</a:t>
            </a:r>
          </a:p>
        </p:txBody>
      </p:sp>
      <p:sp>
        <p:nvSpPr>
          <p:cNvPr id="8" name="Prostokąt 7"/>
          <p:cNvSpPr/>
          <p:nvPr/>
        </p:nvSpPr>
        <p:spPr>
          <a:xfrm>
            <a:off x="1187624" y="5085184"/>
            <a:ext cx="6624736" cy="369332"/>
          </a:xfrm>
          <a:prstGeom prst="rect">
            <a:avLst/>
          </a:prstGeom>
        </p:spPr>
        <p:txBody>
          <a:bodyPr wrap="square">
            <a:spAutoFit/>
          </a:bodyPr>
          <a:lstStyle/>
          <a:p>
            <a:r>
              <a:rPr lang="pl-PL" dirty="0"/>
              <a:t>http://www.ducksters.com/history/world_war_i/trench_warfare.php</a:t>
            </a:r>
          </a:p>
        </p:txBody>
      </p:sp>
      <p:sp>
        <p:nvSpPr>
          <p:cNvPr id="9" name="pole tekstowe 8"/>
          <p:cNvSpPr txBox="1"/>
          <p:nvPr/>
        </p:nvSpPr>
        <p:spPr>
          <a:xfrm>
            <a:off x="1187624" y="2623856"/>
            <a:ext cx="2007922" cy="369332"/>
          </a:xfrm>
          <a:prstGeom prst="rect">
            <a:avLst/>
          </a:prstGeom>
          <a:noFill/>
        </p:spPr>
        <p:txBody>
          <a:bodyPr wrap="none" rtlCol="0">
            <a:spAutoFit/>
          </a:bodyPr>
          <a:lstStyle/>
          <a:p>
            <a:r>
              <a:rPr lang="pl-PL" dirty="0" smtClean="0"/>
              <a:t>http://wikipedia.org</a:t>
            </a:r>
            <a:endParaRPr lang="pl-PL" dirty="0"/>
          </a:p>
        </p:txBody>
      </p:sp>
    </p:spTree>
    <p:extLst>
      <p:ext uri="{BB962C8B-B14F-4D97-AF65-F5344CB8AC3E}">
        <p14:creationId xmlns:p14="http://schemas.microsoft.com/office/powerpoint/2010/main" val="872679293"/>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a:xfrm>
            <a:off x="1115616" y="22109"/>
            <a:ext cx="7787207" cy="1162050"/>
          </a:xfrm>
        </p:spPr>
        <p:txBody>
          <a:bodyPr>
            <a:normAutofit/>
          </a:bodyPr>
          <a:lstStyle/>
          <a:p>
            <a:r>
              <a:rPr lang="pl-PL" sz="4400" dirty="0" smtClean="0">
                <a:solidFill>
                  <a:schemeClr val="bg1"/>
                </a:solidFill>
              </a:rPr>
              <a:t>The </a:t>
            </a:r>
            <a:r>
              <a:rPr lang="pl-PL" sz="4400" dirty="0" err="1" smtClean="0">
                <a:solidFill>
                  <a:schemeClr val="bg1"/>
                </a:solidFill>
              </a:rPr>
              <a:t>Schlieffen</a:t>
            </a:r>
            <a:r>
              <a:rPr lang="pl-PL" sz="4400" dirty="0" smtClean="0">
                <a:solidFill>
                  <a:schemeClr val="bg1"/>
                </a:solidFill>
              </a:rPr>
              <a:t> Plan</a:t>
            </a:r>
            <a:endParaRPr lang="pl-PL" sz="4400" dirty="0">
              <a:solidFill>
                <a:schemeClr val="bg1"/>
              </a:solidFill>
            </a:endParaRPr>
          </a:p>
        </p:txBody>
      </p:sp>
      <p:sp>
        <p:nvSpPr>
          <p:cNvPr id="7" name="Symbol zastępczy tekstu 6"/>
          <p:cNvSpPr>
            <a:spLocks noGrp="1"/>
          </p:cNvSpPr>
          <p:nvPr>
            <p:ph type="body" idx="2"/>
          </p:nvPr>
        </p:nvSpPr>
        <p:spPr>
          <a:xfrm>
            <a:off x="251520" y="1256709"/>
            <a:ext cx="4680520" cy="4602163"/>
          </a:xfrm>
        </p:spPr>
        <p:txBody>
          <a:bodyPr>
            <a:noAutofit/>
          </a:bodyPr>
          <a:lstStyle/>
          <a:p>
            <a:pPr algn="ctr"/>
            <a:r>
              <a:rPr lang="en-US" sz="2400" b="1" dirty="0">
                <a:solidFill>
                  <a:schemeClr val="bg1"/>
                </a:solidFill>
              </a:rPr>
              <a:t>According to an aggressive military strategy known as the Schlieffen Plan (named for its mastermind, German Field Marshal Alfred von Schlieffen), Germany began fighting World War I on two fronts, invading France through neutral Belgium in the west and confronting mighty Russia in the east.</a:t>
            </a:r>
            <a:endParaRPr lang="pl-PL" sz="2400" dirty="0"/>
          </a:p>
        </p:txBody>
      </p:sp>
      <p:pic>
        <p:nvPicPr>
          <p:cNvPr id="8" name="Symbol zastępczy zawartości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220072" y="1340768"/>
            <a:ext cx="3312368" cy="4430564"/>
          </a:xfrm>
          <a:prstGeom prst="rect">
            <a:avLst/>
          </a:prstGeom>
          <a:ln>
            <a:noFill/>
          </a:ln>
          <a:effectLst>
            <a:softEdge rad="112500"/>
          </a:effectLst>
        </p:spPr>
      </p:pic>
    </p:spTree>
    <p:extLst>
      <p:ext uri="{BB962C8B-B14F-4D97-AF65-F5344CB8AC3E}">
        <p14:creationId xmlns:p14="http://schemas.microsoft.com/office/powerpoint/2010/main" val="2052890633"/>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ctrTitle"/>
          </p:nvPr>
        </p:nvSpPr>
        <p:spPr>
          <a:xfrm>
            <a:off x="539552" y="2780928"/>
            <a:ext cx="8229600" cy="1828800"/>
          </a:xfrm>
        </p:spPr>
        <p:txBody>
          <a:bodyPr>
            <a:normAutofit fontScale="90000"/>
          </a:bodyPr>
          <a:lstStyle/>
          <a:p>
            <a:r>
              <a:rPr lang="pl-PL" dirty="0" smtClean="0"/>
              <a:t>The most </a:t>
            </a:r>
            <a:r>
              <a:rPr lang="pl-PL" dirty="0" err="1" smtClean="0"/>
              <a:t>important</a:t>
            </a:r>
            <a:r>
              <a:rPr lang="pl-PL" dirty="0" smtClean="0"/>
              <a:t> </a:t>
            </a:r>
            <a:r>
              <a:rPr lang="pl-PL" dirty="0" err="1" smtClean="0"/>
              <a:t>people</a:t>
            </a:r>
            <a:r>
              <a:rPr lang="pl-PL" dirty="0" smtClean="0"/>
              <a:t> of</a:t>
            </a:r>
            <a:br>
              <a:rPr lang="pl-PL" dirty="0" smtClean="0"/>
            </a:br>
            <a:r>
              <a:rPr lang="pl-PL" dirty="0" err="1" smtClean="0"/>
              <a:t>world</a:t>
            </a:r>
            <a:r>
              <a:rPr lang="pl-PL" dirty="0" smtClean="0"/>
              <a:t> war one</a:t>
            </a:r>
            <a:br>
              <a:rPr lang="pl-PL" dirty="0" smtClean="0"/>
            </a:br>
            <a:endParaRPr lang="pl-PL" dirty="0"/>
          </a:p>
        </p:txBody>
      </p:sp>
    </p:spTree>
    <p:extLst>
      <p:ext uri="{BB962C8B-B14F-4D97-AF65-F5344CB8AC3E}">
        <p14:creationId xmlns:p14="http://schemas.microsoft.com/office/powerpoint/2010/main" val="931478559"/>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7544" y="-99392"/>
            <a:ext cx="4320480" cy="1162050"/>
          </a:xfrm>
        </p:spPr>
        <p:txBody>
          <a:bodyPr>
            <a:normAutofit/>
          </a:bodyPr>
          <a:lstStyle/>
          <a:p>
            <a:r>
              <a:rPr lang="pl-PL" sz="2400" b="1" dirty="0">
                <a:solidFill>
                  <a:schemeClr val="bg1"/>
                </a:solidFill>
              </a:rPr>
              <a:t>Nicholas II </a:t>
            </a:r>
            <a:r>
              <a:rPr lang="pl-PL" sz="2400" b="1" dirty="0" smtClean="0">
                <a:solidFill>
                  <a:schemeClr val="bg1"/>
                </a:solidFill>
              </a:rPr>
              <a:t>– </a:t>
            </a:r>
            <a:r>
              <a:rPr lang="pl-PL" sz="2400" b="1" dirty="0" err="1">
                <a:solidFill>
                  <a:schemeClr val="bg1"/>
                </a:solidFill>
              </a:rPr>
              <a:t>T</a:t>
            </a:r>
            <a:r>
              <a:rPr lang="pl-PL" sz="2400" b="1" dirty="0" err="1" smtClean="0">
                <a:solidFill>
                  <a:schemeClr val="bg1"/>
                </a:solidFill>
              </a:rPr>
              <a:t>sar</a:t>
            </a:r>
            <a:r>
              <a:rPr lang="pl-PL" sz="2400" b="1" dirty="0" smtClean="0">
                <a:solidFill>
                  <a:schemeClr val="bg1"/>
                </a:solidFill>
              </a:rPr>
              <a:t> of </a:t>
            </a:r>
            <a:r>
              <a:rPr lang="pl-PL" sz="2400" b="1" dirty="0">
                <a:solidFill>
                  <a:schemeClr val="bg1"/>
                </a:solidFill>
              </a:rPr>
              <a:t>Russia</a:t>
            </a:r>
          </a:p>
        </p:txBody>
      </p:sp>
      <p:sp>
        <p:nvSpPr>
          <p:cNvPr id="12" name="Symbol zastępczy tekstu 11"/>
          <p:cNvSpPr>
            <a:spLocks noGrp="1"/>
          </p:cNvSpPr>
          <p:nvPr>
            <p:ph type="body" idx="2"/>
          </p:nvPr>
        </p:nvSpPr>
        <p:spPr>
          <a:xfrm>
            <a:off x="251520" y="1052736"/>
            <a:ext cx="4320480" cy="4602163"/>
          </a:xfrm>
        </p:spPr>
        <p:txBody>
          <a:bodyPr>
            <a:noAutofit/>
          </a:bodyPr>
          <a:lstStyle/>
          <a:p>
            <a:pPr algn="ctr"/>
            <a:r>
              <a:rPr lang="en-US" sz="2200" dirty="0">
                <a:solidFill>
                  <a:schemeClr val="bg1"/>
                </a:solidFill>
              </a:rPr>
              <a:t> </a:t>
            </a:r>
            <a:r>
              <a:rPr lang="en-US" sz="2400" dirty="0">
                <a:solidFill>
                  <a:schemeClr val="bg1"/>
                </a:solidFill>
              </a:rPr>
              <a:t>As head of state, Nicholas approved the Russian </a:t>
            </a:r>
            <a:r>
              <a:rPr lang="en-US" sz="2400" dirty="0" err="1">
                <a:solidFill>
                  <a:schemeClr val="bg1"/>
                </a:solidFill>
              </a:rPr>
              <a:t>mobilisation</a:t>
            </a:r>
            <a:r>
              <a:rPr lang="en-US" sz="2400" dirty="0">
                <a:solidFill>
                  <a:schemeClr val="bg1"/>
                </a:solidFill>
              </a:rPr>
              <a:t> of August 1914, which marked the beginning of Russia's involvement in the First World War, a war in which 3.3 million Russians were </a:t>
            </a:r>
            <a:r>
              <a:rPr lang="en-US" sz="2400" dirty="0" err="1" smtClean="0">
                <a:solidFill>
                  <a:schemeClr val="bg1"/>
                </a:solidFill>
              </a:rPr>
              <a:t>killed.The</a:t>
            </a:r>
            <a:r>
              <a:rPr lang="en-US" sz="2400" dirty="0" smtClean="0">
                <a:solidFill>
                  <a:schemeClr val="bg1"/>
                </a:solidFill>
              </a:rPr>
              <a:t> </a:t>
            </a:r>
            <a:r>
              <a:rPr lang="en-US" sz="2400" dirty="0">
                <a:solidFill>
                  <a:schemeClr val="bg1"/>
                </a:solidFill>
              </a:rPr>
              <a:t>Imperial Army's severe losses and the High Command's incompetent handling of the war, along with other policies directed by Nicholas during his reign, are often cited as the leading causes of the fall of the Romanov </a:t>
            </a:r>
            <a:r>
              <a:rPr lang="en-US" sz="2400" dirty="0" smtClean="0">
                <a:solidFill>
                  <a:schemeClr val="bg1"/>
                </a:solidFill>
              </a:rPr>
              <a:t>dynasty</a:t>
            </a:r>
            <a:r>
              <a:rPr lang="pl-PL" sz="2400" dirty="0" smtClean="0">
                <a:solidFill>
                  <a:schemeClr val="bg1"/>
                </a:solidFill>
              </a:rPr>
              <a:t>.</a:t>
            </a:r>
            <a:endParaRPr lang="pl-PL" sz="2400" dirty="0">
              <a:solidFill>
                <a:schemeClr val="bg1"/>
              </a:solidFill>
            </a:endParaRPr>
          </a:p>
        </p:txBody>
      </p:sp>
      <p:pic>
        <p:nvPicPr>
          <p:cNvPr id="11" name="Symbol zastępczy zawartości 10"/>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004048" y="692696"/>
            <a:ext cx="3314812" cy="4966561"/>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759890808"/>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51520" y="-16799"/>
            <a:ext cx="4536504" cy="1162050"/>
          </a:xfrm>
        </p:spPr>
        <p:txBody>
          <a:bodyPr>
            <a:normAutofit/>
          </a:bodyPr>
          <a:lstStyle/>
          <a:p>
            <a:pPr algn="ctr"/>
            <a:r>
              <a:rPr lang="pl-PL" sz="2800" b="1" dirty="0">
                <a:solidFill>
                  <a:schemeClr val="bg1"/>
                </a:solidFill>
              </a:rPr>
              <a:t>Wilhelm II, German </a:t>
            </a:r>
            <a:r>
              <a:rPr lang="pl-PL" sz="2800" b="1" dirty="0" err="1">
                <a:solidFill>
                  <a:schemeClr val="bg1"/>
                </a:solidFill>
              </a:rPr>
              <a:t>Emperor</a:t>
            </a:r>
            <a:endParaRPr lang="pl-PL" sz="2800" dirty="0">
              <a:solidFill>
                <a:schemeClr val="bg1"/>
              </a:solidFill>
            </a:endParaRPr>
          </a:p>
        </p:txBody>
      </p:sp>
      <p:sp>
        <p:nvSpPr>
          <p:cNvPr id="3" name="Symbol zastępczy tekstu 2"/>
          <p:cNvSpPr>
            <a:spLocks noGrp="1"/>
          </p:cNvSpPr>
          <p:nvPr>
            <p:ph type="body" idx="2"/>
          </p:nvPr>
        </p:nvSpPr>
        <p:spPr>
          <a:xfrm>
            <a:off x="251520" y="1196752"/>
            <a:ext cx="4330826" cy="4602163"/>
          </a:xfrm>
        </p:spPr>
        <p:txBody>
          <a:bodyPr>
            <a:noAutofit/>
          </a:bodyPr>
          <a:lstStyle/>
          <a:p>
            <a:pPr algn="ctr"/>
            <a:r>
              <a:rPr lang="en-US" sz="2200" dirty="0">
                <a:solidFill>
                  <a:schemeClr val="bg1"/>
                </a:solidFill>
              </a:rPr>
              <a:t>Wilhelm was a friend of Franz Ferdinand, Archduke of Austria, and he was deeply shocked by his assassination on 28 June 1914. Wilhelm offered to support Austria-Hungary in crushing the Black Hand, the secret organization that had plotted the killing, and even sanctioned the use of force by Austria against the perceived source of the </a:t>
            </a:r>
            <a:r>
              <a:rPr lang="en-US" sz="2200" dirty="0" smtClean="0">
                <a:solidFill>
                  <a:schemeClr val="bg1"/>
                </a:solidFill>
              </a:rPr>
              <a:t>movement—Serbia</a:t>
            </a:r>
            <a:r>
              <a:rPr lang="pl-PL" sz="2200" dirty="0" smtClean="0">
                <a:solidFill>
                  <a:schemeClr val="bg1"/>
                </a:solidFill>
              </a:rPr>
              <a:t>.</a:t>
            </a:r>
          </a:p>
          <a:p>
            <a:pPr algn="ctr"/>
            <a:r>
              <a:rPr lang="en-US" sz="2200" dirty="0" smtClean="0">
                <a:solidFill>
                  <a:schemeClr val="bg1"/>
                </a:solidFill>
              </a:rPr>
              <a:t> </a:t>
            </a:r>
            <a:r>
              <a:rPr lang="en-US" sz="2200" dirty="0">
                <a:solidFill>
                  <a:schemeClr val="bg1"/>
                </a:solidFill>
              </a:rPr>
              <a:t>An ineffective war leader, he lost the support of the army, abdicated in November 1918, and fled to exile in the Netherlands.</a:t>
            </a:r>
            <a:endParaRPr lang="pl-PL" sz="2200" dirty="0">
              <a:solidFill>
                <a:schemeClr val="bg1"/>
              </a:solidFill>
            </a:endParaRPr>
          </a:p>
        </p:txBody>
      </p:sp>
      <p:pic>
        <p:nvPicPr>
          <p:cNvPr id="5" name="Symbol zastępczy zawartości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076056" y="692696"/>
            <a:ext cx="3390900" cy="50038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773090592"/>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755576" y="16559"/>
            <a:ext cx="3008313" cy="774626"/>
          </a:xfrm>
        </p:spPr>
        <p:txBody>
          <a:bodyPr>
            <a:normAutofit/>
          </a:bodyPr>
          <a:lstStyle/>
          <a:p>
            <a:r>
              <a:rPr lang="pl-PL" sz="3200" b="1" dirty="0">
                <a:solidFill>
                  <a:schemeClr val="bg1"/>
                </a:solidFill>
              </a:rPr>
              <a:t>John Joseph</a:t>
            </a:r>
            <a:endParaRPr lang="pl-PL" sz="3200" dirty="0"/>
          </a:p>
        </p:txBody>
      </p:sp>
      <p:sp>
        <p:nvSpPr>
          <p:cNvPr id="6" name="Symbol zastępczy tekstu 5"/>
          <p:cNvSpPr>
            <a:spLocks noGrp="1"/>
          </p:cNvSpPr>
          <p:nvPr>
            <p:ph type="body" idx="2"/>
          </p:nvPr>
        </p:nvSpPr>
        <p:spPr>
          <a:xfrm>
            <a:off x="107504" y="759210"/>
            <a:ext cx="4680520" cy="4602163"/>
          </a:xfrm>
        </p:spPr>
        <p:txBody>
          <a:bodyPr>
            <a:noAutofit/>
          </a:bodyPr>
          <a:lstStyle/>
          <a:p>
            <a:pPr algn="ctr"/>
            <a:r>
              <a:rPr lang="en-US" sz="2000" b="1" dirty="0">
                <a:solidFill>
                  <a:schemeClr val="bg1"/>
                </a:solidFill>
              </a:rPr>
              <a:t>John Joseph "Black Jack" Pershing </a:t>
            </a:r>
            <a:r>
              <a:rPr lang="en-US" sz="2000" dirty="0">
                <a:solidFill>
                  <a:schemeClr val="bg1"/>
                </a:solidFill>
              </a:rPr>
              <a:t>(September 13, 1860 – July 15, 1948), was a general officer in the United States Army who led the </a:t>
            </a:r>
            <a:r>
              <a:rPr lang="en-US" sz="2000" b="1" dirty="0">
                <a:solidFill>
                  <a:schemeClr val="bg1"/>
                </a:solidFill>
              </a:rPr>
              <a:t>American Expeditionary Forces in World War I</a:t>
            </a:r>
            <a:r>
              <a:rPr lang="en-US" sz="2000" dirty="0">
                <a:solidFill>
                  <a:schemeClr val="bg1"/>
                </a:solidFill>
              </a:rPr>
              <a:t>. Pershing is the only person to be promoted in his own lifetime to </a:t>
            </a:r>
            <a:r>
              <a:rPr lang="en-US" sz="2000" b="1" dirty="0">
                <a:solidFill>
                  <a:schemeClr val="bg1"/>
                </a:solidFill>
              </a:rPr>
              <a:t>General of the Armies</a:t>
            </a:r>
            <a:r>
              <a:rPr lang="en-US" sz="2000" dirty="0">
                <a:solidFill>
                  <a:schemeClr val="bg1"/>
                </a:solidFill>
              </a:rPr>
              <a:t>, the highest authorized rank in the United States Army, signifying service directly under the president</a:t>
            </a:r>
            <a:r>
              <a:rPr lang="pl-PL" sz="2000" dirty="0" smtClean="0">
                <a:solidFill>
                  <a:schemeClr val="bg1"/>
                </a:solidFill>
              </a:rPr>
              <a:t>.</a:t>
            </a:r>
            <a:endParaRPr lang="pl-PL" sz="2000" dirty="0">
              <a:solidFill>
                <a:schemeClr val="bg1"/>
              </a:solidFill>
            </a:endParaRPr>
          </a:p>
          <a:p>
            <a:pPr algn="ctr"/>
            <a:r>
              <a:rPr lang="en-US" sz="2000" dirty="0">
                <a:solidFill>
                  <a:schemeClr val="bg2"/>
                </a:solidFill>
              </a:rPr>
              <a:t>Because of the effects of trench warfare on soldiers' feet, in January 1918, Pershing oversaw the creation of an improved combat boot, the </a:t>
            </a:r>
            <a:r>
              <a:rPr lang="en-US" sz="2000" b="1" dirty="0">
                <a:solidFill>
                  <a:schemeClr val="bg2"/>
                </a:solidFill>
              </a:rPr>
              <a:t>"1918 Trench Boot</a:t>
            </a:r>
            <a:r>
              <a:rPr lang="en-US" sz="2000" dirty="0">
                <a:solidFill>
                  <a:schemeClr val="bg2"/>
                </a:solidFill>
              </a:rPr>
              <a:t>," which became known as the </a:t>
            </a:r>
            <a:r>
              <a:rPr lang="en-US" sz="2000" b="1" dirty="0">
                <a:solidFill>
                  <a:schemeClr val="bg2"/>
                </a:solidFill>
              </a:rPr>
              <a:t>"Pershing Boot"</a:t>
            </a:r>
            <a:r>
              <a:rPr lang="en-US" sz="2000" dirty="0">
                <a:solidFill>
                  <a:schemeClr val="bg2"/>
                </a:solidFill>
              </a:rPr>
              <a:t> upon its introduction</a:t>
            </a:r>
            <a:r>
              <a:rPr lang="en-US" sz="2000" dirty="0" smtClean="0">
                <a:solidFill>
                  <a:schemeClr val="bg2"/>
                </a:solidFill>
              </a:rPr>
              <a:t>.</a:t>
            </a:r>
            <a:endParaRPr lang="pl-PL" sz="2000" dirty="0">
              <a:solidFill>
                <a:schemeClr val="bg2"/>
              </a:solidFill>
            </a:endParaRPr>
          </a:p>
        </p:txBody>
      </p:sp>
      <p:pic>
        <p:nvPicPr>
          <p:cNvPr id="7" name="Symbol zastępczy zawartości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148064" y="1124744"/>
            <a:ext cx="3530717" cy="4814614"/>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312917524"/>
      </p:ext>
    </p:extLst>
  </p:cSld>
  <p:clrMapOvr>
    <a:masterClrMapping/>
  </p:clrMapOvr>
  <p:transition spd="slow">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Wierzchołek">
  <a:themeElements>
    <a:clrScheme name="Odcienie szarości">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 klasyczny">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Kapitał">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2">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1845</TotalTime>
  <Words>2644</Words>
  <Application>Microsoft Office PowerPoint</Application>
  <PresentationFormat>Pokaz na ekranie (4:3)</PresentationFormat>
  <Paragraphs>112</Paragraphs>
  <Slides>41</Slides>
  <Notes>1</Notes>
  <HiddenSlides>0</HiddenSlides>
  <MMClips>1</MMClips>
  <ScaleCrop>false</ScaleCrop>
  <HeadingPairs>
    <vt:vector size="4" baseType="variant">
      <vt:variant>
        <vt:lpstr>Motyw</vt:lpstr>
      </vt:variant>
      <vt:variant>
        <vt:i4>1</vt:i4>
      </vt:variant>
      <vt:variant>
        <vt:lpstr>Tytuły slajdów</vt:lpstr>
      </vt:variant>
      <vt:variant>
        <vt:i4>41</vt:i4>
      </vt:variant>
    </vt:vector>
  </HeadingPairs>
  <TitlesOfParts>
    <vt:vector size="42" baseType="lpstr">
      <vt:lpstr>Wierzchołek</vt:lpstr>
      <vt:lpstr>Prezentacja programu PowerPoint</vt:lpstr>
      <vt:lpstr>Prezentacja programu PowerPoint</vt:lpstr>
      <vt:lpstr>The four years of the Great  War– as it was then known–saw unprecedented levels of carnage and destruction, thanks to grueling trench warfare and the introduction of modern weaponry such as machine guns, tanks and chemical weapons. By the time World War I ended in the defeat of the Central Powers in November 1918, more than 9 million soldiers had been killed and 21 million more wounded.</vt:lpstr>
      <vt:lpstr>The Causes of World War One</vt:lpstr>
      <vt:lpstr>The Schlieffen Plan</vt:lpstr>
      <vt:lpstr>The most important people of world war one </vt:lpstr>
      <vt:lpstr>Nicholas II – Tsar of Russia</vt:lpstr>
      <vt:lpstr>Wilhelm II, German Emperor</vt:lpstr>
      <vt:lpstr>John Joseph</vt:lpstr>
      <vt:lpstr>John French </vt:lpstr>
      <vt:lpstr>Ferdinand Foch</vt:lpstr>
      <vt:lpstr>Trench warfare</vt:lpstr>
      <vt:lpstr>Prezentacja programu PowerPoint</vt:lpstr>
      <vt:lpstr>Trench warfare</vt:lpstr>
      <vt:lpstr>Machine Guns</vt:lpstr>
      <vt:lpstr>Prezentacja programu PowerPoint</vt:lpstr>
      <vt:lpstr>Naval warfare</vt:lpstr>
      <vt:lpstr>Prezentacja programu PowerPoint</vt:lpstr>
      <vt:lpstr>The World War firsts</vt:lpstr>
      <vt:lpstr>The first use of tanks</vt:lpstr>
      <vt:lpstr>Prezentacja programu PowerPoint</vt:lpstr>
      <vt:lpstr>The first fleets of fighting aircraft</vt:lpstr>
      <vt:lpstr>The first chemical warfare which led to the first gas masks</vt:lpstr>
      <vt:lpstr>Prezentacja programu PowerPoint</vt:lpstr>
      <vt:lpstr>The first x-ray machines</vt:lpstr>
      <vt:lpstr>Prezentacja programu PowerPoint</vt:lpstr>
      <vt:lpstr>Prezentacja programu PowerPoint</vt:lpstr>
      <vt:lpstr>The first established blood bank</vt:lpstr>
      <vt:lpstr>Some battles of WW1</vt:lpstr>
      <vt:lpstr>     First Battle                        Second Battle     of the Marne                        of the Marne</vt:lpstr>
      <vt:lpstr>The attack of the French Army</vt:lpstr>
      <vt:lpstr>The great retreat of the German army from the banks of the River Marne</vt:lpstr>
      <vt:lpstr>The Battle of the Somme </vt:lpstr>
      <vt:lpstr>Royal Irish Rifles ration party Somme July 1916</vt:lpstr>
      <vt:lpstr>Battle of Verdun</vt:lpstr>
      <vt:lpstr>Prezentacja programu PowerPoint</vt:lpstr>
      <vt:lpstr>The end of WW1</vt:lpstr>
      <vt:lpstr>Men of US 64th Regiment, 7th Infantry Division, celebrate the news of the Armistice, 11 November 1918.</vt:lpstr>
      <vt:lpstr>Aftermath of World War I</vt:lpstr>
      <vt:lpstr>Thank you for your attention   SZYMON SZTACHELEK class 6c, SP 9 Dzierżoniów, Poland „Christmas Truce”, December 2014</vt:lpstr>
      <vt:lpstr>Resourses:</vt:lpstr>
    </vt:vector>
  </TitlesOfParts>
  <Company>dom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Wojna Światowa</dc:title>
  <dc:creator>Wioleta Sztachelek</dc:creator>
  <cp:lastModifiedBy>AS</cp:lastModifiedBy>
  <cp:revision>98</cp:revision>
  <dcterms:created xsi:type="dcterms:W3CDTF">2012-05-16T18:17:10Z</dcterms:created>
  <dcterms:modified xsi:type="dcterms:W3CDTF">2015-01-11T16:36:02Z</dcterms:modified>
</cp:coreProperties>
</file>