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60" r:id="rId4"/>
    <p:sldId id="258" r:id="rId5"/>
    <p:sldId id="261" r:id="rId6"/>
    <p:sldId id="259" r:id="rId7"/>
    <p:sldId id="262" r:id="rId8"/>
    <p:sldId id="267" r:id="rId9"/>
    <p:sldId id="268" r:id="rId10"/>
    <p:sldId id="26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309" autoAdjust="0"/>
    <p:restoredTop sz="94343" autoAdjust="0"/>
  </p:normalViewPr>
  <p:slideViewPr>
    <p:cSldViewPr snapToGrid="0">
      <p:cViewPr varScale="1">
        <p:scale>
          <a:sx n="52" d="100"/>
          <a:sy n="52" d="100"/>
        </p:scale>
        <p:origin x="-108" y="-456"/>
      </p:cViewPr>
      <p:guideLst>
        <p:guide orient="horz" pos="2160"/>
        <p:guide pos="3840"/>
      </p:guideLst>
    </p:cSldViewPr>
  </p:slideViewPr>
  <p:outlineViewPr>
    <p:cViewPr>
      <p:scale>
        <a:sx n="33" d="100"/>
        <a:sy n="33" d="100"/>
      </p:scale>
      <p:origin x="0" y="-37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48A87A34-81AB-432B-8DAE-1953F412C126}" type="datetimeFigureOut">
              <a:rPr lang="en-US" smtClean="0"/>
              <a:t>3/22/2019</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D22F896-40B5-4ADD-8801-0D06FADFA095}" type="slidenum">
              <a:rPr lang="en-US" smtClean="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8061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41822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08516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07301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3/22/2019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9449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55162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4853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48359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88609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54424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5963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48A87A34-81AB-432B-8DAE-1953F412C126}" type="datetimeFigureOut">
              <a:rPr lang="en-US" smtClean="0"/>
              <a:pPr/>
              <a:t>3/22/2019</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2503377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2.wav"/><Relationship Id="rId1" Type="http://schemas.openxmlformats.org/officeDocument/2006/relationships/slideLayout" Target="../slideLayouts/slideLayout2.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jp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jpg"/></Relationships>
</file>

<file path=ppt/slides/_rels/slide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882376"/>
            <a:ext cx="9966960" cy="2054788"/>
          </a:xfrm>
        </p:spPr>
        <p:txBody>
          <a:bodyPr/>
          <a:lstStyle/>
          <a:p>
            <a:r>
              <a:rPr lang="en-US" dirty="0" err="1"/>
              <a:t>t</a:t>
            </a:r>
            <a:r>
              <a:rPr lang="en-US" dirty="0" err="1" smtClean="0"/>
              <a:t>HE</a:t>
            </a:r>
            <a:r>
              <a:rPr lang="en-US" dirty="0" smtClean="0"/>
              <a:t> THREE LITTLE PIGS</a:t>
            </a:r>
            <a:endParaRPr lang="bg-BG" dirty="0"/>
          </a:p>
        </p:txBody>
      </p:sp>
      <p:sp>
        <p:nvSpPr>
          <p:cNvPr id="3" name="Subtitle 2"/>
          <p:cNvSpPr>
            <a:spLocks noGrp="1"/>
          </p:cNvSpPr>
          <p:nvPr>
            <p:ph type="subTitle" idx="1"/>
          </p:nvPr>
        </p:nvSpPr>
        <p:spPr/>
        <p:txBody>
          <a:bodyPr/>
          <a:lstStyle/>
          <a:p>
            <a:endParaRPr lang="bg-BG"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7018" y="3862706"/>
            <a:ext cx="5098470" cy="2549235"/>
          </a:xfrm>
          <a:prstGeom prst="rect">
            <a:avLst/>
          </a:prstGeom>
        </p:spPr>
      </p:pic>
    </p:spTree>
    <p:extLst>
      <p:ext uri="{BB962C8B-B14F-4D97-AF65-F5344CB8AC3E}">
        <p14:creationId xmlns:p14="http://schemas.microsoft.com/office/powerpoint/2010/main" val="5783987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95268" y="540515"/>
            <a:ext cx="1915250" cy="1434589"/>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95268" y="4738337"/>
            <a:ext cx="1619089" cy="1777972"/>
          </a:xfrm>
          <a:prstGeom prst="rect">
            <a:avLst/>
          </a:prstGeom>
        </p:spPr>
      </p:pic>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95268" y="2501394"/>
            <a:ext cx="1838242" cy="1913443"/>
          </a:xfrm>
          <a:prstGeom prst="rect">
            <a:avLst/>
          </a:prstGeom>
        </p:spPr>
      </p:pic>
      <p:sp>
        <p:nvSpPr>
          <p:cNvPr id="8" name="Правоъгълник 7"/>
          <p:cNvSpPr/>
          <p:nvPr/>
        </p:nvSpPr>
        <p:spPr>
          <a:xfrm>
            <a:off x="851974" y="757166"/>
            <a:ext cx="1345240" cy="661720"/>
          </a:xfrm>
          <a:prstGeom prst="rect">
            <a:avLst/>
          </a:prstGeom>
        </p:spPr>
        <p:txBody>
          <a:bodyPr wrap="none">
            <a:spAutoFit/>
          </a:bodyPr>
          <a:lstStyle/>
          <a:p>
            <a:r>
              <a:rPr lang="en-US" sz="3700" dirty="0" err="1" smtClean="0">
                <a:solidFill>
                  <a:schemeClr val="accent1"/>
                </a:solidFill>
              </a:rPr>
              <a:t>slama</a:t>
            </a:r>
            <a:endParaRPr lang="bg-BG" dirty="0"/>
          </a:p>
        </p:txBody>
      </p:sp>
      <p:sp>
        <p:nvSpPr>
          <p:cNvPr id="9" name="Правоъгълник 8"/>
          <p:cNvSpPr/>
          <p:nvPr/>
        </p:nvSpPr>
        <p:spPr>
          <a:xfrm>
            <a:off x="5997047" y="2992308"/>
            <a:ext cx="1861407" cy="661720"/>
          </a:xfrm>
          <a:prstGeom prst="rect">
            <a:avLst/>
          </a:prstGeom>
        </p:spPr>
        <p:txBody>
          <a:bodyPr wrap="none">
            <a:spAutoFit/>
          </a:bodyPr>
          <a:lstStyle/>
          <a:p>
            <a:pPr marL="571500" indent="-571500">
              <a:buFont typeface="Courier New" panose="02070309020205020404" pitchFamily="49" charset="0"/>
              <a:buChar char="o"/>
            </a:pPr>
            <a:r>
              <a:rPr lang="en-US" sz="3700" dirty="0">
                <a:solidFill>
                  <a:schemeClr val="accent1"/>
                </a:solidFill>
              </a:rPr>
              <a:t>sticks</a:t>
            </a:r>
          </a:p>
        </p:txBody>
      </p:sp>
      <p:sp>
        <p:nvSpPr>
          <p:cNvPr id="10" name="Правоъгълник 9"/>
          <p:cNvSpPr/>
          <p:nvPr/>
        </p:nvSpPr>
        <p:spPr>
          <a:xfrm>
            <a:off x="6009871" y="5296463"/>
            <a:ext cx="1848583" cy="661720"/>
          </a:xfrm>
          <a:prstGeom prst="rect">
            <a:avLst/>
          </a:prstGeom>
        </p:spPr>
        <p:txBody>
          <a:bodyPr wrap="none">
            <a:spAutoFit/>
          </a:bodyPr>
          <a:lstStyle/>
          <a:p>
            <a:pPr marL="571500" indent="-571500">
              <a:buFont typeface="Courier New" panose="02070309020205020404" pitchFamily="49" charset="0"/>
              <a:buChar char="o"/>
            </a:pPr>
            <a:r>
              <a:rPr lang="en-US" sz="3700" dirty="0">
                <a:solidFill>
                  <a:schemeClr val="accent1"/>
                </a:solidFill>
              </a:rPr>
              <a:t>straw</a:t>
            </a:r>
            <a:endParaRPr lang="bg-BG" sz="3700" dirty="0">
              <a:solidFill>
                <a:schemeClr val="accent1"/>
              </a:solidFill>
            </a:endParaRPr>
          </a:p>
        </p:txBody>
      </p:sp>
      <p:sp>
        <p:nvSpPr>
          <p:cNvPr id="11" name="Правоъгълник 10"/>
          <p:cNvSpPr/>
          <p:nvPr/>
        </p:nvSpPr>
        <p:spPr>
          <a:xfrm>
            <a:off x="5940941" y="806291"/>
            <a:ext cx="1917513" cy="661720"/>
          </a:xfrm>
          <a:prstGeom prst="rect">
            <a:avLst/>
          </a:prstGeom>
        </p:spPr>
        <p:txBody>
          <a:bodyPr wrap="none">
            <a:spAutoFit/>
          </a:bodyPr>
          <a:lstStyle/>
          <a:p>
            <a:pPr marL="571500" indent="-571500">
              <a:buFont typeface="Courier New" panose="02070309020205020404" pitchFamily="49" charset="0"/>
              <a:buChar char="o"/>
            </a:pPr>
            <a:r>
              <a:rPr lang="en-US" sz="3700" dirty="0">
                <a:solidFill>
                  <a:schemeClr val="accent1"/>
                </a:solidFill>
              </a:rPr>
              <a:t>bricks</a:t>
            </a:r>
            <a:endParaRPr lang="bg-BG" sz="3700" dirty="0">
              <a:solidFill>
                <a:schemeClr val="accent1"/>
              </a:solidFill>
            </a:endParaRPr>
          </a:p>
        </p:txBody>
      </p:sp>
      <p:sp>
        <p:nvSpPr>
          <p:cNvPr id="12" name="Овално изнесено означение 11"/>
          <p:cNvSpPr/>
          <p:nvPr/>
        </p:nvSpPr>
        <p:spPr>
          <a:xfrm>
            <a:off x="8503920" y="525260"/>
            <a:ext cx="2852928" cy="2030998"/>
          </a:xfrm>
          <a:prstGeom prst="wedgeEllipseCallout">
            <a:avLst>
              <a:gd name="adj1" fmla="val -70833"/>
              <a:gd name="adj2" fmla="val 1822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Well done!</a:t>
            </a:r>
            <a:endParaRPr lang="bg-BG" sz="3200" dirty="0"/>
          </a:p>
        </p:txBody>
      </p:sp>
      <p:sp>
        <p:nvSpPr>
          <p:cNvPr id="13" name="Овално изнесено означение 12"/>
          <p:cNvSpPr/>
          <p:nvPr/>
        </p:nvSpPr>
        <p:spPr>
          <a:xfrm>
            <a:off x="8601456" y="3487113"/>
            <a:ext cx="2852928" cy="2030998"/>
          </a:xfrm>
          <a:prstGeom prst="wedgeEllipseCallout">
            <a:avLst>
              <a:gd name="adj1" fmla="val -16346"/>
              <a:gd name="adj2" fmla="val 4179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Try again!</a:t>
            </a:r>
            <a:endParaRPr lang="bg-BG" sz="3200" dirty="0"/>
          </a:p>
        </p:txBody>
      </p:sp>
    </p:spTree>
    <p:extLst>
      <p:ext uri="{BB962C8B-B14F-4D97-AF65-F5344CB8AC3E}">
        <p14:creationId xmlns:p14="http://schemas.microsoft.com/office/powerpoint/2010/main" val="369127554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subTnLst>
                                    <p:set>
                                      <p:cBhvr override="childStyle">
                                        <p:cTn dur="1" fill="hold" display="0" masterRel="sameClick" afterEffect="1">
                                          <p:stCondLst>
                                            <p:cond evt="end" delay="0">
                                              <p:tn val="5"/>
                                            </p:cond>
                                          </p:stCondLst>
                                        </p:cTn>
                                        <p:tgtEl>
                                          <p:spTgt spid="13"/>
                                        </p:tgtEl>
                                        <p:attrNameLst>
                                          <p:attrName>style.visibility</p:attrName>
                                        </p:attrNameLst>
                                      </p:cBhvr>
                                      <p:to>
                                        <p:strVal val="hidden"/>
                                      </p:to>
                                    </p:set>
                                    <p:audio>
                                      <p:cMediaNode>
                                        <p:cTn display="0" masterRel="sameClick">
                                          <p:stCondLst>
                                            <p:cond evt="begin" delay="0">
                                              <p:tn val="5"/>
                                            </p:cond>
                                          </p:stCondLst>
                                          <p:endCondLst>
                                            <p:cond evt="onStopAudio" delay="0">
                                              <p:tgtEl>
                                                <p:sldTgt/>
                                              </p:tgtEl>
                                            </p:cond>
                                          </p:endCondLst>
                                        </p:cTn>
                                        <p:tgtEl>
                                          <p:sndTgt r:embed="rId2" name="wind.wav"/>
                                        </p:tgtEl>
                                      </p:cMediaNode>
                                    </p:audio>
                                  </p:subTnLst>
                                </p:cTn>
                              </p:par>
                            </p:childTnLst>
                          </p:cTn>
                        </p:par>
                      </p:childTnLst>
                    </p:cTn>
                  </p:par>
                </p:childTnLst>
              </p:cTn>
              <p:nextCondLst>
                <p:cond evt="onClick" delay="0">
                  <p:tgtEl>
                    <p:spTgt spid="9"/>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6" presetClass="entr" presetSubtype="32" fill="hold" grpId="0" nodeType="clickEffect">
                                  <p:stCondLst>
                                    <p:cond delay="1000"/>
                                  </p:stCondLst>
                                  <p:childTnLst>
                                    <p:set>
                                      <p:cBhvr>
                                        <p:cTn id="12" dur="1" fill="hold">
                                          <p:stCondLst>
                                            <p:cond delay="0"/>
                                          </p:stCondLst>
                                        </p:cTn>
                                        <p:tgtEl>
                                          <p:spTgt spid="12"/>
                                        </p:tgtEl>
                                        <p:attrNameLst>
                                          <p:attrName>style.visibility</p:attrName>
                                        </p:attrNameLst>
                                      </p:cBhvr>
                                      <p:to>
                                        <p:strVal val="visible"/>
                                      </p:to>
                                    </p:set>
                                    <p:animEffect transition="in" filter="circle(out)">
                                      <p:cBhvr>
                                        <p:cTn id="13" dur="2000"/>
                                        <p:tgtEl>
                                          <p:spTgt spid="12"/>
                                        </p:tgtEl>
                                      </p:cBhvr>
                                    </p:animEffect>
                                  </p:childTnLst>
                                  <p:subTnLst>
                                    <p:set>
                                      <p:cBhvr override="childStyle">
                                        <p:cTn dur="1" fill="hold" display="0" masterRel="sameClick" afterEffect="1">
                                          <p:stCondLst>
                                            <p:cond evt="end" delay="0">
                                              <p:tn val="11"/>
                                            </p:cond>
                                          </p:stCondLst>
                                        </p:cTn>
                                        <p:tgtEl>
                                          <p:spTgt spid="12"/>
                                        </p:tgtEl>
                                        <p:attrNameLst>
                                          <p:attrName>style.visibility</p:attrName>
                                        </p:attrNameLst>
                                      </p:cBhvr>
                                      <p:to>
                                        <p:strVal val="hidden"/>
                                      </p:to>
                                    </p:set>
                                    <p:audio>
                                      <p:cMediaNode>
                                        <p:cTn display="0" masterRel="sameClick">
                                          <p:stCondLst>
                                            <p:cond evt="begin" delay="0">
                                              <p:tn val="11"/>
                                            </p:cond>
                                          </p:stCondLst>
                                          <p:endCondLst>
                                            <p:cond evt="onStopAudio" delay="0">
                                              <p:tgtEl>
                                                <p:sldTgt/>
                                              </p:tgtEl>
                                            </p:cond>
                                          </p:endCondLst>
                                        </p:cTn>
                                        <p:tgtEl>
                                          <p:sndTgt r:embed="rId3" name="drumroll.wav"/>
                                        </p:tgtEl>
                                      </p:cMediaNode>
                                    </p:audio>
                                  </p:subTnLst>
                                </p:cTn>
                              </p:par>
                            </p:childTnLst>
                          </p:cTn>
                        </p:par>
                      </p:childTnLst>
                    </p:cTn>
                  </p:par>
                </p:childTnLst>
              </p:cTn>
              <p:nextCondLst>
                <p:cond evt="onClick" delay="0">
                  <p:tgtEl>
                    <p:spTgt spid="10"/>
                  </p:tgtEl>
                </p:cond>
              </p:nextCondLst>
            </p:seq>
            <p:seq concurrent="1" nextAc="seek">
              <p:cTn id="14" restart="whenNotActive" fill="hold" evtFilter="cancelBubble" nodeType="interactiveSeq">
                <p:stCondLst>
                  <p:cond evt="onClick" delay="0">
                    <p:tgtEl>
                      <p:spTgt spid="11"/>
                    </p:tgtEl>
                  </p:cond>
                </p:stCondLst>
                <p:endSync evt="end" delay="0">
                  <p:rtn val="all"/>
                </p:endSync>
                <p:childTnLst>
                  <p:par>
                    <p:cTn id="15" fill="hold">
                      <p:stCondLst>
                        <p:cond delay="0"/>
                      </p:stCondLst>
                      <p:childTnLst>
                        <p:par>
                          <p:cTn id="16" fill="hold">
                            <p:stCondLst>
                              <p:cond delay="0"/>
                            </p:stCondLst>
                            <p:childTnLst>
                              <p:par>
                                <p:cTn id="17" presetID="6" presetClass="entr" presetSubtype="32" fill="hold" grpId="1"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circle(out)">
                                      <p:cBhvr>
                                        <p:cTn id="19" dur="2000"/>
                                        <p:tgtEl>
                                          <p:spTgt spid="13"/>
                                        </p:tgtEl>
                                      </p:cBhvr>
                                    </p:animEffect>
                                  </p:childTnLst>
                                  <p:subTnLst>
                                    <p:set>
                                      <p:cBhvr override="childStyle">
                                        <p:cTn dur="1" fill="hold" display="0" masterRel="sameClick" afterEffect="1">
                                          <p:stCondLst>
                                            <p:cond evt="end" delay="0">
                                              <p:tn val="17"/>
                                            </p:cond>
                                          </p:stCondLst>
                                        </p:cTn>
                                        <p:tgtEl>
                                          <p:spTgt spid="13"/>
                                        </p:tgtEl>
                                        <p:attrNameLst>
                                          <p:attrName>style.visibility</p:attrName>
                                        </p:attrNameLst>
                                      </p:cBhvr>
                                      <p:to>
                                        <p:strVal val="hidden"/>
                                      </p:to>
                                    </p:set>
                                    <p:audio>
                                      <p:cMediaNode>
                                        <p:cTn display="0" masterRel="sameClick">
                                          <p:stCondLst>
                                            <p:cond evt="begin" delay="0">
                                              <p:tn val="17"/>
                                            </p:cond>
                                          </p:stCondLst>
                                          <p:endCondLst>
                                            <p:cond evt="onStopAudio" delay="0">
                                              <p:tgtEl>
                                                <p:sldTgt/>
                                              </p:tgtEl>
                                            </p:cond>
                                          </p:endCondLst>
                                        </p:cTn>
                                        <p:tgtEl>
                                          <p:sndTgt r:embed="rId2" name="wind.wav"/>
                                        </p:tgtEl>
                                      </p:cMediaNode>
                                    </p:audio>
                                  </p:subTnLst>
                                </p:cTn>
                              </p:par>
                            </p:childTnLst>
                          </p:cTn>
                        </p:par>
                      </p:childTnLst>
                    </p:cTn>
                  </p:par>
                </p:childTnLst>
              </p:cTn>
              <p:nextCondLst>
                <p:cond evt="onClick" delay="0">
                  <p:tgtEl>
                    <p:spTgt spid="11"/>
                  </p:tgtEl>
                </p:cond>
              </p:nextCondLst>
            </p:seq>
          </p:childTnLst>
        </p:cTn>
      </p:par>
    </p:tnLst>
    <p:bldLst>
      <p:bldP spid="12" grpId="0" animBg="1"/>
      <p:bldP spid="13" grpId="0" animBg="1"/>
      <p:bldP spid="13"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6023" y="600891"/>
            <a:ext cx="10179849" cy="5495109"/>
          </a:xfrm>
        </p:spPr>
        <p:txBody>
          <a:bodyPr>
            <a:normAutofit/>
          </a:bodyPr>
          <a:lstStyle/>
          <a:p>
            <a:pPr>
              <a:lnSpc>
                <a:spcPct val="107000"/>
              </a:lnSpc>
              <a:spcAft>
                <a:spcPts val="800"/>
              </a:spcAft>
            </a:pPr>
            <a:r>
              <a:rPr lang="bg-BG" sz="2400" dirty="0">
                <a:latin typeface="Calibri" panose="020F0502020204030204" pitchFamily="34" charset="0"/>
                <a:ea typeface="Calibri" panose="020F0502020204030204" pitchFamily="34" charset="0"/>
                <a:cs typeface="Times New Roman" panose="02020603050405020304" pitchFamily="18" charset="0"/>
              </a:rPr>
              <a:t>Once upon a time there were three little pigs and the time came for them to leave home and seek their fortunes. Before they left, their mother told them " Whatever you do , do it the best that you can because that's the way to get along in the world.</a:t>
            </a:r>
          </a:p>
          <a:p>
            <a:pPr>
              <a:lnSpc>
                <a:spcPct val="107000"/>
              </a:lnSpc>
              <a:spcAft>
                <a:spcPts val="800"/>
              </a:spcAft>
            </a:pPr>
            <a:r>
              <a:rPr lang="bg-BG" sz="2400" dirty="0">
                <a:latin typeface="Calibri" panose="020F0502020204030204" pitchFamily="34" charset="0"/>
                <a:ea typeface="Calibri" panose="020F0502020204030204" pitchFamily="34" charset="0"/>
                <a:cs typeface="Times New Roman" panose="02020603050405020304" pitchFamily="18" charset="0"/>
              </a:rPr>
              <a:t>The first little pig built his house out of </a:t>
            </a:r>
            <a:r>
              <a:rPr lang="en-US" sz="2400" dirty="0" err="1" smtClean="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slama</a:t>
            </a:r>
            <a:r>
              <a:rPr lang="bg-BG" sz="2400" dirty="0" smtClean="0">
                <a:latin typeface="Calibri" panose="020F0502020204030204" pitchFamily="34" charset="0"/>
                <a:ea typeface="Calibri" panose="020F0502020204030204" pitchFamily="34" charset="0"/>
                <a:cs typeface="Times New Roman" panose="02020603050405020304" pitchFamily="18" charset="0"/>
              </a:rPr>
              <a:t> </a:t>
            </a:r>
            <a:r>
              <a:rPr lang="bg-BG" sz="2400" dirty="0">
                <a:latin typeface="Calibri" panose="020F0502020204030204" pitchFamily="34" charset="0"/>
                <a:ea typeface="Calibri" panose="020F0502020204030204" pitchFamily="34" charset="0"/>
                <a:cs typeface="Times New Roman" panose="02020603050405020304" pitchFamily="18" charset="0"/>
              </a:rPr>
              <a:t>because it was the easiest thing to do. The second little pig built his house out </a:t>
            </a:r>
            <a:r>
              <a:rPr lang="bg-BG" sz="2400" dirty="0" smtClean="0">
                <a:latin typeface="Calibri" panose="020F0502020204030204" pitchFamily="34" charset="0"/>
                <a:ea typeface="Calibri" panose="020F0502020204030204" pitchFamily="34" charset="0"/>
                <a:cs typeface="Times New Roman" panose="02020603050405020304" pitchFamily="18" charset="0"/>
              </a:rPr>
              <a:t>of</a:t>
            </a:r>
            <a:r>
              <a:rPr lang="bg-BG" sz="2400" dirty="0" smtClean="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2400" dirty="0" err="1" smtClean="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klonki</a:t>
            </a:r>
            <a:r>
              <a:rPr lang="bg-BG" sz="2400" dirty="0" smtClean="0">
                <a:latin typeface="Calibri" panose="020F0502020204030204" pitchFamily="34" charset="0"/>
                <a:ea typeface="Calibri" panose="020F0502020204030204" pitchFamily="34" charset="0"/>
                <a:cs typeface="Times New Roman" panose="02020603050405020304" pitchFamily="18" charset="0"/>
              </a:rPr>
              <a:t>. </a:t>
            </a:r>
            <a:r>
              <a:rPr lang="bg-BG" sz="2400" dirty="0">
                <a:latin typeface="Calibri" panose="020F0502020204030204" pitchFamily="34" charset="0"/>
                <a:ea typeface="Calibri" panose="020F0502020204030204" pitchFamily="34" charset="0"/>
                <a:cs typeface="Times New Roman" panose="02020603050405020304" pitchFamily="18" charset="0"/>
              </a:rPr>
              <a:t>This was a little bit stronger than a straw house. The third little pig built his house out of </a:t>
            </a:r>
            <a:r>
              <a:rPr lang="en-US" sz="2400" dirty="0" err="1" smtClean="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tuhli</a:t>
            </a:r>
            <a:r>
              <a:rPr lang="bg-BG" sz="2400" dirty="0" smtClean="0">
                <a:latin typeface="Calibri" panose="020F0502020204030204" pitchFamily="34" charset="0"/>
                <a:ea typeface="Calibri" panose="020F0502020204030204" pitchFamily="34" charset="0"/>
                <a:cs typeface="Times New Roman" panose="02020603050405020304" pitchFamily="18" charset="0"/>
              </a:rPr>
              <a:t>.</a:t>
            </a:r>
            <a:endParaRPr lang="bg-BG" sz="2400" dirty="0">
              <a:latin typeface="Calibri" panose="020F0502020204030204" pitchFamily="34" charset="0"/>
              <a:ea typeface="Calibri" panose="020F0502020204030204" pitchFamily="34" charset="0"/>
              <a:cs typeface="Times New Roman" panose="02020603050405020304" pitchFamily="18" charset="0"/>
            </a:endParaRPr>
          </a:p>
          <a:p>
            <a:endParaRPr lang="bg-BG"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47765" y="3990108"/>
            <a:ext cx="4156364" cy="2493819"/>
          </a:xfrm>
          <a:prstGeom prst="rect">
            <a:avLst/>
          </a:prstGeom>
        </p:spPr>
      </p:pic>
    </p:spTree>
    <p:extLst>
      <p:ext uri="{BB962C8B-B14F-4D97-AF65-F5344CB8AC3E}">
        <p14:creationId xmlns:p14="http://schemas.microsoft.com/office/powerpoint/2010/main" val="24722401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6692" y="554182"/>
            <a:ext cx="10129180" cy="5541818"/>
          </a:xfrm>
        </p:spPr>
        <p:txBody>
          <a:bodyPr/>
          <a:lstStyle/>
          <a:p>
            <a:pPr lvl="0">
              <a:lnSpc>
                <a:spcPct val="107000"/>
              </a:lnSpc>
              <a:spcAft>
                <a:spcPts val="800"/>
              </a:spcAft>
              <a:buClr>
                <a:srgbClr val="A6B727"/>
              </a:buClr>
            </a:pPr>
            <a:r>
              <a:rPr lang="bg-BG" sz="2400" dirty="0">
                <a:solidFill>
                  <a:srgbClr val="A6B727"/>
                </a:solidFill>
                <a:latin typeface="Calibri" panose="020F0502020204030204" pitchFamily="34" charset="0"/>
                <a:ea typeface="Calibri" panose="020F0502020204030204" pitchFamily="34" charset="0"/>
                <a:cs typeface="Times New Roman" panose="02020603050405020304" pitchFamily="18" charset="0"/>
              </a:rPr>
              <a:t>One night the big bad wolf, who dearly loved to eat fat little piggies, came along and saw the first little pig in his house of </a:t>
            </a:r>
            <a:r>
              <a:rPr lang="en-US" sz="2400" dirty="0" err="1" smtClean="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slama</a:t>
            </a:r>
            <a:r>
              <a:rPr lang="bg-BG" sz="2400" dirty="0" smtClean="0">
                <a:solidFill>
                  <a:srgbClr val="A6B727"/>
                </a:solidFill>
                <a:latin typeface="Calibri" panose="020F0502020204030204" pitchFamily="34" charset="0"/>
                <a:ea typeface="Calibri" panose="020F0502020204030204" pitchFamily="34" charset="0"/>
                <a:cs typeface="Times New Roman" panose="02020603050405020304" pitchFamily="18" charset="0"/>
              </a:rPr>
              <a:t>. </a:t>
            </a:r>
            <a:r>
              <a:rPr lang="bg-BG" sz="2400" dirty="0">
                <a:solidFill>
                  <a:srgbClr val="A6B727"/>
                </a:solidFill>
                <a:latin typeface="Calibri" panose="020F0502020204030204" pitchFamily="34" charset="0"/>
                <a:ea typeface="Calibri" panose="020F0502020204030204" pitchFamily="34" charset="0"/>
                <a:cs typeface="Times New Roman" panose="02020603050405020304" pitchFamily="18" charset="0"/>
              </a:rPr>
              <a:t>He said "Let me in, Let me in, little pig or I'll huff and I'll puff and I'll blow your house in!" "Not by the hair of my chinny chin chin", said the little pig. But of course the wolf did blow the house in </a:t>
            </a:r>
            <a:r>
              <a:rPr lang="bg-BG" sz="2400" dirty="0" smtClean="0">
                <a:solidFill>
                  <a:srgbClr val="A6B727"/>
                </a:solidFill>
                <a:latin typeface="Calibri" panose="020F0502020204030204" pitchFamily="34" charset="0"/>
                <a:ea typeface="Calibri" panose="020F0502020204030204" pitchFamily="34" charset="0"/>
                <a:cs typeface="Times New Roman" panose="02020603050405020304" pitchFamily="18" charset="0"/>
              </a:rPr>
              <a:t>and </a:t>
            </a:r>
            <a:r>
              <a:rPr lang="bg-BG" sz="2400" dirty="0">
                <a:solidFill>
                  <a:srgbClr val="A6B727"/>
                </a:solidFill>
                <a:latin typeface="Calibri" panose="020F0502020204030204" pitchFamily="34" charset="0"/>
                <a:ea typeface="Calibri" panose="020F0502020204030204" pitchFamily="34" charset="0"/>
                <a:cs typeface="Times New Roman" panose="02020603050405020304" pitchFamily="18" charset="0"/>
              </a:rPr>
              <a:t>the first little </a:t>
            </a:r>
            <a:r>
              <a:rPr lang="bg-BG" sz="2400" dirty="0" smtClean="0">
                <a:solidFill>
                  <a:srgbClr val="A6B727"/>
                </a:solidFill>
                <a:latin typeface="Calibri" panose="020F0502020204030204" pitchFamily="34" charset="0"/>
                <a:ea typeface="Calibri" panose="020F0502020204030204" pitchFamily="34" charset="0"/>
                <a:cs typeface="Times New Roman" panose="02020603050405020304" pitchFamily="18" charset="0"/>
              </a:rPr>
              <a:t>pig</a:t>
            </a:r>
            <a:r>
              <a:rPr lang="en-US" sz="2400" dirty="0" smtClean="0">
                <a:solidFill>
                  <a:srgbClr val="A6B727"/>
                </a:solidFill>
                <a:latin typeface="Calibri" panose="020F0502020204030204" pitchFamily="34" charset="0"/>
                <a:ea typeface="Calibri" panose="020F0502020204030204" pitchFamily="34" charset="0"/>
                <a:cs typeface="Times New Roman" panose="02020603050405020304" pitchFamily="18" charset="0"/>
              </a:rPr>
              <a:t> ran to his brother’s house of </a:t>
            </a:r>
            <a:r>
              <a:rPr lang="en-US" sz="2400" dirty="0" err="1" smtClean="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klonki</a:t>
            </a:r>
            <a:r>
              <a:rPr lang="bg-BG" sz="2400" dirty="0" smtClean="0">
                <a:solidFill>
                  <a:srgbClr val="A6B727"/>
                </a:solidFill>
                <a:latin typeface="Calibri" panose="020F0502020204030204" pitchFamily="34" charset="0"/>
                <a:ea typeface="Calibri" panose="020F0502020204030204" pitchFamily="34" charset="0"/>
                <a:cs typeface="Times New Roman" panose="02020603050405020304" pitchFamily="18" charset="0"/>
              </a:rPr>
              <a:t>.</a:t>
            </a:r>
            <a:endParaRPr lang="bg-BG" sz="2400" dirty="0">
              <a:solidFill>
                <a:srgbClr val="A6B727"/>
              </a:solidFill>
              <a:latin typeface="Calibri" panose="020F0502020204030204" pitchFamily="34" charset="0"/>
              <a:ea typeface="Calibri" panose="020F0502020204030204" pitchFamily="34" charset="0"/>
              <a:cs typeface="Times New Roman" panose="02020603050405020304" pitchFamily="18" charset="0"/>
            </a:endParaRPr>
          </a:p>
          <a:p>
            <a:pPr marL="45720" indent="0">
              <a:buNone/>
            </a:pPr>
            <a:endParaRPr lang="bg-BG"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0010" y="3155453"/>
            <a:ext cx="3722543" cy="2827979"/>
          </a:xfrm>
          <a:prstGeom prst="rect">
            <a:avLst/>
          </a:prstGeom>
        </p:spPr>
      </p:pic>
    </p:spTree>
    <p:extLst>
      <p:ext uri="{BB962C8B-B14F-4D97-AF65-F5344CB8AC3E}">
        <p14:creationId xmlns:p14="http://schemas.microsoft.com/office/powerpoint/2010/main" val="3808319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9714" y="429491"/>
            <a:ext cx="10036157" cy="6012873"/>
          </a:xfrm>
        </p:spPr>
        <p:txBody>
          <a:bodyPr>
            <a:normAutofit/>
          </a:bodyPr>
          <a:lstStyle/>
          <a:p>
            <a:pPr>
              <a:lnSpc>
                <a:spcPct val="107000"/>
              </a:lnSpc>
              <a:spcAft>
                <a:spcPts val="800"/>
              </a:spcAft>
            </a:pPr>
            <a:r>
              <a:rPr lang="bg-BG" sz="2400" dirty="0">
                <a:latin typeface="Calibri" panose="020F0502020204030204" pitchFamily="34" charset="0"/>
                <a:ea typeface="Calibri" panose="020F0502020204030204" pitchFamily="34" charset="0"/>
                <a:cs typeface="Times New Roman" panose="02020603050405020304" pitchFamily="18" charset="0"/>
              </a:rPr>
              <a:t>The wolf then came to the house of </a:t>
            </a:r>
            <a:r>
              <a:rPr lang="en-US" sz="2400" dirty="0" err="1" smtClean="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klonki</a:t>
            </a:r>
            <a:r>
              <a:rPr lang="bg-BG" sz="2400" dirty="0" smtClean="0">
                <a:latin typeface="Calibri" panose="020F0502020204030204" pitchFamily="34" charset="0"/>
                <a:ea typeface="Calibri" panose="020F0502020204030204" pitchFamily="34" charset="0"/>
                <a:cs typeface="Times New Roman" panose="02020603050405020304" pitchFamily="18" charset="0"/>
              </a:rPr>
              <a:t>. </a:t>
            </a:r>
            <a:r>
              <a:rPr lang="bg-BG" sz="2400" dirty="0">
                <a:latin typeface="Calibri" panose="020F0502020204030204" pitchFamily="34" charset="0"/>
                <a:ea typeface="Calibri" panose="020F0502020204030204" pitchFamily="34" charset="0"/>
                <a:cs typeface="Times New Roman" panose="02020603050405020304" pitchFamily="18" charset="0"/>
              </a:rPr>
              <a:t>"Let me in ,Let me in little pig or I'll huff and I'll puff and I'll blow your house in" "Not by the hair of my chinny chin chin", said the little </a:t>
            </a:r>
            <a:r>
              <a:rPr lang="bg-BG" sz="2400" dirty="0" smtClean="0">
                <a:latin typeface="Calibri" panose="020F0502020204030204" pitchFamily="34" charset="0"/>
                <a:ea typeface="Calibri" panose="020F0502020204030204" pitchFamily="34" charset="0"/>
                <a:cs typeface="Times New Roman" panose="02020603050405020304" pitchFamily="18" charset="0"/>
              </a:rPr>
              <a:t>pig</a:t>
            </a:r>
            <a:r>
              <a:rPr lang="en-US" sz="2400" dirty="0" smtClean="0">
                <a:latin typeface="Calibri" panose="020F0502020204030204" pitchFamily="34" charset="0"/>
                <a:ea typeface="Calibri" panose="020F0502020204030204" pitchFamily="34" charset="0"/>
                <a:cs typeface="Times New Roman" panose="02020603050405020304" pitchFamily="18" charset="0"/>
              </a:rPr>
              <a:t>s</a:t>
            </a:r>
            <a:r>
              <a:rPr lang="bg-BG" sz="2400" dirty="0" smtClean="0">
                <a:latin typeface="Calibri" panose="020F0502020204030204" pitchFamily="34" charset="0"/>
                <a:ea typeface="Calibri" panose="020F0502020204030204" pitchFamily="34" charset="0"/>
                <a:cs typeface="Times New Roman" panose="02020603050405020304" pitchFamily="18" charset="0"/>
              </a:rPr>
              <a:t>. </a:t>
            </a:r>
            <a:r>
              <a:rPr lang="bg-BG" sz="2400" dirty="0">
                <a:latin typeface="Calibri" panose="020F0502020204030204" pitchFamily="34" charset="0"/>
                <a:ea typeface="Calibri" panose="020F0502020204030204" pitchFamily="34" charset="0"/>
                <a:cs typeface="Times New Roman" panose="02020603050405020304" pitchFamily="18" charset="0"/>
              </a:rPr>
              <a:t>But the wolf blew that house in too, </a:t>
            </a:r>
            <a:r>
              <a:rPr lang="bg-BG" sz="2400" dirty="0" smtClean="0">
                <a:latin typeface="Calibri" panose="020F0502020204030204" pitchFamily="34" charset="0"/>
                <a:ea typeface="Calibri" panose="020F0502020204030204" pitchFamily="34" charset="0"/>
                <a:cs typeface="Times New Roman" panose="02020603050405020304" pitchFamily="18" charset="0"/>
              </a:rPr>
              <a:t>and </a:t>
            </a:r>
            <a:r>
              <a:rPr lang="bg-BG" sz="2400" dirty="0">
                <a:latin typeface="Calibri" panose="020F0502020204030204" pitchFamily="34" charset="0"/>
                <a:ea typeface="Calibri" panose="020F0502020204030204" pitchFamily="34" charset="0"/>
                <a:cs typeface="Times New Roman" panose="02020603050405020304" pitchFamily="18" charset="0"/>
              </a:rPr>
              <a:t>the </a:t>
            </a:r>
            <a:r>
              <a:rPr lang="en-US" sz="2400" dirty="0" smtClean="0">
                <a:latin typeface="Calibri" panose="020F0502020204030204" pitchFamily="34" charset="0"/>
                <a:ea typeface="Calibri" panose="020F0502020204030204" pitchFamily="34" charset="0"/>
                <a:cs typeface="Times New Roman" panose="02020603050405020304" pitchFamily="18" charset="0"/>
              </a:rPr>
              <a:t>two </a:t>
            </a:r>
            <a:r>
              <a:rPr lang="bg-BG" sz="2400" dirty="0" smtClean="0">
                <a:latin typeface="Calibri" panose="020F0502020204030204" pitchFamily="34" charset="0"/>
                <a:ea typeface="Calibri" panose="020F0502020204030204" pitchFamily="34" charset="0"/>
                <a:cs typeface="Times New Roman" panose="02020603050405020304" pitchFamily="18" charset="0"/>
              </a:rPr>
              <a:t>little pig</a:t>
            </a:r>
            <a:r>
              <a:rPr lang="en-US" sz="2400" dirty="0" smtClean="0">
                <a:latin typeface="Calibri" panose="020F0502020204030204" pitchFamily="34" charset="0"/>
                <a:ea typeface="Calibri" panose="020F0502020204030204" pitchFamily="34" charset="0"/>
                <a:cs typeface="Times New Roman" panose="02020603050405020304" pitchFamily="18" charset="0"/>
              </a:rPr>
              <a:t>s ran to their brother’s house of </a:t>
            </a:r>
            <a:r>
              <a:rPr lang="en-US" sz="2400" dirty="0" err="1" smtClean="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tuhli</a:t>
            </a:r>
            <a:r>
              <a:rPr lang="bg-BG" sz="2400" dirty="0" smtClean="0">
                <a:latin typeface="Calibri" panose="020F0502020204030204" pitchFamily="34" charset="0"/>
                <a:ea typeface="Calibri" panose="020F0502020204030204" pitchFamily="34" charset="0"/>
                <a:cs typeface="Times New Roman" panose="02020603050405020304" pitchFamily="18" charset="0"/>
              </a:rPr>
              <a:t>.</a:t>
            </a:r>
            <a:endParaRPr lang="bg-BG"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pPr marL="45720" indent="0">
              <a:lnSpc>
                <a:spcPct val="107000"/>
              </a:lnSpc>
              <a:spcAft>
                <a:spcPts val="800"/>
              </a:spcAft>
              <a:buNone/>
            </a:pPr>
            <a:r>
              <a:rPr lang="en-US" sz="2400" dirty="0" smtClean="0">
                <a:latin typeface="Calibri" panose="020F0502020204030204" pitchFamily="34"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bg-BG" sz="2400" dirty="0" smtClean="0">
                <a:latin typeface="Calibri" panose="020F0502020204030204" pitchFamily="34" charset="0"/>
                <a:ea typeface="Calibri" panose="020F0502020204030204" pitchFamily="34" charset="0"/>
                <a:cs typeface="Times New Roman" panose="02020603050405020304" pitchFamily="18" charset="0"/>
              </a:rPr>
              <a:t>The </a:t>
            </a:r>
            <a:r>
              <a:rPr lang="bg-BG" sz="2400" dirty="0">
                <a:latin typeface="Calibri" panose="020F0502020204030204" pitchFamily="34" charset="0"/>
                <a:ea typeface="Calibri" panose="020F0502020204030204" pitchFamily="34" charset="0"/>
                <a:cs typeface="Times New Roman" panose="02020603050405020304" pitchFamily="18" charset="0"/>
              </a:rPr>
              <a:t>wolf then came to the house of </a:t>
            </a:r>
            <a:r>
              <a:rPr lang="en-US" sz="2400" dirty="0" err="1" smtClean="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tuhli</a:t>
            </a:r>
            <a:r>
              <a:rPr lang="bg-BG" sz="2400" dirty="0" smtClean="0">
                <a:latin typeface="Calibri" panose="020F0502020204030204" pitchFamily="34" charset="0"/>
                <a:ea typeface="Calibri" panose="020F0502020204030204" pitchFamily="34" charset="0"/>
                <a:cs typeface="Times New Roman" panose="02020603050405020304" pitchFamily="18" charset="0"/>
              </a:rPr>
              <a:t>. </a:t>
            </a:r>
            <a:r>
              <a:rPr lang="bg-BG" sz="2400" dirty="0">
                <a:latin typeface="Calibri" panose="020F0502020204030204" pitchFamily="34" charset="0"/>
                <a:ea typeface="Calibri" panose="020F0502020204030204" pitchFamily="34" charset="0"/>
                <a:cs typeface="Times New Roman" panose="02020603050405020304" pitchFamily="18" charset="0"/>
              </a:rPr>
              <a:t>" Let me in , let me in" cried the wolf "Or I'll huff and I'll puff till I blow your house in" "Not by the hair of my chinny chin chin" said the pigs. Well, the wolf huffed and puffed but he could not blow down that brick house.</a:t>
            </a:r>
          </a:p>
          <a:p>
            <a:endParaRPr lang="bg-BG"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56005" y="2346613"/>
            <a:ext cx="2790825" cy="1638300"/>
          </a:xfrm>
          <a:prstGeom prst="rect">
            <a:avLst/>
          </a:prstGeom>
        </p:spPr>
      </p:pic>
    </p:spTree>
    <p:extLst>
      <p:ext uri="{BB962C8B-B14F-4D97-AF65-F5344CB8AC3E}">
        <p14:creationId xmlns:p14="http://schemas.microsoft.com/office/powerpoint/2010/main" val="3811407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5840" y="365760"/>
            <a:ext cx="10010031" cy="5730240"/>
          </a:xfrm>
        </p:spPr>
        <p:txBody>
          <a:bodyPr>
            <a:normAutofit/>
          </a:bodyPr>
          <a:lstStyle/>
          <a:p>
            <a:pPr lvl="0">
              <a:lnSpc>
                <a:spcPct val="107000"/>
              </a:lnSpc>
              <a:spcAft>
                <a:spcPts val="800"/>
              </a:spcAft>
              <a:buClr>
                <a:srgbClr val="A6B727"/>
              </a:buClr>
            </a:pPr>
            <a:r>
              <a:rPr lang="bg-BG" sz="2400" dirty="0">
                <a:solidFill>
                  <a:srgbClr val="A6B727"/>
                </a:solidFill>
                <a:latin typeface="Calibri" panose="020F0502020204030204" pitchFamily="34" charset="0"/>
                <a:ea typeface="Calibri" panose="020F0502020204030204" pitchFamily="34" charset="0"/>
                <a:cs typeface="Times New Roman" panose="02020603050405020304" pitchFamily="18" charset="0"/>
              </a:rPr>
              <a:t>When the wolf finally found the hole in the chimney he crawled down and KERSPLASH right into that kettle of water and that was the end of his troubles with the big bad wolf</a:t>
            </a:r>
            <a:r>
              <a:rPr lang="bg-BG" sz="2400" dirty="0" smtClean="0">
                <a:solidFill>
                  <a:srgbClr val="A6B727"/>
                </a:solidFill>
                <a:latin typeface="Calibri" panose="020F0502020204030204" pitchFamily="34" charset="0"/>
                <a:ea typeface="Calibri" panose="020F0502020204030204" pitchFamily="34" charset="0"/>
                <a:cs typeface="Times New Roman" panose="02020603050405020304" pitchFamily="18" charset="0"/>
              </a:rPr>
              <a:t>.</a:t>
            </a:r>
            <a:endParaRPr lang="en-US" dirty="0">
              <a:solidFill>
                <a:srgbClr val="A6B727"/>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buClr>
                <a:srgbClr val="A6B727"/>
              </a:buClr>
            </a:pPr>
            <a:r>
              <a:rPr lang="bg-BG" dirty="0" smtClean="0">
                <a:solidFill>
                  <a:srgbClr val="A6B727"/>
                </a:solidFill>
                <a:latin typeface="Calibri" panose="020F0502020204030204" pitchFamily="34" charset="0"/>
                <a:ea typeface="Calibri" panose="020F0502020204030204" pitchFamily="34" charset="0"/>
                <a:cs typeface="Times New Roman" panose="02020603050405020304" pitchFamily="18" charset="0"/>
              </a:rPr>
              <a:t>But </a:t>
            </a:r>
            <a:r>
              <a:rPr lang="bg-BG" dirty="0">
                <a:solidFill>
                  <a:srgbClr val="A6B727"/>
                </a:solidFill>
                <a:latin typeface="Calibri" panose="020F0502020204030204" pitchFamily="34" charset="0"/>
                <a:ea typeface="Calibri" panose="020F0502020204030204" pitchFamily="34" charset="0"/>
                <a:cs typeface="Times New Roman" panose="02020603050405020304" pitchFamily="18" charset="0"/>
              </a:rPr>
              <a:t>the wolf was a sly old wolf and he climbed up on the roof to look for a way into the brick house.</a:t>
            </a:r>
          </a:p>
          <a:p>
            <a:pPr lvl="0">
              <a:lnSpc>
                <a:spcPct val="107000"/>
              </a:lnSpc>
              <a:spcAft>
                <a:spcPts val="800"/>
              </a:spcAft>
              <a:buClr>
                <a:srgbClr val="A6B727"/>
              </a:buClr>
            </a:pPr>
            <a:r>
              <a:rPr lang="bg-BG" dirty="0">
                <a:solidFill>
                  <a:srgbClr val="A6B727"/>
                </a:solidFill>
                <a:latin typeface="Calibri" panose="020F0502020204030204" pitchFamily="34" charset="0"/>
                <a:ea typeface="Calibri" panose="020F0502020204030204" pitchFamily="34" charset="0"/>
                <a:cs typeface="Times New Roman" panose="02020603050405020304" pitchFamily="18" charset="0"/>
              </a:rPr>
              <a:t>The little pig saw the wolf climb up on the roof and lit a roaring fire in the fireplace and placed on it a large kettle of water.</a:t>
            </a:r>
          </a:p>
          <a:p>
            <a:endParaRPr lang="bg-BG"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5338" y="3546410"/>
            <a:ext cx="2576080" cy="2729699"/>
          </a:xfrm>
          <a:prstGeom prst="rect">
            <a:avLst/>
          </a:prstGeom>
        </p:spPr>
      </p:pic>
    </p:spTree>
    <p:extLst>
      <p:ext uri="{BB962C8B-B14F-4D97-AF65-F5344CB8AC3E}">
        <p14:creationId xmlns:p14="http://schemas.microsoft.com/office/powerpoint/2010/main" val="3930276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2594" y="757646"/>
            <a:ext cx="9853277" cy="5338354"/>
          </a:xfrm>
        </p:spPr>
        <p:txBody>
          <a:bodyPr/>
          <a:lstStyle/>
          <a:p>
            <a:pPr>
              <a:lnSpc>
                <a:spcPct val="107000"/>
              </a:lnSpc>
              <a:spcAft>
                <a:spcPts val="800"/>
              </a:spcAft>
            </a:pPr>
            <a:r>
              <a:rPr lang="bg-BG" sz="2400" dirty="0" smtClean="0">
                <a:latin typeface="Calibri" panose="020F0502020204030204" pitchFamily="34" charset="0"/>
                <a:ea typeface="Calibri" panose="020F0502020204030204" pitchFamily="34" charset="0"/>
                <a:cs typeface="Times New Roman" panose="02020603050405020304" pitchFamily="18" charset="0"/>
              </a:rPr>
              <a:t>The </a:t>
            </a:r>
            <a:r>
              <a:rPr lang="bg-BG" sz="2400" dirty="0">
                <a:latin typeface="Calibri" panose="020F0502020204030204" pitchFamily="34" charset="0"/>
                <a:ea typeface="Calibri" panose="020F0502020204030204" pitchFamily="34" charset="0"/>
                <a:cs typeface="Times New Roman" panose="02020603050405020304" pitchFamily="18" charset="0"/>
              </a:rPr>
              <a:t>next day the </a:t>
            </a:r>
            <a:r>
              <a:rPr lang="en-US" sz="2400" dirty="0" smtClean="0">
                <a:latin typeface="Calibri" panose="020F0502020204030204" pitchFamily="34" charset="0"/>
                <a:ea typeface="Calibri" panose="020F0502020204030204" pitchFamily="34" charset="0"/>
                <a:cs typeface="Times New Roman" panose="02020603050405020304" pitchFamily="18" charset="0"/>
              </a:rPr>
              <a:t>three </a:t>
            </a:r>
            <a:r>
              <a:rPr lang="bg-BG" sz="2400" dirty="0" smtClean="0">
                <a:latin typeface="Calibri" panose="020F0502020204030204" pitchFamily="34" charset="0"/>
                <a:ea typeface="Calibri" panose="020F0502020204030204" pitchFamily="34" charset="0"/>
                <a:cs typeface="Times New Roman" panose="02020603050405020304" pitchFamily="18" charset="0"/>
              </a:rPr>
              <a:t>little pig</a:t>
            </a:r>
            <a:r>
              <a:rPr lang="en-US" sz="2400" dirty="0" smtClean="0">
                <a:latin typeface="Calibri" panose="020F0502020204030204" pitchFamily="34" charset="0"/>
                <a:ea typeface="Calibri" panose="020F0502020204030204" pitchFamily="34" charset="0"/>
                <a:cs typeface="Times New Roman" panose="02020603050405020304" pitchFamily="18" charset="0"/>
              </a:rPr>
              <a:t>s</a:t>
            </a:r>
            <a:r>
              <a:rPr lang="bg-BG" sz="2400" dirty="0" smtClean="0">
                <a:latin typeface="Calibri" panose="020F0502020204030204" pitchFamily="34" charset="0"/>
                <a:ea typeface="Calibri" panose="020F0502020204030204" pitchFamily="34" charset="0"/>
                <a:cs typeface="Times New Roman" panose="02020603050405020304" pitchFamily="18" charset="0"/>
              </a:rPr>
              <a:t> </a:t>
            </a:r>
            <a:r>
              <a:rPr lang="bg-BG" sz="2400" dirty="0">
                <a:latin typeface="Calibri" panose="020F0502020204030204" pitchFamily="34" charset="0"/>
                <a:ea typeface="Calibri" panose="020F0502020204030204" pitchFamily="34" charset="0"/>
                <a:cs typeface="Times New Roman" panose="02020603050405020304" pitchFamily="18" charset="0"/>
              </a:rPr>
              <a:t>invited </a:t>
            </a:r>
            <a:r>
              <a:rPr lang="en-US" sz="2400" dirty="0" smtClean="0">
                <a:latin typeface="Calibri" panose="020F0502020204030204" pitchFamily="34" charset="0"/>
                <a:ea typeface="Calibri" panose="020F0502020204030204" pitchFamily="34" charset="0"/>
                <a:cs typeface="Times New Roman" panose="02020603050405020304" pitchFamily="18" charset="0"/>
              </a:rPr>
              <a:t>their</a:t>
            </a:r>
            <a:r>
              <a:rPr lang="bg-BG" sz="2400" dirty="0" smtClean="0">
                <a:latin typeface="Calibri" panose="020F0502020204030204" pitchFamily="34" charset="0"/>
                <a:ea typeface="Calibri" panose="020F0502020204030204" pitchFamily="34" charset="0"/>
                <a:cs typeface="Times New Roman" panose="02020603050405020304" pitchFamily="18" charset="0"/>
              </a:rPr>
              <a:t> </a:t>
            </a:r>
            <a:r>
              <a:rPr lang="bg-BG" sz="2400" dirty="0">
                <a:latin typeface="Calibri" panose="020F0502020204030204" pitchFamily="34" charset="0"/>
                <a:ea typeface="Calibri" panose="020F0502020204030204" pitchFamily="34" charset="0"/>
                <a:cs typeface="Times New Roman" panose="02020603050405020304" pitchFamily="18" charset="0"/>
              </a:rPr>
              <a:t>mother over . She said "You see it is just as I told you. The way to get along in the world is to do things as well as you can." Fortunately for </a:t>
            </a:r>
            <a:r>
              <a:rPr lang="bg-BG" sz="2400" dirty="0" smtClean="0">
                <a:latin typeface="Calibri" panose="020F0502020204030204" pitchFamily="34" charset="0"/>
                <a:ea typeface="Calibri" panose="020F0502020204030204" pitchFamily="34" charset="0"/>
                <a:cs typeface="Times New Roman" panose="02020603050405020304" pitchFamily="18" charset="0"/>
              </a:rPr>
              <a:t>th</a:t>
            </a:r>
            <a:r>
              <a:rPr lang="en-US" sz="2400" dirty="0" smtClean="0">
                <a:latin typeface="Calibri" panose="020F0502020204030204" pitchFamily="34" charset="0"/>
                <a:ea typeface="Calibri" panose="020F0502020204030204" pitchFamily="34" charset="0"/>
                <a:cs typeface="Times New Roman" panose="02020603050405020304" pitchFamily="18" charset="0"/>
              </a:rPr>
              <a:t>ese</a:t>
            </a:r>
            <a:r>
              <a:rPr lang="bg-BG" sz="2400" dirty="0" smtClean="0">
                <a:latin typeface="Calibri" panose="020F0502020204030204" pitchFamily="34" charset="0"/>
                <a:ea typeface="Calibri" panose="020F0502020204030204" pitchFamily="34" charset="0"/>
                <a:cs typeface="Times New Roman" panose="02020603050405020304" pitchFamily="18" charset="0"/>
              </a:rPr>
              <a:t> </a:t>
            </a:r>
            <a:r>
              <a:rPr lang="bg-BG" sz="2400" dirty="0">
                <a:latin typeface="Calibri" panose="020F0502020204030204" pitchFamily="34" charset="0"/>
                <a:ea typeface="Calibri" panose="020F0502020204030204" pitchFamily="34" charset="0"/>
                <a:cs typeface="Times New Roman" panose="02020603050405020304" pitchFamily="18" charset="0"/>
              </a:rPr>
              <a:t>little </a:t>
            </a:r>
            <a:r>
              <a:rPr lang="bg-BG" sz="2400" dirty="0" smtClean="0">
                <a:latin typeface="Calibri" panose="020F0502020204030204" pitchFamily="34" charset="0"/>
                <a:ea typeface="Calibri" panose="020F0502020204030204" pitchFamily="34" charset="0"/>
                <a:cs typeface="Times New Roman" panose="02020603050405020304" pitchFamily="18" charset="0"/>
              </a:rPr>
              <a:t>pig</a:t>
            </a:r>
            <a:r>
              <a:rPr lang="en-US" sz="2400" dirty="0" smtClean="0">
                <a:latin typeface="Calibri" panose="020F0502020204030204" pitchFamily="34" charset="0"/>
                <a:ea typeface="Calibri" panose="020F0502020204030204" pitchFamily="34" charset="0"/>
                <a:cs typeface="Times New Roman" panose="02020603050405020304" pitchFamily="18" charset="0"/>
              </a:rPr>
              <a:t>s</a:t>
            </a:r>
            <a:r>
              <a:rPr lang="bg-BG" sz="2400" dirty="0" smtClean="0">
                <a:latin typeface="Calibri" panose="020F0502020204030204" pitchFamily="34" charset="0"/>
                <a:ea typeface="Calibri" panose="020F0502020204030204" pitchFamily="34" charset="0"/>
                <a:cs typeface="Times New Roman" panose="02020603050405020304" pitchFamily="18" charset="0"/>
              </a:rPr>
              <a:t>,</a:t>
            </a:r>
            <a:r>
              <a:rPr lang="en-US" sz="2400" dirty="0" smtClean="0">
                <a:latin typeface="Calibri" panose="020F0502020204030204" pitchFamily="34" charset="0"/>
                <a:ea typeface="Calibri" panose="020F0502020204030204" pitchFamily="34" charset="0"/>
                <a:cs typeface="Times New Roman" panose="02020603050405020304" pitchFamily="18" charset="0"/>
              </a:rPr>
              <a:t>t</a:t>
            </a:r>
            <a:r>
              <a:rPr lang="bg-BG" sz="2400" dirty="0" smtClean="0">
                <a:latin typeface="Calibri" panose="020F0502020204030204" pitchFamily="34" charset="0"/>
                <a:ea typeface="Calibri" panose="020F0502020204030204" pitchFamily="34" charset="0"/>
                <a:cs typeface="Times New Roman" panose="02020603050405020304" pitchFamily="18" charset="0"/>
              </a:rPr>
              <a:t>he</a:t>
            </a:r>
            <a:r>
              <a:rPr lang="en-US" sz="2400" dirty="0" smtClean="0">
                <a:latin typeface="Calibri" panose="020F0502020204030204" pitchFamily="34" charset="0"/>
                <a:ea typeface="Calibri" panose="020F0502020204030204" pitchFamily="34" charset="0"/>
                <a:cs typeface="Times New Roman" panose="02020603050405020304" pitchFamily="18" charset="0"/>
              </a:rPr>
              <a:t>y</a:t>
            </a:r>
            <a:r>
              <a:rPr lang="bg-BG" sz="2400" dirty="0" smtClean="0">
                <a:latin typeface="Calibri" panose="020F0502020204030204" pitchFamily="34" charset="0"/>
                <a:ea typeface="Calibri" panose="020F0502020204030204" pitchFamily="34" charset="0"/>
                <a:cs typeface="Times New Roman" panose="02020603050405020304" pitchFamily="18" charset="0"/>
              </a:rPr>
              <a:t> </a:t>
            </a:r>
            <a:r>
              <a:rPr lang="bg-BG" sz="2400" dirty="0">
                <a:latin typeface="Calibri" panose="020F0502020204030204" pitchFamily="34" charset="0"/>
                <a:ea typeface="Calibri" panose="020F0502020204030204" pitchFamily="34" charset="0"/>
                <a:cs typeface="Times New Roman" panose="02020603050405020304" pitchFamily="18" charset="0"/>
              </a:rPr>
              <a:t>learned that lesson. </a:t>
            </a:r>
            <a:r>
              <a:rPr lang="bg-BG" sz="2400" dirty="0" smtClean="0">
                <a:latin typeface="Calibri" panose="020F0502020204030204" pitchFamily="34" charset="0"/>
                <a:ea typeface="Calibri" panose="020F0502020204030204" pitchFamily="34" charset="0"/>
                <a:cs typeface="Times New Roman" panose="02020603050405020304" pitchFamily="18" charset="0"/>
              </a:rPr>
              <a:t>And</a:t>
            </a:r>
            <a:r>
              <a:rPr lang="en-US" sz="2400" dirty="0" smtClean="0">
                <a:latin typeface="Calibri" panose="020F0502020204030204" pitchFamily="34" charset="0"/>
                <a:ea typeface="Calibri" panose="020F0502020204030204" pitchFamily="34" charset="0"/>
                <a:cs typeface="Times New Roman" panose="02020603050405020304" pitchFamily="18" charset="0"/>
              </a:rPr>
              <a:t> t</a:t>
            </a:r>
            <a:r>
              <a:rPr lang="bg-BG" sz="2400" dirty="0" smtClean="0">
                <a:latin typeface="Calibri" panose="020F0502020204030204" pitchFamily="34" charset="0"/>
                <a:ea typeface="Calibri" panose="020F0502020204030204" pitchFamily="34" charset="0"/>
                <a:cs typeface="Times New Roman" panose="02020603050405020304" pitchFamily="18" charset="0"/>
              </a:rPr>
              <a:t>he</a:t>
            </a:r>
            <a:r>
              <a:rPr lang="en-US" sz="2400" dirty="0" smtClean="0">
                <a:latin typeface="Calibri" panose="020F0502020204030204" pitchFamily="34" charset="0"/>
                <a:ea typeface="Calibri" panose="020F0502020204030204" pitchFamily="34" charset="0"/>
                <a:cs typeface="Times New Roman" panose="02020603050405020304" pitchFamily="18" charset="0"/>
              </a:rPr>
              <a:t>y</a:t>
            </a:r>
            <a:r>
              <a:rPr lang="bg-BG" sz="2400" dirty="0" smtClean="0">
                <a:latin typeface="Calibri" panose="020F0502020204030204" pitchFamily="34" charset="0"/>
                <a:ea typeface="Calibri" panose="020F0502020204030204" pitchFamily="34" charset="0"/>
                <a:cs typeface="Times New Roman" panose="02020603050405020304" pitchFamily="18" charset="0"/>
              </a:rPr>
              <a:t> </a:t>
            </a:r>
            <a:r>
              <a:rPr lang="bg-BG" sz="2400" dirty="0">
                <a:latin typeface="Calibri" panose="020F0502020204030204" pitchFamily="34" charset="0"/>
                <a:ea typeface="Calibri" panose="020F0502020204030204" pitchFamily="34" charset="0"/>
                <a:cs typeface="Times New Roman" panose="02020603050405020304" pitchFamily="18" charset="0"/>
              </a:rPr>
              <a:t>just lived happily ever after!</a:t>
            </a:r>
          </a:p>
          <a:p>
            <a:endParaRPr lang="bg-BG"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4831" y="2904573"/>
            <a:ext cx="5024879" cy="3343828"/>
          </a:xfrm>
          <a:prstGeom prst="rect">
            <a:avLst/>
          </a:prstGeom>
        </p:spPr>
      </p:pic>
    </p:spTree>
    <p:extLst>
      <p:ext uri="{BB962C8B-B14F-4D97-AF65-F5344CB8AC3E}">
        <p14:creationId xmlns:p14="http://schemas.microsoft.com/office/powerpoint/2010/main" val="2717517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08909" y="718457"/>
            <a:ext cx="8104910" cy="5377543"/>
          </a:xfrm>
        </p:spPr>
        <p:txBody>
          <a:bodyPr/>
          <a:lstStyle/>
          <a:p>
            <a:endParaRPr lang="en-US" dirty="0" smtClean="0"/>
          </a:p>
          <a:p>
            <a:endParaRPr lang="en-US" dirty="0"/>
          </a:p>
          <a:p>
            <a:r>
              <a:rPr lang="en-US" sz="3600" dirty="0" smtClean="0"/>
              <a:t> straw                                      </a:t>
            </a:r>
            <a:r>
              <a:rPr lang="en-US" sz="3600" dirty="0" err="1" smtClean="0"/>
              <a:t>tuhli</a:t>
            </a:r>
            <a:endParaRPr lang="en-US" sz="3600" dirty="0" smtClean="0"/>
          </a:p>
          <a:p>
            <a:endParaRPr lang="en-US" sz="3600" dirty="0"/>
          </a:p>
          <a:p>
            <a:r>
              <a:rPr lang="en-US" sz="3600" dirty="0"/>
              <a:t>s</a:t>
            </a:r>
            <a:r>
              <a:rPr lang="en-US" sz="3600" dirty="0" smtClean="0"/>
              <a:t>ticks                                     </a:t>
            </a:r>
            <a:r>
              <a:rPr lang="en-US" sz="3600" dirty="0" err="1" smtClean="0"/>
              <a:t>slama</a:t>
            </a:r>
            <a:endParaRPr lang="en-US" sz="3600" dirty="0" smtClean="0"/>
          </a:p>
          <a:p>
            <a:endParaRPr lang="en-US" sz="3600" dirty="0"/>
          </a:p>
          <a:p>
            <a:r>
              <a:rPr lang="en-US" sz="3600" dirty="0"/>
              <a:t>b</a:t>
            </a:r>
            <a:r>
              <a:rPr lang="en-US" sz="3600" dirty="0" smtClean="0"/>
              <a:t>ricks                                     </a:t>
            </a:r>
            <a:r>
              <a:rPr lang="en-US" sz="3600" dirty="0" err="1" smtClean="0"/>
              <a:t>klonki</a:t>
            </a:r>
            <a:endParaRPr lang="en-US" sz="3600" dirty="0" smtClean="0"/>
          </a:p>
        </p:txBody>
      </p:sp>
    </p:spTree>
    <p:extLst>
      <p:ext uri="{BB962C8B-B14F-4D97-AF65-F5344CB8AC3E}">
        <p14:creationId xmlns:p14="http://schemas.microsoft.com/office/powerpoint/2010/main" val="3048624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95268" y="540515"/>
            <a:ext cx="1915250" cy="1434589"/>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95268" y="4738337"/>
            <a:ext cx="1619089" cy="1777972"/>
          </a:xfrm>
          <a:prstGeom prst="rect">
            <a:avLst/>
          </a:prstGeom>
        </p:spPr>
      </p:pic>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95268" y="2501394"/>
            <a:ext cx="1838242" cy="1913443"/>
          </a:xfrm>
          <a:prstGeom prst="rect">
            <a:avLst/>
          </a:prstGeom>
        </p:spPr>
      </p:pic>
      <p:sp>
        <p:nvSpPr>
          <p:cNvPr id="8" name="Правоъгълник 7"/>
          <p:cNvSpPr/>
          <p:nvPr/>
        </p:nvSpPr>
        <p:spPr>
          <a:xfrm>
            <a:off x="851974" y="757166"/>
            <a:ext cx="1116011" cy="661720"/>
          </a:xfrm>
          <a:prstGeom prst="rect">
            <a:avLst/>
          </a:prstGeom>
        </p:spPr>
        <p:txBody>
          <a:bodyPr wrap="none">
            <a:spAutoFit/>
          </a:bodyPr>
          <a:lstStyle/>
          <a:p>
            <a:r>
              <a:rPr lang="en-US" sz="3700" dirty="0" err="1" smtClean="0">
                <a:solidFill>
                  <a:schemeClr val="accent1"/>
                </a:solidFill>
              </a:rPr>
              <a:t>tuhli</a:t>
            </a:r>
            <a:r>
              <a:rPr lang="en-US" dirty="0" smtClean="0"/>
              <a:t> </a:t>
            </a:r>
            <a:endParaRPr lang="bg-BG" dirty="0"/>
          </a:p>
        </p:txBody>
      </p:sp>
      <p:sp>
        <p:nvSpPr>
          <p:cNvPr id="9" name="Правоъгълник 8"/>
          <p:cNvSpPr/>
          <p:nvPr/>
        </p:nvSpPr>
        <p:spPr>
          <a:xfrm>
            <a:off x="5997047" y="2992308"/>
            <a:ext cx="1861407" cy="661720"/>
          </a:xfrm>
          <a:prstGeom prst="rect">
            <a:avLst/>
          </a:prstGeom>
        </p:spPr>
        <p:txBody>
          <a:bodyPr wrap="none">
            <a:spAutoFit/>
          </a:bodyPr>
          <a:lstStyle/>
          <a:p>
            <a:pPr marL="571500" indent="-571500">
              <a:buFont typeface="Courier New" panose="02070309020205020404" pitchFamily="49" charset="0"/>
              <a:buChar char="o"/>
            </a:pPr>
            <a:r>
              <a:rPr lang="en-US" sz="3700" dirty="0">
                <a:solidFill>
                  <a:schemeClr val="accent1"/>
                </a:solidFill>
              </a:rPr>
              <a:t>sticks</a:t>
            </a:r>
          </a:p>
        </p:txBody>
      </p:sp>
      <p:sp>
        <p:nvSpPr>
          <p:cNvPr id="10" name="Правоъгълник 9"/>
          <p:cNvSpPr/>
          <p:nvPr/>
        </p:nvSpPr>
        <p:spPr>
          <a:xfrm>
            <a:off x="6009871" y="5296463"/>
            <a:ext cx="1848583" cy="661720"/>
          </a:xfrm>
          <a:prstGeom prst="rect">
            <a:avLst/>
          </a:prstGeom>
        </p:spPr>
        <p:txBody>
          <a:bodyPr wrap="none">
            <a:spAutoFit/>
          </a:bodyPr>
          <a:lstStyle/>
          <a:p>
            <a:pPr marL="571500" indent="-571500">
              <a:buFont typeface="Courier New" panose="02070309020205020404" pitchFamily="49" charset="0"/>
              <a:buChar char="o"/>
            </a:pPr>
            <a:r>
              <a:rPr lang="en-US" sz="3700" dirty="0">
                <a:solidFill>
                  <a:schemeClr val="accent1"/>
                </a:solidFill>
              </a:rPr>
              <a:t>straw</a:t>
            </a:r>
            <a:endParaRPr lang="bg-BG" sz="3700" dirty="0">
              <a:solidFill>
                <a:schemeClr val="accent1"/>
              </a:solidFill>
            </a:endParaRPr>
          </a:p>
        </p:txBody>
      </p:sp>
      <p:sp>
        <p:nvSpPr>
          <p:cNvPr id="11" name="Правоъгълник 10"/>
          <p:cNvSpPr/>
          <p:nvPr/>
        </p:nvSpPr>
        <p:spPr>
          <a:xfrm>
            <a:off x="5940941" y="806291"/>
            <a:ext cx="1917513" cy="661720"/>
          </a:xfrm>
          <a:prstGeom prst="rect">
            <a:avLst/>
          </a:prstGeom>
        </p:spPr>
        <p:txBody>
          <a:bodyPr wrap="none">
            <a:spAutoFit/>
          </a:bodyPr>
          <a:lstStyle/>
          <a:p>
            <a:pPr marL="571500" indent="-571500">
              <a:buFont typeface="Courier New" panose="02070309020205020404" pitchFamily="49" charset="0"/>
              <a:buChar char="o"/>
            </a:pPr>
            <a:r>
              <a:rPr lang="en-US" sz="3700" dirty="0">
                <a:solidFill>
                  <a:schemeClr val="accent1"/>
                </a:solidFill>
              </a:rPr>
              <a:t>bricks</a:t>
            </a:r>
            <a:endParaRPr lang="bg-BG" sz="3700" dirty="0">
              <a:solidFill>
                <a:schemeClr val="accent1"/>
              </a:solidFill>
            </a:endParaRPr>
          </a:p>
        </p:txBody>
      </p:sp>
      <p:sp>
        <p:nvSpPr>
          <p:cNvPr id="12" name="Овално изнесено означение 11"/>
          <p:cNvSpPr/>
          <p:nvPr/>
        </p:nvSpPr>
        <p:spPr>
          <a:xfrm>
            <a:off x="8503920" y="525260"/>
            <a:ext cx="2852928" cy="2030998"/>
          </a:xfrm>
          <a:prstGeom prst="wedgeEllipseCallout">
            <a:avLst>
              <a:gd name="adj1" fmla="val -72756"/>
              <a:gd name="adj2" fmla="val -167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Well done!</a:t>
            </a:r>
            <a:endParaRPr lang="bg-BG" sz="3200" dirty="0"/>
          </a:p>
        </p:txBody>
      </p:sp>
      <p:sp>
        <p:nvSpPr>
          <p:cNvPr id="13" name="Овално изнесено означение 12"/>
          <p:cNvSpPr/>
          <p:nvPr/>
        </p:nvSpPr>
        <p:spPr>
          <a:xfrm>
            <a:off x="8601456" y="3487113"/>
            <a:ext cx="2852928" cy="2030998"/>
          </a:xfrm>
          <a:prstGeom prst="wedgeEllipseCallout">
            <a:avLst>
              <a:gd name="adj1" fmla="val -43910"/>
              <a:gd name="adj2" fmla="val -113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Try again!</a:t>
            </a:r>
            <a:endParaRPr lang="bg-BG" sz="3200" dirty="0"/>
          </a:p>
        </p:txBody>
      </p:sp>
    </p:spTree>
    <p:extLst>
      <p:ext uri="{BB962C8B-B14F-4D97-AF65-F5344CB8AC3E}">
        <p14:creationId xmlns:p14="http://schemas.microsoft.com/office/powerpoint/2010/main" val="139570095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6" presetClass="entr" presetSubtype="32" fill="hold" grpId="0" nodeType="clickEffect">
                                  <p:stCondLst>
                                    <p:cond delay="1000"/>
                                  </p:stCondLst>
                                  <p:childTnLst>
                                    <p:set>
                                      <p:cBhvr>
                                        <p:cTn id="6" dur="1" fill="hold">
                                          <p:stCondLst>
                                            <p:cond delay="0"/>
                                          </p:stCondLst>
                                        </p:cTn>
                                        <p:tgtEl>
                                          <p:spTgt spid="12"/>
                                        </p:tgtEl>
                                        <p:attrNameLst>
                                          <p:attrName>style.visibility</p:attrName>
                                        </p:attrNameLst>
                                      </p:cBhvr>
                                      <p:to>
                                        <p:strVal val="visible"/>
                                      </p:to>
                                    </p:set>
                                    <p:animEffect transition="in" filter="circle(out)">
                                      <p:cBhvr>
                                        <p:cTn id="7" dur="2000"/>
                                        <p:tgtEl>
                                          <p:spTgt spid="12"/>
                                        </p:tgtEl>
                                      </p:cBhvr>
                                    </p:animEffect>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et>
                                      <p:cBhvr override="childStyle">
                                        <p:cTn dur="1" fill="hold" display="0" masterRel="sameClick" afterEffect="1">
                                          <p:stCondLst>
                                            <p:cond evt="end" delay="0">
                                              <p:tn val="5"/>
                                            </p:cond>
                                          </p:stCondLst>
                                        </p:cTn>
                                        <p:tgtEl>
                                          <p:spTgt spid="12"/>
                                        </p:tgtEl>
                                        <p:attrNameLst>
                                          <p:attrName>style.visibility</p:attrName>
                                        </p:attrNameLst>
                                      </p:cBhvr>
                                      <p:to>
                                        <p:strVal val="hidden"/>
                                      </p:to>
                                    </p:set>
                                  </p:subTnLst>
                                </p:cTn>
                              </p:par>
                            </p:childTnLst>
                          </p:cTn>
                        </p:par>
                      </p:childTnLst>
                    </p:cTn>
                  </p:par>
                </p:childTnLst>
              </p:cTn>
              <p:nextCondLst>
                <p:cond evt="onClick" delay="0">
                  <p:tgtEl>
                    <p:spTgt spid="11"/>
                  </p:tgtEl>
                </p:cond>
              </p:nextCondLst>
            </p:seq>
            <p:seq concurrent="1" nextAc="seek">
              <p:cTn id="8" restart="whenNotActive" fill="hold" evtFilter="cancelBubble" nodeType="interactiveSeq">
                <p:stCondLst>
                  <p:cond evt="onClick" delay="0">
                    <p:tgtEl>
                      <p:spTgt spid="9"/>
                    </p:tgtEl>
                  </p:cond>
                </p:stCondLst>
                <p:endSync evt="end" delay="0">
                  <p:rtn val="all"/>
                </p:endSync>
                <p:childTnLst>
                  <p:par>
                    <p:cTn id="9" fill="hold">
                      <p:stCondLst>
                        <p:cond delay="0"/>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circle(in)">
                                      <p:cBhvr>
                                        <p:cTn id="13" dur="2000"/>
                                        <p:tgtEl>
                                          <p:spTgt spid="13"/>
                                        </p:tgtEl>
                                      </p:cBhvr>
                                    </p:animEffect>
                                  </p:childTnLst>
                                  <p:subTnLst>
                                    <p:audio>
                                      <p:cMediaNode>
                                        <p:cTn display="0" masterRel="sameClick">
                                          <p:stCondLst>
                                            <p:cond evt="begin" delay="0">
                                              <p:tn val="11"/>
                                            </p:cond>
                                          </p:stCondLst>
                                          <p:endCondLst>
                                            <p:cond evt="onStopAudio" delay="0">
                                              <p:tgtEl>
                                                <p:sldTgt/>
                                              </p:tgtEl>
                                            </p:cond>
                                          </p:endCondLst>
                                        </p:cTn>
                                        <p:tgtEl>
                                          <p:sndTgt r:embed="rId3" name="wind.wav"/>
                                        </p:tgtEl>
                                      </p:cMediaNode>
                                    </p:audio>
                                    <p:set>
                                      <p:cBhvr override="childStyle">
                                        <p:cTn dur="1" fill="hold" display="0" masterRel="sameClick" afterEffect="1">
                                          <p:stCondLst>
                                            <p:cond evt="end" delay="0">
                                              <p:tn val="11"/>
                                            </p:cond>
                                          </p:stCondLst>
                                        </p:cTn>
                                        <p:tgtEl>
                                          <p:spTgt spid="13"/>
                                        </p:tgtEl>
                                        <p:attrNameLst>
                                          <p:attrName>style.visibility</p:attrName>
                                        </p:attrNameLst>
                                      </p:cBhvr>
                                      <p:to>
                                        <p:strVal val="hidden"/>
                                      </p:to>
                                    </p:set>
                                  </p:subTnLst>
                                </p:cTn>
                              </p:par>
                            </p:childTnLst>
                          </p:cTn>
                        </p:par>
                      </p:childTnLst>
                    </p:cTn>
                  </p:par>
                </p:childTnLst>
              </p:cTn>
              <p:nextCondLst>
                <p:cond evt="onClick" delay="0">
                  <p:tgtEl>
                    <p:spTgt spid="9"/>
                  </p:tgtEl>
                </p:cond>
              </p:nextCondLst>
            </p:seq>
            <p:seq concurrent="1" nextAc="seek">
              <p:cTn id="14" restart="whenNotActive" fill="hold" evtFilter="cancelBubble" nodeType="interactiveSeq">
                <p:stCondLst>
                  <p:cond evt="onClick" delay="0">
                    <p:tgtEl>
                      <p:spTgt spid="10"/>
                    </p:tgtEl>
                  </p:cond>
                </p:stCondLst>
                <p:endSync evt="end" delay="0">
                  <p:rtn val="all"/>
                </p:endSync>
                <p:childTnLst>
                  <p:par>
                    <p:cTn id="15" fill="hold">
                      <p:stCondLst>
                        <p:cond delay="0"/>
                      </p:stCondLst>
                      <p:childTnLst>
                        <p:par>
                          <p:cTn id="16" fill="hold">
                            <p:stCondLst>
                              <p:cond delay="0"/>
                            </p:stCondLst>
                            <p:childTnLst>
                              <p:par>
                                <p:cTn id="17" presetID="6" presetClass="entr" presetSubtype="32" fill="hold" grpId="1"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circle(out)">
                                      <p:cBhvr>
                                        <p:cTn id="19" dur="2000"/>
                                        <p:tgtEl>
                                          <p:spTgt spid="13"/>
                                        </p:tgtEl>
                                      </p:cBhvr>
                                    </p:animEffect>
                                  </p:childTnLst>
                                  <p:subTnLst>
                                    <p:audio>
                                      <p:cMediaNode>
                                        <p:cTn display="0" masterRel="sameClick">
                                          <p:stCondLst>
                                            <p:cond evt="begin" delay="0">
                                              <p:tn val="17"/>
                                            </p:cond>
                                          </p:stCondLst>
                                          <p:endCondLst>
                                            <p:cond evt="onStopAudio" delay="0">
                                              <p:tgtEl>
                                                <p:sldTgt/>
                                              </p:tgtEl>
                                            </p:cond>
                                          </p:endCondLst>
                                        </p:cTn>
                                        <p:tgtEl>
                                          <p:sndTgt r:embed="rId3" name="wind.wav"/>
                                        </p:tgtEl>
                                      </p:cMediaNode>
                                    </p:audio>
                                    <p:set>
                                      <p:cBhvr override="childStyle">
                                        <p:cTn dur="1" fill="hold" display="0" masterRel="sameClick" afterEffect="1">
                                          <p:stCondLst>
                                            <p:cond evt="end" delay="0">
                                              <p:tn val="17"/>
                                            </p:cond>
                                          </p:stCondLst>
                                        </p:cTn>
                                        <p:tgtEl>
                                          <p:spTgt spid="13"/>
                                        </p:tgtEl>
                                        <p:attrNameLst>
                                          <p:attrName>style.visibility</p:attrName>
                                        </p:attrNameLst>
                                      </p:cBhvr>
                                      <p:to>
                                        <p:strVal val="hidden"/>
                                      </p:to>
                                    </p:set>
                                  </p:subTnLst>
                                </p:cTn>
                              </p:par>
                            </p:childTnLst>
                          </p:cTn>
                        </p:par>
                      </p:childTnLst>
                    </p:cTn>
                  </p:par>
                </p:childTnLst>
              </p:cTn>
              <p:nextCondLst>
                <p:cond evt="onClick" delay="0">
                  <p:tgtEl>
                    <p:spTgt spid="10"/>
                  </p:tgtEl>
                </p:cond>
              </p:nextCondLst>
            </p:seq>
          </p:childTnLst>
        </p:cTn>
      </p:par>
    </p:tnLst>
    <p:bldLst>
      <p:bldP spid="12" grpId="0" animBg="1"/>
      <p:bldP spid="13" grpId="0" animBg="1"/>
      <p:bldP spid="13"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95268" y="540515"/>
            <a:ext cx="1915250" cy="1434589"/>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95268" y="4738337"/>
            <a:ext cx="1619089" cy="1777972"/>
          </a:xfrm>
          <a:prstGeom prst="rect">
            <a:avLst/>
          </a:prstGeom>
        </p:spPr>
      </p:pic>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95268" y="2501394"/>
            <a:ext cx="1838242" cy="1913443"/>
          </a:xfrm>
          <a:prstGeom prst="rect">
            <a:avLst/>
          </a:prstGeom>
        </p:spPr>
      </p:pic>
      <p:sp>
        <p:nvSpPr>
          <p:cNvPr id="8" name="Правоъгълник 7"/>
          <p:cNvSpPr/>
          <p:nvPr/>
        </p:nvSpPr>
        <p:spPr>
          <a:xfrm>
            <a:off x="851974" y="757166"/>
            <a:ext cx="1417376" cy="661720"/>
          </a:xfrm>
          <a:prstGeom prst="rect">
            <a:avLst/>
          </a:prstGeom>
        </p:spPr>
        <p:txBody>
          <a:bodyPr wrap="none">
            <a:spAutoFit/>
          </a:bodyPr>
          <a:lstStyle/>
          <a:p>
            <a:r>
              <a:rPr lang="en-US" sz="3700" dirty="0" err="1" smtClean="0">
                <a:solidFill>
                  <a:schemeClr val="accent1"/>
                </a:solidFill>
              </a:rPr>
              <a:t>klonki</a:t>
            </a:r>
            <a:r>
              <a:rPr lang="en-US" dirty="0" smtClean="0"/>
              <a:t> </a:t>
            </a:r>
            <a:endParaRPr lang="bg-BG" dirty="0"/>
          </a:p>
        </p:txBody>
      </p:sp>
      <p:sp>
        <p:nvSpPr>
          <p:cNvPr id="9" name="Правоъгълник 8"/>
          <p:cNvSpPr/>
          <p:nvPr/>
        </p:nvSpPr>
        <p:spPr>
          <a:xfrm>
            <a:off x="5997047" y="2992308"/>
            <a:ext cx="1861407" cy="661720"/>
          </a:xfrm>
          <a:prstGeom prst="rect">
            <a:avLst/>
          </a:prstGeom>
        </p:spPr>
        <p:txBody>
          <a:bodyPr wrap="none">
            <a:spAutoFit/>
          </a:bodyPr>
          <a:lstStyle/>
          <a:p>
            <a:pPr marL="571500" indent="-571500">
              <a:buFont typeface="Courier New" panose="02070309020205020404" pitchFamily="49" charset="0"/>
              <a:buChar char="o"/>
            </a:pPr>
            <a:r>
              <a:rPr lang="en-US" sz="3700" dirty="0">
                <a:solidFill>
                  <a:schemeClr val="accent1"/>
                </a:solidFill>
              </a:rPr>
              <a:t>sticks</a:t>
            </a:r>
          </a:p>
        </p:txBody>
      </p:sp>
      <p:sp>
        <p:nvSpPr>
          <p:cNvPr id="10" name="Правоъгълник 9"/>
          <p:cNvSpPr/>
          <p:nvPr/>
        </p:nvSpPr>
        <p:spPr>
          <a:xfrm>
            <a:off x="6009871" y="5296463"/>
            <a:ext cx="1848583" cy="661720"/>
          </a:xfrm>
          <a:prstGeom prst="rect">
            <a:avLst/>
          </a:prstGeom>
        </p:spPr>
        <p:txBody>
          <a:bodyPr wrap="none">
            <a:spAutoFit/>
          </a:bodyPr>
          <a:lstStyle/>
          <a:p>
            <a:pPr marL="571500" indent="-571500">
              <a:buFont typeface="Courier New" panose="02070309020205020404" pitchFamily="49" charset="0"/>
              <a:buChar char="o"/>
            </a:pPr>
            <a:r>
              <a:rPr lang="en-US" sz="3700" dirty="0">
                <a:solidFill>
                  <a:schemeClr val="accent1"/>
                </a:solidFill>
              </a:rPr>
              <a:t>straw</a:t>
            </a:r>
            <a:endParaRPr lang="bg-BG" sz="3700" dirty="0">
              <a:solidFill>
                <a:schemeClr val="accent1"/>
              </a:solidFill>
            </a:endParaRPr>
          </a:p>
        </p:txBody>
      </p:sp>
      <p:sp>
        <p:nvSpPr>
          <p:cNvPr id="11" name="Правоъгълник 10"/>
          <p:cNvSpPr/>
          <p:nvPr/>
        </p:nvSpPr>
        <p:spPr>
          <a:xfrm>
            <a:off x="5940941" y="806291"/>
            <a:ext cx="1917513" cy="661720"/>
          </a:xfrm>
          <a:prstGeom prst="rect">
            <a:avLst/>
          </a:prstGeom>
        </p:spPr>
        <p:txBody>
          <a:bodyPr wrap="none">
            <a:spAutoFit/>
          </a:bodyPr>
          <a:lstStyle/>
          <a:p>
            <a:pPr marL="571500" indent="-571500">
              <a:buFont typeface="Courier New" panose="02070309020205020404" pitchFamily="49" charset="0"/>
              <a:buChar char="o"/>
            </a:pPr>
            <a:r>
              <a:rPr lang="en-US" sz="3700" dirty="0">
                <a:solidFill>
                  <a:schemeClr val="accent1"/>
                </a:solidFill>
              </a:rPr>
              <a:t>bricks</a:t>
            </a:r>
            <a:endParaRPr lang="bg-BG" sz="3700" dirty="0">
              <a:solidFill>
                <a:schemeClr val="accent1"/>
              </a:solidFill>
            </a:endParaRPr>
          </a:p>
        </p:txBody>
      </p:sp>
      <p:sp>
        <p:nvSpPr>
          <p:cNvPr id="12" name="Овално изнесено означение 11"/>
          <p:cNvSpPr/>
          <p:nvPr/>
        </p:nvSpPr>
        <p:spPr>
          <a:xfrm>
            <a:off x="8503920" y="525260"/>
            <a:ext cx="2852928" cy="2030998"/>
          </a:xfrm>
          <a:prstGeom prst="wedgeEllipseCallout">
            <a:avLst>
              <a:gd name="adj1" fmla="val -67628"/>
              <a:gd name="adj2" fmla="val 7510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Well done!</a:t>
            </a:r>
            <a:endParaRPr lang="bg-BG" sz="3200" dirty="0"/>
          </a:p>
        </p:txBody>
      </p:sp>
      <p:sp>
        <p:nvSpPr>
          <p:cNvPr id="13" name="Овално изнесено означение 12"/>
          <p:cNvSpPr/>
          <p:nvPr/>
        </p:nvSpPr>
        <p:spPr>
          <a:xfrm>
            <a:off x="8601456" y="3487113"/>
            <a:ext cx="2852928" cy="2030998"/>
          </a:xfrm>
          <a:prstGeom prst="wedgeEllipseCallout">
            <a:avLst>
              <a:gd name="adj1" fmla="val -13141"/>
              <a:gd name="adj2" fmla="val 381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Try again!</a:t>
            </a:r>
            <a:endParaRPr lang="bg-BG" sz="3200" dirty="0"/>
          </a:p>
        </p:txBody>
      </p:sp>
    </p:spTree>
    <p:extLst>
      <p:ext uri="{BB962C8B-B14F-4D97-AF65-F5344CB8AC3E}">
        <p14:creationId xmlns:p14="http://schemas.microsoft.com/office/powerpoint/2010/main" val="369127554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6" presetClass="entr" presetSubtype="32" fill="hold" grpId="0" nodeType="clickEffect">
                                  <p:stCondLst>
                                    <p:cond delay="1000"/>
                                  </p:stCondLst>
                                  <p:childTnLst>
                                    <p:set>
                                      <p:cBhvr>
                                        <p:cTn id="6" dur="1" fill="hold">
                                          <p:stCondLst>
                                            <p:cond delay="0"/>
                                          </p:stCondLst>
                                        </p:cTn>
                                        <p:tgtEl>
                                          <p:spTgt spid="12"/>
                                        </p:tgtEl>
                                        <p:attrNameLst>
                                          <p:attrName>style.visibility</p:attrName>
                                        </p:attrNameLst>
                                      </p:cBhvr>
                                      <p:to>
                                        <p:strVal val="visible"/>
                                      </p:to>
                                    </p:set>
                                    <p:animEffect transition="in" filter="circle(out)">
                                      <p:cBhvr>
                                        <p:cTn id="7" dur="2000"/>
                                        <p:tgtEl>
                                          <p:spTgt spid="12"/>
                                        </p:tgtEl>
                                      </p:cBhvr>
                                    </p:animEffect>
                                  </p:childTnLst>
                                  <p:subTnLst>
                                    <p:set>
                                      <p:cBhvr override="childStyle">
                                        <p:cTn dur="1" fill="hold" display="0" masterRel="sameClick" afterEffect="1">
                                          <p:stCondLst>
                                            <p:cond evt="end" delay="0">
                                              <p:tn val="5"/>
                                            </p:cond>
                                          </p:stCondLst>
                                        </p:cTn>
                                        <p:tgtEl>
                                          <p:spTgt spid="12"/>
                                        </p:tgtEl>
                                        <p:attrNameLst>
                                          <p:attrName>style.visibility</p:attrName>
                                        </p:attrNameLst>
                                      </p:cBhvr>
                                      <p:to>
                                        <p:strVal val="hidden"/>
                                      </p:to>
                                    </p:se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childTnLst>
                          </p:cTn>
                        </p:par>
                      </p:childTnLst>
                    </p:cTn>
                  </p:par>
                </p:childTnLst>
              </p:cTn>
              <p:nextCondLst>
                <p:cond evt="onClick" delay="0">
                  <p:tgtEl>
                    <p:spTgt spid="9"/>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6" presetClass="entr" presetSubtype="32" fill="hold" grpId="1"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circle(out)">
                                      <p:cBhvr>
                                        <p:cTn id="13" dur="2000"/>
                                        <p:tgtEl>
                                          <p:spTgt spid="13"/>
                                        </p:tgtEl>
                                      </p:cBhvr>
                                    </p:animEffect>
                                  </p:childTnLst>
                                  <p:subTnLst>
                                    <p:set>
                                      <p:cBhvr override="childStyle">
                                        <p:cTn dur="1" fill="hold" display="0" masterRel="sameClick" afterEffect="1">
                                          <p:stCondLst>
                                            <p:cond evt="end" delay="0">
                                              <p:tn val="11"/>
                                            </p:cond>
                                          </p:stCondLst>
                                        </p:cTn>
                                        <p:tgtEl>
                                          <p:spTgt spid="13"/>
                                        </p:tgtEl>
                                        <p:attrNameLst>
                                          <p:attrName>style.visibility</p:attrName>
                                        </p:attrNameLst>
                                      </p:cBhvr>
                                      <p:to>
                                        <p:strVal val="hidden"/>
                                      </p:to>
                                    </p:set>
                                    <p:audio>
                                      <p:cMediaNode>
                                        <p:cTn display="0" masterRel="sameClick">
                                          <p:stCondLst>
                                            <p:cond evt="begin" delay="0">
                                              <p:tn val="11"/>
                                            </p:cond>
                                          </p:stCondLst>
                                          <p:endCondLst>
                                            <p:cond evt="onStopAudio" delay="0">
                                              <p:tgtEl>
                                                <p:sldTgt/>
                                              </p:tgtEl>
                                            </p:cond>
                                          </p:endCondLst>
                                        </p:cTn>
                                        <p:tgtEl>
                                          <p:sndTgt r:embed="rId3" name="wind.wav"/>
                                        </p:tgtEl>
                                      </p:cMediaNode>
                                    </p:audio>
                                  </p:subTnLst>
                                </p:cTn>
                              </p:par>
                            </p:childTnLst>
                          </p:cTn>
                        </p:par>
                      </p:childTnLst>
                    </p:cTn>
                  </p:par>
                </p:childTnLst>
              </p:cTn>
              <p:nextCondLst>
                <p:cond evt="onClick" delay="0">
                  <p:tgtEl>
                    <p:spTgt spid="10"/>
                  </p:tgtEl>
                </p:cond>
              </p:nextCondLst>
            </p:seq>
            <p:seq concurrent="1" nextAc="seek">
              <p:cTn id="14" restart="whenNotActive" fill="hold" evtFilter="cancelBubble" nodeType="interactiveSeq">
                <p:stCondLst>
                  <p:cond evt="onClick" delay="0">
                    <p:tgtEl>
                      <p:spTgt spid="11"/>
                    </p:tgtEl>
                  </p:cond>
                </p:stCondLst>
                <p:endSync evt="end" delay="0">
                  <p:rtn val="all"/>
                </p:endSync>
                <p:childTnLst>
                  <p:par>
                    <p:cTn id="15" fill="hold">
                      <p:stCondLst>
                        <p:cond delay="0"/>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circle(in)">
                                      <p:cBhvr>
                                        <p:cTn id="19" dur="2000"/>
                                        <p:tgtEl>
                                          <p:spTgt spid="13"/>
                                        </p:tgtEl>
                                      </p:cBhvr>
                                    </p:animEffect>
                                  </p:childTnLst>
                                  <p:subTnLst>
                                    <p:set>
                                      <p:cBhvr override="childStyle">
                                        <p:cTn dur="1" fill="hold" display="0" masterRel="sameClick" afterEffect="1">
                                          <p:stCondLst>
                                            <p:cond evt="end" delay="0">
                                              <p:tn val="17"/>
                                            </p:cond>
                                          </p:stCondLst>
                                        </p:cTn>
                                        <p:tgtEl>
                                          <p:spTgt spid="13"/>
                                        </p:tgtEl>
                                        <p:attrNameLst>
                                          <p:attrName>style.visibility</p:attrName>
                                        </p:attrNameLst>
                                      </p:cBhvr>
                                      <p:to>
                                        <p:strVal val="hidden"/>
                                      </p:to>
                                    </p:set>
                                    <p:audio>
                                      <p:cMediaNode>
                                        <p:cTn display="0" masterRel="sameClick">
                                          <p:stCondLst>
                                            <p:cond evt="begin" delay="0">
                                              <p:tn val="17"/>
                                            </p:cond>
                                          </p:stCondLst>
                                          <p:endCondLst>
                                            <p:cond evt="onStopAudio" delay="0">
                                              <p:tgtEl>
                                                <p:sldTgt/>
                                              </p:tgtEl>
                                            </p:cond>
                                          </p:endCondLst>
                                        </p:cTn>
                                        <p:tgtEl>
                                          <p:sndTgt r:embed="rId3" name="wind.wav"/>
                                        </p:tgtEl>
                                      </p:cMediaNode>
                                    </p:audio>
                                  </p:subTnLst>
                                </p:cTn>
                              </p:par>
                            </p:childTnLst>
                          </p:cTn>
                        </p:par>
                      </p:childTnLst>
                    </p:cTn>
                  </p:par>
                </p:childTnLst>
              </p:cTn>
              <p:nextCondLst>
                <p:cond evt="onClick" delay="0">
                  <p:tgtEl>
                    <p:spTgt spid="11"/>
                  </p:tgtEl>
                </p:cond>
              </p:nextCondLst>
            </p:seq>
          </p:childTnLst>
        </p:cTn>
      </p:par>
    </p:tnLst>
    <p:bldLst>
      <p:bldP spid="12" grpId="0" animBg="1"/>
      <p:bldP spid="13" grpId="0" animBg="1"/>
      <p:bldP spid="13" grpId="1" animBg="1"/>
    </p:bld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xmlns=""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107</TotalTime>
  <Words>542</Words>
  <Application>Microsoft Office PowerPoint</Application>
  <PresentationFormat>По избор</PresentationFormat>
  <Paragraphs>38</Paragraphs>
  <Slides>10</Slides>
  <Notes>0</Notes>
  <HiddenSlides>0</HiddenSlides>
  <MMClips>0</MMClips>
  <ScaleCrop>false</ScaleCrop>
  <HeadingPairs>
    <vt:vector size="4" baseType="variant">
      <vt:variant>
        <vt:lpstr>Тема</vt:lpstr>
      </vt:variant>
      <vt:variant>
        <vt:i4>1</vt:i4>
      </vt:variant>
      <vt:variant>
        <vt:lpstr>Заглавия на слайдовете</vt:lpstr>
      </vt:variant>
      <vt:variant>
        <vt:i4>10</vt:i4>
      </vt:variant>
    </vt:vector>
  </HeadingPairs>
  <TitlesOfParts>
    <vt:vector size="11" baseType="lpstr">
      <vt:lpstr>Basis</vt:lpstr>
      <vt:lpstr>tHE THREE LITTLE PIGS</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THREE LITTLE PIGS</dc:title>
  <dc:creator>cveti</dc:creator>
  <cp:lastModifiedBy>Windows User</cp:lastModifiedBy>
  <cp:revision>13</cp:revision>
  <dcterms:created xsi:type="dcterms:W3CDTF">2019-03-19T14:22:21Z</dcterms:created>
  <dcterms:modified xsi:type="dcterms:W3CDTF">2019-03-22T09:08:29Z</dcterms:modified>
</cp:coreProperties>
</file>